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5" r:id="rId9"/>
    <p:sldId id="264" r:id="rId10"/>
    <p:sldId id="266" r:id="rId11"/>
    <p:sldId id="267" r:id="rId12"/>
    <p:sldId id="262" r:id="rId13"/>
    <p:sldId id="268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AE3D-493F-4354-BCEC-6C8214FC3745}" type="datetimeFigureOut">
              <a:rPr lang="id-ID" smtClean="0"/>
              <a:t>09/01/2017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B75F-BA56-464F-836B-A6EF63478E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2569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AE3D-493F-4354-BCEC-6C8214FC3745}" type="datetimeFigureOut">
              <a:rPr lang="id-ID" smtClean="0"/>
              <a:t>09/01/2017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B75F-BA56-464F-836B-A6EF63478E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853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AE3D-493F-4354-BCEC-6C8214FC3745}" type="datetimeFigureOut">
              <a:rPr lang="id-ID" smtClean="0"/>
              <a:t>09/01/2017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B75F-BA56-464F-836B-A6EF63478E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870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AE3D-493F-4354-BCEC-6C8214FC3745}" type="datetimeFigureOut">
              <a:rPr lang="id-ID" smtClean="0"/>
              <a:t>09/01/2017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B75F-BA56-464F-836B-A6EF63478E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95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AE3D-493F-4354-BCEC-6C8214FC3745}" type="datetimeFigureOut">
              <a:rPr lang="id-ID" smtClean="0"/>
              <a:t>09/01/2017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B75F-BA56-464F-836B-A6EF63478E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840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AE3D-493F-4354-BCEC-6C8214FC3745}" type="datetimeFigureOut">
              <a:rPr lang="id-ID" smtClean="0"/>
              <a:t>09/01/2017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B75F-BA56-464F-836B-A6EF63478E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7352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AE3D-493F-4354-BCEC-6C8214FC3745}" type="datetimeFigureOut">
              <a:rPr lang="id-ID" smtClean="0"/>
              <a:t>09/01/2017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B75F-BA56-464F-836B-A6EF63478E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175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AE3D-493F-4354-BCEC-6C8214FC3745}" type="datetimeFigureOut">
              <a:rPr lang="id-ID" smtClean="0"/>
              <a:t>09/01/2017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B75F-BA56-464F-836B-A6EF63478E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8373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AE3D-493F-4354-BCEC-6C8214FC3745}" type="datetimeFigureOut">
              <a:rPr lang="id-ID" smtClean="0"/>
              <a:t>09/01/2017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B75F-BA56-464F-836B-A6EF63478E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927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AE3D-493F-4354-BCEC-6C8214FC3745}" type="datetimeFigureOut">
              <a:rPr lang="id-ID" smtClean="0"/>
              <a:t>09/01/2017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B75F-BA56-464F-836B-A6EF63478E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4649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AE3D-493F-4354-BCEC-6C8214FC3745}" type="datetimeFigureOut">
              <a:rPr lang="id-ID" smtClean="0"/>
              <a:t>09/01/2017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B75F-BA56-464F-836B-A6EF63478E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649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CAE3D-493F-4354-BCEC-6C8214FC3745}" type="datetimeFigureOut">
              <a:rPr lang="id-ID" smtClean="0"/>
              <a:t>09/01/2017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EB75F-BA56-464F-836B-A6EF63478E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29259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b">
            <a:noAutofit/>
          </a:bodyPr>
          <a:lstStyle/>
          <a:p>
            <a:r>
              <a:rPr lang="id-ID" sz="3600" dirty="0" smtClean="0"/>
              <a:t>VISUAL COMMUNICATION USING ADOBE PHOTOSHOP</a:t>
            </a:r>
            <a:br>
              <a:rPr lang="id-ID" sz="3600" dirty="0" smtClean="0"/>
            </a:br>
            <a:r>
              <a:rPr lang="id-ID" sz="3600" dirty="0" smtClean="0"/>
              <a:t>CREATIVE SUITE 5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2000" dirty="0" smtClean="0">
                <a:solidFill>
                  <a:srgbClr val="FFC000"/>
                </a:solidFill>
              </a:rPr>
              <a:t>Adobe Certified Associate Certification Preparation</a:t>
            </a:r>
          </a:p>
        </p:txBody>
      </p:sp>
    </p:spTree>
    <p:extLst>
      <p:ext uri="{BB962C8B-B14F-4D97-AF65-F5344CB8AC3E}">
        <p14:creationId xmlns:p14="http://schemas.microsoft.com/office/powerpoint/2010/main" val="91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rgbClr val="FFC000"/>
                </a:solidFill>
              </a:rPr>
              <a:t>Objective 1.2 </a:t>
            </a:r>
            <a:r>
              <a:rPr lang="en-US" sz="2400" dirty="0" smtClean="0"/>
              <a:t>Demonstrate Knowledge of Standard Copyright Rules for Images and Image Use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 smtClean="0"/>
              <a:t>Simply recognizing the source of the copyrighted information is not a substitute for getting permission, and except in cases of fair use, you must </a:t>
            </a:r>
            <a:r>
              <a:rPr lang="en-US" sz="2000" dirty="0" smtClean="0">
                <a:solidFill>
                  <a:srgbClr val="FFC000"/>
                </a:solidFill>
              </a:rPr>
              <a:t>obtain permission </a:t>
            </a:r>
            <a:r>
              <a:rPr lang="en-US" sz="2000" dirty="0" smtClean="0"/>
              <a:t>for all protected material you want to use.</a:t>
            </a:r>
          </a:p>
          <a:p>
            <a:pPr lvl="0"/>
            <a:r>
              <a:rPr lang="en-US" sz="2000" dirty="0" smtClean="0"/>
              <a:t>The </a:t>
            </a:r>
            <a:r>
              <a:rPr lang="en-US" sz="2000" i="1" dirty="0" smtClean="0"/>
              <a:t>Chicago Manual of Style </a:t>
            </a:r>
            <a:r>
              <a:rPr lang="en-US" sz="2000" dirty="0" smtClean="0"/>
              <a:t>is commonly used with all subjects, as well as in books, magazines, newspapers, and other non-scholarly publications.</a:t>
            </a:r>
          </a:p>
          <a:p>
            <a:pPr lvl="0"/>
            <a:r>
              <a:rPr lang="en-US" sz="2000" dirty="0" smtClean="0"/>
              <a:t>The Modern Library Association (MLA) style guide is typically used by language arts and humanities.</a:t>
            </a:r>
          </a:p>
          <a:p>
            <a:pPr lvl="0"/>
            <a:r>
              <a:rPr lang="en-US" sz="2000" dirty="0" smtClean="0"/>
              <a:t>The American Psychological Association (APA) style, is used for psychology, education, and other social sciences.</a:t>
            </a:r>
          </a:p>
        </p:txBody>
      </p:sp>
    </p:spTree>
    <p:extLst>
      <p:ext uri="{BB962C8B-B14F-4D97-AF65-F5344CB8AC3E}">
        <p14:creationId xmlns:p14="http://schemas.microsoft.com/office/powerpoint/2010/main" val="122558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954560" cy="1143000"/>
          </a:xfrm>
        </p:spPr>
        <p:txBody>
          <a:bodyPr anchor="t">
            <a:noAutofit/>
          </a:bodyPr>
          <a:lstStyle/>
          <a:p>
            <a:pPr algn="r"/>
            <a:r>
              <a:rPr lang="en-US" sz="1800" dirty="0" smtClean="0">
                <a:solidFill>
                  <a:srgbClr val="FFC000"/>
                </a:solidFill>
              </a:rPr>
              <a:t>Objective 1.2 </a:t>
            </a:r>
            <a:r>
              <a:rPr lang="en-US" sz="1800" dirty="0" smtClean="0"/>
              <a:t>Demonstrate Knowledge of Standard Copyright Rules for Images and Image Use</a:t>
            </a:r>
            <a:endParaRPr lang="id-ID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1954560" cy="4525963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2000" dirty="0" smtClean="0"/>
              <a:t>Citing electronic sources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471" y="0"/>
            <a:ext cx="669552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767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rgbClr val="FFC000"/>
                </a:solidFill>
              </a:rPr>
              <a:t>Objective 1.3 </a:t>
            </a:r>
            <a:r>
              <a:rPr lang="en-US" sz="2400" dirty="0" smtClean="0"/>
              <a:t>Demonstrate Knowledge of Project Management Tasks and Responsibilities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The design process when working the Photoshop to create a graphic design is similar to the process used when designing a web site or interactive media.</a:t>
            </a:r>
          </a:p>
          <a:p>
            <a:pPr lvl="0"/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Knowing the type of project will help you write an outline for the scope of the job and the job requirements.</a:t>
            </a:r>
          </a:p>
          <a:p>
            <a:pPr lvl="0"/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The outline will help you determine the </a:t>
            </a:r>
            <a:r>
              <a:rPr lang="en-US" sz="2000" b="1" i="1" dirty="0" smtClean="0">
                <a:solidFill>
                  <a:srgbClr val="FFC000"/>
                </a:solidFill>
                <a:effectLst>
                  <a:outerShdw sx="0" sy="0">
                    <a:srgbClr val="000000"/>
                  </a:outerShdw>
                </a:effectLst>
              </a:rPr>
              <a:t>project scope</a:t>
            </a:r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, how long it should take, and provide a way to verify that you have met the job specifications.</a:t>
            </a:r>
          </a:p>
        </p:txBody>
      </p:sp>
    </p:spTree>
    <p:extLst>
      <p:ext uri="{BB962C8B-B14F-4D97-AF65-F5344CB8AC3E}">
        <p14:creationId xmlns:p14="http://schemas.microsoft.com/office/powerpoint/2010/main" val="425483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rgbClr val="FFC000"/>
                </a:solidFill>
              </a:rPr>
              <a:t>Objective 1.3 </a:t>
            </a:r>
            <a:r>
              <a:rPr lang="en-US" sz="2400" dirty="0" smtClean="0"/>
              <a:t>Demonstrate Knowledge of Project Management Tasks and Responsibilities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Once you know who you are designing for and the type of project you are designing, it is time to </a:t>
            </a:r>
            <a:r>
              <a:rPr lang="en-US" sz="2000" dirty="0" smtClean="0">
                <a:solidFill>
                  <a:srgbClr val="FFC000"/>
                </a:solidFill>
                <a:effectLst>
                  <a:outerShdw sx="0" sy="0">
                    <a:srgbClr val="000000"/>
                  </a:outerShdw>
                </a:effectLst>
              </a:rPr>
              <a:t>get inspired</a:t>
            </a:r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. </a:t>
            </a:r>
          </a:p>
          <a:p>
            <a:pPr lvl="0"/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Brainstorm, research the topic, doodle, or flip through magazines to get your </a:t>
            </a:r>
            <a:r>
              <a:rPr lang="en-US" sz="2000" dirty="0" smtClean="0">
                <a:solidFill>
                  <a:srgbClr val="FFC000"/>
                </a:solidFill>
                <a:effectLst>
                  <a:outerShdw sx="0" sy="0">
                    <a:srgbClr val="000000"/>
                  </a:outerShdw>
                </a:effectLst>
              </a:rPr>
              <a:t>creativity flowing</a:t>
            </a:r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.</a:t>
            </a:r>
          </a:p>
          <a:p>
            <a:pPr lvl="0"/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On a piece of paper, sketch different </a:t>
            </a:r>
            <a:r>
              <a:rPr lang="en-US" sz="2000" dirty="0" smtClean="0">
                <a:solidFill>
                  <a:srgbClr val="FFC000"/>
                </a:solidFill>
                <a:effectLst>
                  <a:outerShdw sx="0" sy="0">
                    <a:srgbClr val="000000"/>
                  </a:outerShdw>
                </a:effectLst>
              </a:rPr>
              <a:t>layout possibilities </a:t>
            </a:r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to help identify where various elements will be located.</a:t>
            </a:r>
          </a:p>
          <a:p>
            <a:pPr lvl="0"/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The client may wish to </a:t>
            </a:r>
            <a:r>
              <a:rPr lang="en-US" sz="2000" dirty="0" smtClean="0">
                <a:solidFill>
                  <a:srgbClr val="FFC000"/>
                </a:solidFill>
                <a:effectLst>
                  <a:outerShdw sx="0" sy="0">
                    <a:srgbClr val="000000"/>
                  </a:outerShdw>
                </a:effectLst>
              </a:rPr>
              <a:t>view your sketches </a:t>
            </a:r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before designing anything in an electronic format.</a:t>
            </a:r>
          </a:p>
        </p:txBody>
      </p:sp>
    </p:spTree>
    <p:extLst>
      <p:ext uri="{BB962C8B-B14F-4D97-AF65-F5344CB8AC3E}">
        <p14:creationId xmlns:p14="http://schemas.microsoft.com/office/powerpoint/2010/main" val="5097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rgbClr val="FFC000"/>
                </a:solidFill>
              </a:rPr>
              <a:t>Objective 1.3 </a:t>
            </a:r>
            <a:r>
              <a:rPr lang="en-US" sz="2400" dirty="0" smtClean="0"/>
              <a:t>Demonstrate Knowledge of Project Management Tasks and Responsibilities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You will want to create a comp, or </a:t>
            </a:r>
            <a:r>
              <a:rPr lang="en-US" sz="2000" b="1" i="1" dirty="0" smtClean="0">
                <a:solidFill>
                  <a:srgbClr val="FFC000"/>
                </a:solidFill>
                <a:effectLst>
                  <a:outerShdw sx="0" sy="0">
                    <a:srgbClr val="000000"/>
                  </a:outerShdw>
                </a:effectLst>
              </a:rPr>
              <a:t>mockup</a:t>
            </a:r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, of the design in electronic format.</a:t>
            </a:r>
          </a:p>
          <a:p>
            <a:pPr lvl="0"/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A </a:t>
            </a:r>
            <a:r>
              <a:rPr lang="en-US" sz="2000" b="1" i="1" dirty="0" smtClean="0">
                <a:solidFill>
                  <a:srgbClr val="FFC000"/>
                </a:solidFill>
                <a:effectLst>
                  <a:outerShdw sx="0" sy="0">
                    <a:srgbClr val="000000"/>
                  </a:outerShdw>
                </a:effectLst>
              </a:rPr>
              <a:t>comp</a:t>
            </a:r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 is a prototype or design of the layout.</a:t>
            </a:r>
          </a:p>
          <a:p>
            <a:pPr lvl="0"/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A comp is presented to the client for </a:t>
            </a:r>
            <a:r>
              <a:rPr lang="en-US" sz="2000" dirty="0" smtClean="0">
                <a:solidFill>
                  <a:srgbClr val="FFC000"/>
                </a:solidFill>
                <a:effectLst>
                  <a:outerShdw sx="0" sy="0">
                    <a:srgbClr val="000000"/>
                  </a:outerShdw>
                </a:effectLst>
              </a:rPr>
              <a:t>feedback</a:t>
            </a:r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 before designing the final project.</a:t>
            </a:r>
          </a:p>
          <a:p>
            <a:pPr lvl="0"/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Explain to the client that it is possible to </a:t>
            </a:r>
            <a:r>
              <a:rPr lang="en-US" sz="2000" dirty="0" smtClean="0">
                <a:solidFill>
                  <a:srgbClr val="FFC000"/>
                </a:solidFill>
                <a:effectLst>
                  <a:outerShdw sx="0" sy="0">
                    <a:srgbClr val="000000"/>
                  </a:outerShdw>
                </a:effectLst>
              </a:rPr>
              <a:t>mix and match </a:t>
            </a:r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the different designs.</a:t>
            </a:r>
          </a:p>
        </p:txBody>
      </p:sp>
    </p:spTree>
    <p:extLst>
      <p:ext uri="{BB962C8B-B14F-4D97-AF65-F5344CB8AC3E}">
        <p14:creationId xmlns:p14="http://schemas.microsoft.com/office/powerpoint/2010/main" val="242337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rgbClr val="FFC000"/>
                </a:solidFill>
              </a:rPr>
              <a:t>Objective 1.3 </a:t>
            </a:r>
            <a:r>
              <a:rPr lang="en-US" sz="2400" dirty="0" smtClean="0"/>
              <a:t>Demonstrate Knowledge of Project Management Tasks and Responsibilities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 smtClean="0"/>
              <a:t>Executing a successful project is in the planning.</a:t>
            </a:r>
          </a:p>
          <a:p>
            <a:pPr lvl="1"/>
            <a:r>
              <a:rPr lang="en-US" sz="1800" dirty="0" smtClean="0">
                <a:solidFill>
                  <a:srgbClr val="FFC000"/>
                </a:solidFill>
              </a:rPr>
              <a:t>Stage 1—Planning and analysis:</a:t>
            </a:r>
            <a:r>
              <a:rPr lang="en-US" sz="1800" dirty="0" smtClean="0"/>
              <a:t> Identify the elements of the project. The items identified in this stage are called </a:t>
            </a:r>
            <a:r>
              <a:rPr lang="en-US" sz="1800" b="1" i="1" dirty="0" smtClean="0">
                <a:solidFill>
                  <a:srgbClr val="FFC000"/>
                </a:solidFill>
              </a:rPr>
              <a:t>deliverables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>
                <a:solidFill>
                  <a:srgbClr val="FFC000"/>
                </a:solidFill>
              </a:rPr>
              <a:t>Stage 2—Scheduling: </a:t>
            </a:r>
            <a:r>
              <a:rPr lang="en-US" sz="1800" dirty="0" smtClean="0"/>
              <a:t>You need to create a schedule with </a:t>
            </a:r>
            <a:r>
              <a:rPr lang="en-US" sz="1800" b="1" i="1" dirty="0" smtClean="0">
                <a:solidFill>
                  <a:srgbClr val="FFC000"/>
                </a:solidFill>
              </a:rPr>
              <a:t>due dates</a:t>
            </a:r>
            <a:r>
              <a:rPr lang="en-US" sz="1800" b="1" i="1" dirty="0" smtClean="0"/>
              <a:t> </a:t>
            </a:r>
            <a:r>
              <a:rPr lang="en-US" sz="1800" dirty="0" smtClean="0"/>
              <a:t>based on the deliverables identified in the previous step.</a:t>
            </a:r>
            <a:endParaRPr lang="id-ID" sz="1800" dirty="0" smtClean="0"/>
          </a:p>
          <a:p>
            <a:pPr lvl="1"/>
            <a:r>
              <a:rPr lang="en-US" sz="1800" dirty="0">
                <a:solidFill>
                  <a:srgbClr val="FFC000"/>
                </a:solidFill>
              </a:rPr>
              <a:t>Stage 3—Building: </a:t>
            </a:r>
            <a:r>
              <a:rPr lang="en-US" sz="1800" dirty="0"/>
              <a:t>You need to develop a sketch of the layout either on paper or in a graphics-editing application to show to the client. The sketch, or </a:t>
            </a:r>
            <a:r>
              <a:rPr lang="en-US" sz="1800" b="1" i="1" dirty="0">
                <a:solidFill>
                  <a:srgbClr val="FFC000"/>
                </a:solidFill>
              </a:rPr>
              <a:t>design comp</a:t>
            </a:r>
            <a:r>
              <a:rPr lang="en-US" sz="1800" dirty="0"/>
              <a:t>, should meet the initial needs that were identified in stage 1 and be </a:t>
            </a:r>
            <a:r>
              <a:rPr lang="en-US" sz="1800" b="1" i="1" dirty="0">
                <a:solidFill>
                  <a:srgbClr val="FFC000"/>
                </a:solidFill>
              </a:rPr>
              <a:t>approved by the client </a:t>
            </a:r>
            <a:r>
              <a:rPr lang="en-US" sz="1800" dirty="0"/>
              <a:t>before moving forward.</a:t>
            </a:r>
          </a:p>
          <a:p>
            <a:pPr lvl="1"/>
            <a:r>
              <a:rPr lang="en-US" sz="1800" dirty="0">
                <a:solidFill>
                  <a:srgbClr val="FFC000"/>
                </a:solidFill>
              </a:rPr>
              <a:t>Stage 4—Review and evaluation: </a:t>
            </a:r>
            <a:r>
              <a:rPr lang="en-US" sz="1800" dirty="0"/>
              <a:t>The project needs to be reviewed for accuracy to ensure the design meets the requirements set forth in the project outline.</a:t>
            </a:r>
          </a:p>
          <a:p>
            <a:pPr lvl="1"/>
            <a:r>
              <a:rPr lang="en-US" sz="1800" dirty="0">
                <a:solidFill>
                  <a:srgbClr val="FFC000"/>
                </a:solidFill>
              </a:rPr>
              <a:t>Stage 5—Implementing or publishing: </a:t>
            </a:r>
            <a:r>
              <a:rPr lang="en-US" sz="1800" dirty="0"/>
              <a:t>Once the final product meets the client’s satisfaction, it is time to publish the final project to the medium for which it was designed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2189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rgbClr val="FFC000"/>
                </a:solidFill>
              </a:rPr>
              <a:t>Objective 1.4 </a:t>
            </a:r>
            <a:r>
              <a:rPr lang="en-US" sz="2400" dirty="0" smtClean="0"/>
              <a:t>Communicate with Others (Such as Peers and Clients) About Design Plans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Your project should have a </a:t>
            </a:r>
            <a:r>
              <a:rPr lang="en-US" sz="2000" b="1" i="1" dirty="0" smtClean="0">
                <a:solidFill>
                  <a:srgbClr val="FFC000"/>
                </a:solidFill>
              </a:rPr>
              <a:t>project manager </a:t>
            </a:r>
            <a:r>
              <a:rPr lang="en-US" sz="2000" dirty="0" smtClean="0"/>
              <a:t>to oversee the communication process and to help keep individuals on task and on time.</a:t>
            </a:r>
          </a:p>
          <a:p>
            <a:r>
              <a:rPr lang="en-US" sz="2000" b="1" i="1" dirty="0" smtClean="0">
                <a:solidFill>
                  <a:srgbClr val="FFC000"/>
                </a:solidFill>
              </a:rPr>
              <a:t>Scope creep </a:t>
            </a:r>
            <a:r>
              <a:rPr lang="en-US" sz="2000" dirty="0" smtClean="0"/>
              <a:t>refers to changes in the requirements of the project as the project is being constructed.</a:t>
            </a:r>
          </a:p>
        </p:txBody>
      </p:sp>
    </p:spTree>
    <p:extLst>
      <p:ext uri="{BB962C8B-B14F-4D97-AF65-F5344CB8AC3E}">
        <p14:creationId xmlns:p14="http://schemas.microsoft.com/office/powerpoint/2010/main" val="224445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sz="2800" dirty="0" smtClean="0">
                <a:solidFill>
                  <a:srgbClr val="FFC000"/>
                </a:solidFill>
              </a:rPr>
              <a:t>Summary</a:t>
            </a:r>
            <a:endParaRPr lang="id-ID" sz="2800" dirty="0">
              <a:solidFill>
                <a:srgbClr val="FFC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/>
              <a:t>1.1 Identify the purpose, audience, and audience needs for preparing image(s).</a:t>
            </a:r>
          </a:p>
          <a:p>
            <a:pPr lvl="0"/>
            <a:r>
              <a:rPr lang="en-US" sz="2000" dirty="0"/>
              <a:t>1.2 Demonstrate knowledge of standard copyright rules for images and image use.</a:t>
            </a:r>
          </a:p>
          <a:p>
            <a:pPr lvl="0"/>
            <a:r>
              <a:rPr lang="en-US" sz="2000" dirty="0"/>
              <a:t>1.3 Demonstrate knowledge of project management tasks and responsibilities.</a:t>
            </a:r>
          </a:p>
          <a:p>
            <a:pPr lvl="0"/>
            <a:r>
              <a:rPr lang="en-US" sz="2000" dirty="0" smtClean="0"/>
              <a:t>1.4</a:t>
            </a:r>
            <a:r>
              <a:rPr lang="id-ID" sz="2000" dirty="0" smtClean="0"/>
              <a:t> </a:t>
            </a:r>
            <a:r>
              <a:rPr lang="en-US" sz="2000" dirty="0" smtClean="0"/>
              <a:t>Communicate </a:t>
            </a:r>
            <a:r>
              <a:rPr lang="en-US" sz="2000" dirty="0"/>
              <a:t>with others (such as peers and clients) about design plans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6053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Setting</a:t>
            </a:r>
            <a:br>
              <a:rPr lang="id-ID" sz="3200" dirty="0" smtClean="0"/>
            </a:br>
            <a:r>
              <a:rPr lang="id-ID" sz="3200" dirty="0" smtClean="0"/>
              <a:t>Project Requirements</a:t>
            </a:r>
            <a:endParaRPr lang="id-ID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C000"/>
                </a:solidFill>
              </a:rPr>
              <a:t>Ability #1</a:t>
            </a:r>
            <a:endParaRPr lang="id-ID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681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sz="2400" dirty="0" smtClean="0">
                <a:solidFill>
                  <a:srgbClr val="FFC000"/>
                </a:solidFill>
              </a:rPr>
              <a:t>Objectives</a:t>
            </a:r>
            <a:endParaRPr lang="id-ID" sz="2400" dirty="0">
              <a:solidFill>
                <a:srgbClr val="FFC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/>
              <a:t>Identify the purpose, audience, and audience needs for preparing image(s).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Demonstrate knowledge  of standard copyright rules for images and image use.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Demonstrate knowledge of project management tasks and responsibilities.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Communicate with others (such as peers and clients) about design plans.</a:t>
            </a:r>
          </a:p>
        </p:txBody>
      </p:sp>
    </p:spTree>
    <p:extLst>
      <p:ext uri="{BB962C8B-B14F-4D97-AF65-F5344CB8AC3E}">
        <p14:creationId xmlns:p14="http://schemas.microsoft.com/office/powerpoint/2010/main" val="177624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l"/>
            <a:r>
              <a:rPr lang="id-ID" sz="2400" dirty="0" smtClean="0">
                <a:solidFill>
                  <a:srgbClr val="FFC000"/>
                </a:solidFill>
              </a:rPr>
              <a:t>Vocabulary</a:t>
            </a:r>
            <a:endParaRPr lang="id-ID" sz="2400" dirty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endParaRPr lang="en-US" sz="20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r>
              <a:rPr lang="en-US" sz="2000" dirty="0"/>
              <a:t>Comp</a:t>
            </a:r>
          </a:p>
          <a:p>
            <a:r>
              <a:rPr lang="en-US" sz="2000" dirty="0"/>
              <a:t>Copyright</a:t>
            </a:r>
          </a:p>
          <a:p>
            <a:r>
              <a:rPr lang="en-US" sz="2000" dirty="0"/>
              <a:t>Copyrighted</a:t>
            </a:r>
          </a:p>
          <a:p>
            <a:r>
              <a:rPr lang="en-US" sz="2000" dirty="0"/>
              <a:t>Deliverables</a:t>
            </a:r>
          </a:p>
          <a:p>
            <a:r>
              <a:rPr lang="en-US" sz="2000" dirty="0"/>
              <a:t>Derivative Work</a:t>
            </a:r>
          </a:p>
          <a:p>
            <a:r>
              <a:rPr lang="en-US" sz="2000" dirty="0"/>
              <a:t>Design Comp</a:t>
            </a:r>
          </a:p>
          <a:p>
            <a:r>
              <a:rPr lang="en-US" sz="2000" dirty="0" smtClean="0"/>
              <a:t>Fair </a:t>
            </a:r>
            <a:r>
              <a:rPr lang="en-US" sz="2000" dirty="0"/>
              <a:t>Use Doctrine</a:t>
            </a:r>
          </a:p>
          <a:p>
            <a:r>
              <a:rPr lang="en-US" sz="2000" dirty="0" smtClean="0"/>
              <a:t>Intellectual Property</a:t>
            </a:r>
          </a:p>
          <a:p>
            <a:r>
              <a:rPr lang="en-US" sz="2000" dirty="0" smtClean="0"/>
              <a:t>Mockup </a:t>
            </a:r>
          </a:p>
          <a:p>
            <a:r>
              <a:rPr lang="en-US" sz="2000" dirty="0" smtClean="0"/>
              <a:t>Project Scope</a:t>
            </a:r>
          </a:p>
          <a:p>
            <a:r>
              <a:rPr lang="en-US" sz="2000" dirty="0" smtClean="0"/>
              <a:t>Scope Creep</a:t>
            </a:r>
          </a:p>
          <a:p>
            <a:r>
              <a:rPr lang="en-US" sz="2000" dirty="0" smtClean="0"/>
              <a:t>Target audience</a:t>
            </a:r>
          </a:p>
        </p:txBody>
      </p:sp>
    </p:spTree>
    <p:extLst>
      <p:ext uri="{BB962C8B-B14F-4D97-AF65-F5344CB8AC3E}">
        <p14:creationId xmlns:p14="http://schemas.microsoft.com/office/powerpoint/2010/main" val="163852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rgbClr val="FFC000"/>
                </a:solidFill>
              </a:rPr>
              <a:t>Objective 1.1 </a:t>
            </a:r>
            <a:r>
              <a:rPr lang="en-US" sz="2400" dirty="0" smtClean="0"/>
              <a:t>Identify the Purpose, Audience, and Audience Needs for Preparing Image(s)</a:t>
            </a:r>
            <a:endParaRPr lang="id-ID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The first step in any design process is to identify the </a:t>
            </a:r>
            <a:r>
              <a:rPr lang="en-US" sz="2000" b="1" i="1" dirty="0" smtClean="0">
                <a:solidFill>
                  <a:srgbClr val="FFC000"/>
                </a:solidFill>
                <a:effectLst>
                  <a:outerShdw sx="0" sy="0">
                    <a:srgbClr val="000000"/>
                  </a:outerShdw>
                </a:effectLst>
              </a:rPr>
              <a:t>target audience</a:t>
            </a:r>
            <a:r>
              <a:rPr lang="en-US" sz="2000" b="1" i="1" dirty="0" smtClean="0">
                <a:effectLst>
                  <a:outerShdw sx="0" sy="0">
                    <a:srgbClr val="000000"/>
                  </a:outerShdw>
                </a:effectLst>
              </a:rPr>
              <a:t>.</a:t>
            </a:r>
          </a:p>
          <a:p>
            <a:pPr lvl="1"/>
            <a:r>
              <a:rPr lang="en-US" sz="1800" dirty="0" smtClean="0"/>
              <a:t>For what </a:t>
            </a:r>
            <a:r>
              <a:rPr lang="en-US" sz="1800" dirty="0" smtClean="0">
                <a:solidFill>
                  <a:srgbClr val="FFC000"/>
                </a:solidFill>
              </a:rPr>
              <a:t>type of audience </a:t>
            </a:r>
            <a:r>
              <a:rPr lang="en-US" sz="1800" dirty="0" smtClean="0"/>
              <a:t>will the final product be directed?</a:t>
            </a:r>
          </a:p>
          <a:p>
            <a:pPr lvl="1"/>
            <a:r>
              <a:rPr lang="en-US" sz="1800" dirty="0" smtClean="0"/>
              <a:t>Will the final product be aimed at </a:t>
            </a:r>
            <a:r>
              <a:rPr lang="en-US" sz="1800" dirty="0" smtClean="0">
                <a:solidFill>
                  <a:srgbClr val="FFC000"/>
                </a:solidFill>
              </a:rPr>
              <a:t>a specific age group or gender</a:t>
            </a:r>
            <a:r>
              <a:rPr lang="en-US" sz="1800" dirty="0" smtClean="0"/>
              <a:t>?</a:t>
            </a:r>
          </a:p>
          <a:p>
            <a:pPr lvl="1"/>
            <a:r>
              <a:rPr lang="en-US" sz="1800" dirty="0" smtClean="0"/>
              <a:t>Will the final product be geared toward </a:t>
            </a:r>
            <a:r>
              <a:rPr lang="en-US" sz="1800" dirty="0" smtClean="0">
                <a:solidFill>
                  <a:srgbClr val="FFC000"/>
                </a:solidFill>
              </a:rPr>
              <a:t>a particular business, customer, or for anyone</a:t>
            </a:r>
            <a:r>
              <a:rPr lang="en-US" sz="1800" dirty="0" smtClean="0"/>
              <a:t>?</a:t>
            </a:r>
          </a:p>
          <a:p>
            <a:pPr lvl="1"/>
            <a:r>
              <a:rPr lang="en-US" sz="1800" dirty="0" smtClean="0"/>
              <a:t>What are the </a:t>
            </a:r>
            <a:r>
              <a:rPr lang="en-US" sz="1800" dirty="0" smtClean="0">
                <a:solidFill>
                  <a:srgbClr val="FFC000"/>
                </a:solidFill>
              </a:rPr>
              <a:t>goals of the project</a:t>
            </a:r>
            <a:r>
              <a:rPr lang="en-US" sz="1800" dirty="0" smtClean="0"/>
              <a:t>?</a:t>
            </a:r>
          </a:p>
          <a:p>
            <a:pPr lvl="0"/>
            <a:r>
              <a:rPr lang="en-US" sz="2000" dirty="0" smtClean="0"/>
              <a:t>The target audience will influence the content and style of the design project.</a:t>
            </a:r>
            <a:r>
              <a:rPr lang="en-US" sz="1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807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rgbClr val="FFC000"/>
                </a:solidFill>
              </a:rPr>
              <a:t>Objective 1.2 </a:t>
            </a:r>
            <a:r>
              <a:rPr lang="en-US" sz="2400" dirty="0" smtClean="0"/>
              <a:t>Demonstrate Knowledge of Standard Copyright Rules for Images and Image Use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It is important to understand the terminology associated with copyright law.</a:t>
            </a:r>
          </a:p>
          <a:p>
            <a:pPr lvl="0"/>
            <a:r>
              <a:rPr lang="en-US" sz="2000" b="1" i="1" dirty="0" smtClean="0">
                <a:solidFill>
                  <a:srgbClr val="FFC000"/>
                </a:solidFill>
                <a:effectLst>
                  <a:outerShdw sx="0" sy="0">
                    <a:srgbClr val="000000"/>
                  </a:outerShdw>
                </a:effectLst>
              </a:rPr>
              <a:t>Intellectual property </a:t>
            </a:r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refers to creations of the mind and may include copyrights, trademarks, patents, industrial design rights, and trade secrets. </a:t>
            </a:r>
          </a:p>
          <a:p>
            <a:pPr lvl="0"/>
            <a:r>
              <a:rPr lang="en-US" sz="2000" b="1" i="1" dirty="0" smtClean="0">
                <a:solidFill>
                  <a:srgbClr val="FFC000"/>
                </a:solidFill>
                <a:effectLst>
                  <a:outerShdw sx="0" sy="0">
                    <a:srgbClr val="000000"/>
                  </a:outerShdw>
                </a:effectLst>
              </a:rPr>
              <a:t>Copyright</a:t>
            </a:r>
            <a:r>
              <a:rPr lang="en-US" sz="2000" dirty="0" smtClean="0">
                <a:effectLst>
                  <a:outerShdw sx="0" sy="0">
                    <a:srgbClr val="000000"/>
                  </a:outerShdw>
                </a:effectLst>
              </a:rPr>
              <a:t> is a category of intellectual property providing protection to the authors of “original works of authorship,” including literary, dramatic, musical, artistic, and certain other intellectual works.</a:t>
            </a:r>
            <a:endParaRPr lang="id-ID" sz="2000" dirty="0" smtClean="0">
              <a:effectLst>
                <a:outerShdw sx="0" sy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398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rgbClr val="FFC000"/>
                </a:solidFill>
              </a:rPr>
              <a:t>Objective 1.2 </a:t>
            </a:r>
            <a:r>
              <a:rPr lang="en-US" sz="2400" dirty="0" smtClean="0"/>
              <a:t>Demonstrate Knowledge of Standard Copyright Rules for Images and Image Use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 smtClean="0"/>
              <a:t>A </a:t>
            </a:r>
            <a:r>
              <a:rPr lang="en-US" sz="2000" b="1" i="1" dirty="0">
                <a:solidFill>
                  <a:srgbClr val="FFC000"/>
                </a:solidFill>
              </a:rPr>
              <a:t>derivative work </a:t>
            </a:r>
            <a:r>
              <a:rPr lang="en-US" sz="2000" dirty="0"/>
              <a:t>is a work that is based on or derived from one or more existing works (and previously published).</a:t>
            </a:r>
          </a:p>
          <a:p>
            <a:pPr lvl="0"/>
            <a:r>
              <a:rPr lang="en-US" sz="2000" dirty="0"/>
              <a:t>Copyright attaches to a work as soon as it is created. </a:t>
            </a:r>
          </a:p>
          <a:p>
            <a:pPr lvl="0"/>
            <a:r>
              <a:rPr lang="en-US" sz="2000" dirty="0"/>
              <a:t>The 1976 Copyright Act defines </a:t>
            </a:r>
            <a:r>
              <a:rPr lang="en-US" sz="2000" b="1" i="1" dirty="0">
                <a:solidFill>
                  <a:srgbClr val="FFC000"/>
                </a:solidFill>
              </a:rPr>
              <a:t>publication</a:t>
            </a:r>
            <a:r>
              <a:rPr lang="en-US" sz="2000" dirty="0"/>
              <a:t> as the distribution of copies of a work to the public by sale or other transfer of ownership, or by rental, lease, or lending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0339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rgbClr val="FFC000"/>
                </a:solidFill>
              </a:rPr>
              <a:t>Objective 1.2 </a:t>
            </a:r>
            <a:r>
              <a:rPr lang="en-US" sz="2400" dirty="0" smtClean="0"/>
              <a:t>Demonstrate Knowledge of Standard Copyright Rules for Images and Image Use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 smtClean="0"/>
              <a:t>The use of the notice is the responsibility of the copyright owner.</a:t>
            </a:r>
          </a:p>
          <a:p>
            <a:pPr lvl="0"/>
            <a:r>
              <a:rPr lang="en-US" sz="2000" dirty="0" smtClean="0"/>
              <a:t>The notice for visually perceptible copies should contain the following three items which should appear together in close proximity on the copies:</a:t>
            </a:r>
          </a:p>
          <a:p>
            <a:pPr lvl="1"/>
            <a:r>
              <a:rPr lang="en-US" sz="1800" dirty="0" smtClean="0"/>
              <a:t>The symbol ©; the word Copyright; or the abbreviation </a:t>
            </a:r>
            <a:r>
              <a:rPr lang="en-US" sz="1800" dirty="0" err="1" smtClean="0"/>
              <a:t>Copr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The year of first publication.</a:t>
            </a:r>
          </a:p>
          <a:p>
            <a:pPr lvl="1"/>
            <a:r>
              <a:rPr lang="en-US" sz="1800" dirty="0" smtClean="0"/>
              <a:t>The name of the copyright owner, an abbreviation by which the name can be recognized, or a generally known alternative designation of owner (e.g., </a:t>
            </a:r>
            <a:r>
              <a:rPr lang="en-US" sz="1800" dirty="0" smtClean="0">
                <a:solidFill>
                  <a:srgbClr val="FFC000"/>
                </a:solidFill>
              </a:rPr>
              <a:t>© 2013 Jane Doe</a:t>
            </a:r>
            <a:r>
              <a:rPr lang="en-US" sz="18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7572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rgbClr val="FFC000"/>
                </a:solidFill>
              </a:rPr>
              <a:t>Objective 1.2 </a:t>
            </a:r>
            <a:r>
              <a:rPr lang="en-US" sz="2400" dirty="0" smtClean="0"/>
              <a:t>Demonstrate Knowledge of Standard Copyright Rules for Images and Image Use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 smtClean="0"/>
              <a:t>The </a:t>
            </a:r>
            <a:r>
              <a:rPr lang="en-US" sz="2000" b="1" i="1" dirty="0" smtClean="0">
                <a:solidFill>
                  <a:srgbClr val="FFC000"/>
                </a:solidFill>
              </a:rPr>
              <a:t>fair use doctrine </a:t>
            </a:r>
            <a:r>
              <a:rPr lang="en-US" sz="2000" dirty="0" smtClean="0"/>
              <a:t>allows </a:t>
            </a:r>
            <a:r>
              <a:rPr lang="en-US" sz="2000" b="1" i="1" dirty="0" smtClean="0">
                <a:solidFill>
                  <a:srgbClr val="FFC000"/>
                </a:solidFill>
              </a:rPr>
              <a:t>copyrighted</a:t>
            </a:r>
            <a:r>
              <a:rPr lang="en-US" sz="2000" dirty="0" smtClean="0"/>
              <a:t> work to be reproduced for a variety of reasons including news reporting, teaching, parody, and research.</a:t>
            </a:r>
          </a:p>
          <a:p>
            <a:pPr lvl="0"/>
            <a:r>
              <a:rPr lang="en-US" sz="2000" dirty="0" smtClean="0"/>
              <a:t>Four factors need to be considered  together when determining if the use is fair:</a:t>
            </a:r>
          </a:p>
          <a:p>
            <a:pPr lvl="1"/>
            <a:r>
              <a:rPr lang="en-US" sz="1800" dirty="0" smtClean="0">
                <a:solidFill>
                  <a:srgbClr val="FFC000"/>
                </a:solidFill>
              </a:rPr>
              <a:t>The purpose and character of the use</a:t>
            </a:r>
            <a:r>
              <a:rPr lang="en-US" sz="1800" dirty="0" smtClean="0"/>
              <a:t>, including whether such use is of a commercial nature or is for nonprofit educational purposes</a:t>
            </a:r>
          </a:p>
          <a:p>
            <a:pPr lvl="1"/>
            <a:r>
              <a:rPr lang="en-US" sz="1800" dirty="0" smtClean="0">
                <a:solidFill>
                  <a:srgbClr val="FFC000"/>
                </a:solidFill>
              </a:rPr>
              <a:t>The nature of the copyrighted work</a:t>
            </a:r>
            <a:r>
              <a:rPr lang="en-US" sz="1800" dirty="0" smtClean="0"/>
              <a:t>: Is the original primarily factual or fiction published or unpublished?</a:t>
            </a:r>
          </a:p>
          <a:p>
            <a:pPr lvl="1"/>
            <a:r>
              <a:rPr lang="en-US" sz="1800" dirty="0" smtClean="0">
                <a:solidFill>
                  <a:srgbClr val="FFC000"/>
                </a:solidFill>
              </a:rPr>
              <a:t>The amount and substantiality of the portion used </a:t>
            </a:r>
            <a:r>
              <a:rPr lang="en-US" sz="1800" dirty="0" smtClean="0"/>
              <a:t>in relation to the copyrighted work as a whole</a:t>
            </a:r>
          </a:p>
          <a:p>
            <a:pPr lvl="1"/>
            <a:r>
              <a:rPr lang="en-US" sz="1800" dirty="0" smtClean="0">
                <a:solidFill>
                  <a:srgbClr val="FFC000"/>
                </a:solidFill>
              </a:rPr>
              <a:t>The effect of the use upon the potential market</a:t>
            </a:r>
            <a:r>
              <a:rPr lang="en-US" sz="1800" dirty="0" smtClean="0"/>
              <a:t> for, or the value of, the copyrighted work</a:t>
            </a:r>
          </a:p>
        </p:txBody>
      </p:sp>
    </p:spTree>
    <p:extLst>
      <p:ext uri="{BB962C8B-B14F-4D97-AF65-F5344CB8AC3E}">
        <p14:creationId xmlns:p14="http://schemas.microsoft.com/office/powerpoint/2010/main" val="279886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y Bold">
      <a:majorFont>
        <a:latin typeface="Arial Black"/>
        <a:ea typeface=""/>
        <a:cs typeface=""/>
      </a:majorFont>
      <a:minorFont>
        <a:latin typeface="Rockw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1238</Words>
  <Application>Microsoft Office PowerPoint</Application>
  <PresentationFormat>On-screen Show (4:3)</PresentationFormat>
  <Paragraphs>86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Arial Black</vt:lpstr>
      <vt:lpstr>Rockwell</vt:lpstr>
      <vt:lpstr>Office Theme</vt:lpstr>
      <vt:lpstr>VISUAL COMMUNICATION USING ADOBE PHOTOSHOP CREATIVE SUITE 5</vt:lpstr>
      <vt:lpstr>Setting Project Requirements</vt:lpstr>
      <vt:lpstr>Objectives</vt:lpstr>
      <vt:lpstr>Vocabulary</vt:lpstr>
      <vt:lpstr>Objective 1.1 Identify the Purpose, Audience, and Audience Needs for Preparing Image(s)</vt:lpstr>
      <vt:lpstr>Objective 1.2 Demonstrate Knowledge of Standard Copyright Rules for Images and Image Use</vt:lpstr>
      <vt:lpstr>Objective 1.2 Demonstrate Knowledge of Standard Copyright Rules for Images and Image Use</vt:lpstr>
      <vt:lpstr>Objective 1.2 Demonstrate Knowledge of Standard Copyright Rules for Images and Image Use</vt:lpstr>
      <vt:lpstr>Objective 1.2 Demonstrate Knowledge of Standard Copyright Rules for Images and Image Use</vt:lpstr>
      <vt:lpstr>Objective 1.2 Demonstrate Knowledge of Standard Copyright Rules for Images and Image Use</vt:lpstr>
      <vt:lpstr>Objective 1.2 Demonstrate Knowledge of Standard Copyright Rules for Images and Image Use</vt:lpstr>
      <vt:lpstr>Objective 1.3 Demonstrate Knowledge of Project Management Tasks and Responsibilities</vt:lpstr>
      <vt:lpstr>Objective 1.3 Demonstrate Knowledge of Project Management Tasks and Responsibilities</vt:lpstr>
      <vt:lpstr>Objective 1.3 Demonstrate Knowledge of Project Management Tasks and Responsibilities</vt:lpstr>
      <vt:lpstr>Objective 1.3 Demonstrate Knowledge of Project Management Tasks and Responsibilities</vt:lpstr>
      <vt:lpstr>Objective 1.4 Communicate with Others (Such as Peers and Clients) About Design Plans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PEMBEKALAN MATERI SERTIFIKASI ACA VISUAL COMMUNICATION USING ADOBE PHOTOSHOP</dc:title>
  <dc:creator>andy</dc:creator>
  <cp:lastModifiedBy>andy metay</cp:lastModifiedBy>
  <cp:revision>18</cp:revision>
  <dcterms:created xsi:type="dcterms:W3CDTF">2016-01-01T05:23:23Z</dcterms:created>
  <dcterms:modified xsi:type="dcterms:W3CDTF">2017-01-09T12:41:55Z</dcterms:modified>
</cp:coreProperties>
</file>