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3" r:id="rId8"/>
    <p:sldId id="265" r:id="rId9"/>
    <p:sldId id="264" r:id="rId10"/>
    <p:sldId id="282" r:id="rId11"/>
    <p:sldId id="281" r:id="rId12"/>
    <p:sldId id="278" r:id="rId13"/>
    <p:sldId id="279" r:id="rId14"/>
    <p:sldId id="277" r:id="rId15"/>
    <p:sldId id="266" r:id="rId16"/>
    <p:sldId id="262" r:id="rId17"/>
    <p:sldId id="268" r:id="rId18"/>
    <p:sldId id="269" r:id="rId19"/>
    <p:sldId id="270" r:id="rId20"/>
    <p:sldId id="271" r:id="rId21"/>
    <p:sldId id="272" r:id="rId22"/>
    <p:sldId id="276" r:id="rId23"/>
    <p:sldId id="273" r:id="rId2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DE6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67CCAE3D-493F-4354-BCEC-6C8214FC3745}" type="datetimeFigureOut">
              <a:rPr lang="id-ID" smtClean="0"/>
              <a:t>09/01/2017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40425692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CCAE3D-493F-4354-BCEC-6C8214FC3745}" type="datetimeFigureOut">
              <a:rPr lang="id-ID" smtClean="0"/>
              <a:t>09/01/2017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538530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CCAE3D-493F-4354-BCEC-6C8214FC3745}" type="datetimeFigureOut">
              <a:rPr lang="id-ID" smtClean="0"/>
              <a:t>09/01/2017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228701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67CCAE3D-493F-4354-BCEC-6C8214FC3745}" type="datetimeFigureOut">
              <a:rPr lang="id-ID" smtClean="0"/>
              <a:t>09/01/2017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107958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CCAE3D-493F-4354-BCEC-6C8214FC3745}" type="datetimeFigureOut">
              <a:rPr lang="id-ID" smtClean="0"/>
              <a:t>09/01/2017</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419840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67CCAE3D-493F-4354-BCEC-6C8214FC3745}" type="datetimeFigureOut">
              <a:rPr lang="id-ID" smtClean="0"/>
              <a:t>09/01/2017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3437352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67CCAE3D-493F-4354-BCEC-6C8214FC3745}" type="datetimeFigureOut">
              <a:rPr lang="id-ID" smtClean="0"/>
              <a:t>09/01/2017</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781751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67CCAE3D-493F-4354-BCEC-6C8214FC3745}" type="datetimeFigureOut">
              <a:rPr lang="id-ID" smtClean="0"/>
              <a:t>09/01/2017</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9683731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CCAE3D-493F-4354-BCEC-6C8214FC3745}" type="datetimeFigureOut">
              <a:rPr lang="id-ID" smtClean="0"/>
              <a:t>09/01/2017</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38992720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CAE3D-493F-4354-BCEC-6C8214FC3745}" type="datetimeFigureOut">
              <a:rPr lang="id-ID" smtClean="0"/>
              <a:t>09/01/2017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39646493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CCAE3D-493F-4354-BCEC-6C8214FC3745}" type="datetimeFigureOut">
              <a:rPr lang="id-ID" smtClean="0"/>
              <a:t>09/01/2017</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7EEB75F-BA56-464F-836B-A6EF63478EFB}" type="slidenum">
              <a:rPr lang="id-ID" smtClean="0"/>
              <a:t>‹#›</a:t>
            </a:fld>
            <a:endParaRPr lang="id-ID"/>
          </a:p>
        </p:txBody>
      </p:sp>
    </p:spTree>
    <p:extLst>
      <p:ext uri="{BB962C8B-B14F-4D97-AF65-F5344CB8AC3E}">
        <p14:creationId xmlns:p14="http://schemas.microsoft.com/office/powerpoint/2010/main" val="41164934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CAE3D-493F-4354-BCEC-6C8214FC3745}" type="datetimeFigureOut">
              <a:rPr lang="id-ID" smtClean="0"/>
              <a:t>09/01/2017</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7EEB75F-BA56-464F-836B-A6EF63478EFB}" type="slidenum">
              <a:rPr lang="id-ID" smtClean="0"/>
              <a:t>‹#›</a:t>
            </a:fld>
            <a:endParaRPr lang="id-ID"/>
          </a:p>
        </p:txBody>
      </p:sp>
    </p:spTree>
    <p:extLst>
      <p:ext uri="{BB962C8B-B14F-4D97-AF65-F5344CB8AC3E}">
        <p14:creationId xmlns:p14="http://schemas.microsoft.com/office/powerpoint/2010/main" val="360292591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chor="b">
            <a:noAutofit/>
          </a:bodyPr>
          <a:lstStyle/>
          <a:p>
            <a:r>
              <a:rPr lang="id-ID" sz="3600" dirty="0" smtClean="0"/>
              <a:t>VISUAL COMMUNICATION USING ADOBE PHOTOSHOP CREATIVE SUITE 5</a:t>
            </a:r>
            <a:endParaRPr lang="id-ID" sz="3600" dirty="0"/>
          </a:p>
        </p:txBody>
      </p:sp>
      <p:sp>
        <p:nvSpPr>
          <p:cNvPr id="3" name="Subtitle 2"/>
          <p:cNvSpPr>
            <a:spLocks noGrp="1"/>
          </p:cNvSpPr>
          <p:nvPr>
            <p:ph type="subTitle" idx="1"/>
          </p:nvPr>
        </p:nvSpPr>
        <p:spPr/>
        <p:txBody>
          <a:bodyPr>
            <a:normAutofit/>
          </a:bodyPr>
          <a:lstStyle/>
          <a:p>
            <a:r>
              <a:rPr lang="id-ID" sz="1800" dirty="0">
                <a:solidFill>
                  <a:schemeClr val="accent2">
                    <a:lumMod val="60000"/>
                    <a:lumOff val="40000"/>
                  </a:schemeClr>
                </a:solidFill>
              </a:rPr>
              <a:t>Adobe Certified Associate Certification Preparation</a:t>
            </a:r>
          </a:p>
        </p:txBody>
      </p:sp>
    </p:spTree>
    <p:extLst>
      <p:ext uri="{BB962C8B-B14F-4D97-AF65-F5344CB8AC3E}">
        <p14:creationId xmlns:p14="http://schemas.microsoft.com/office/powerpoint/2010/main" val="916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r>
              <a:rPr lang="id-ID" sz="2000" b="1" dirty="0" smtClean="0">
                <a:solidFill>
                  <a:schemeClr val="accent2">
                    <a:lumMod val="60000"/>
                    <a:lumOff val="40000"/>
                  </a:schemeClr>
                </a:solidFill>
              </a:rPr>
              <a:t>Graphic Design </a:t>
            </a:r>
            <a:r>
              <a:rPr lang="en-US" sz="2000" b="1" dirty="0" smtClean="0">
                <a:solidFill>
                  <a:schemeClr val="accent2">
                    <a:lumMod val="60000"/>
                    <a:lumOff val="40000"/>
                  </a:schemeClr>
                </a:solidFill>
              </a:rPr>
              <a:t>E</a:t>
            </a:r>
            <a:r>
              <a:rPr lang="id-ID" sz="2000" b="1" dirty="0" smtClean="0">
                <a:solidFill>
                  <a:schemeClr val="accent2">
                    <a:lumMod val="60000"/>
                    <a:lumOff val="40000"/>
                  </a:schemeClr>
                </a:solidFill>
              </a:rPr>
              <a:t>lements</a:t>
            </a:r>
          </a:p>
          <a:p>
            <a:r>
              <a:rPr lang="id-ID" sz="2000" b="1" i="1" dirty="0" smtClean="0">
                <a:solidFill>
                  <a:schemeClr val="accent2">
                    <a:lumMod val="60000"/>
                    <a:lumOff val="40000"/>
                  </a:schemeClr>
                </a:solidFill>
              </a:rPr>
              <a:t>Color and Contrast</a:t>
            </a:r>
          </a:p>
          <a:p>
            <a:pPr lvl="1"/>
            <a:r>
              <a:rPr lang="id-ID" sz="1800" dirty="0" smtClean="0"/>
              <a:t>Using color can enhance or detract from composition</a:t>
            </a:r>
          </a:p>
          <a:p>
            <a:pPr lvl="1"/>
            <a:r>
              <a:rPr lang="id-ID" sz="1800" dirty="0" smtClean="0"/>
              <a:t>Color wheels help determine which color are in greatest contrast</a:t>
            </a:r>
          </a:p>
          <a:p>
            <a:pPr lvl="1"/>
            <a:r>
              <a:rPr lang="id-ID" sz="1800" dirty="0" smtClean="0"/>
              <a:t>Analogous colors are adjacent to each other on the color wheel</a:t>
            </a:r>
          </a:p>
          <a:p>
            <a:pPr lvl="1"/>
            <a:r>
              <a:rPr lang="id-ID" sz="1800" dirty="0" smtClean="0"/>
              <a:t>Complementary colors are opposite each other on the color wheel</a:t>
            </a:r>
          </a:p>
          <a:p>
            <a:pPr marL="400050"/>
            <a:r>
              <a:rPr lang="id-ID" sz="2000" b="1" i="1" dirty="0" smtClean="0">
                <a:solidFill>
                  <a:schemeClr val="accent2">
                    <a:lumMod val="60000"/>
                    <a:lumOff val="40000"/>
                  </a:schemeClr>
                </a:solidFill>
              </a:rPr>
              <a:t>Color in  Design</a:t>
            </a:r>
          </a:p>
          <a:p>
            <a:pPr marL="800100" lvl="1"/>
            <a:r>
              <a:rPr lang="id-ID" sz="1800" dirty="0" smtClean="0"/>
              <a:t>Use color to label or show hierarchy</a:t>
            </a:r>
          </a:p>
          <a:p>
            <a:pPr marL="800100" lvl="1"/>
            <a:r>
              <a:rPr lang="id-ID" sz="1800" dirty="0" smtClean="0"/>
              <a:t>Use color to represent or imitate reality</a:t>
            </a:r>
          </a:p>
          <a:p>
            <a:pPr marL="800100" lvl="1"/>
            <a:r>
              <a:rPr lang="id-ID" sz="1800" dirty="0" smtClean="0"/>
              <a:t>Use color to unify, separate, or emphasize</a:t>
            </a:r>
          </a:p>
          <a:p>
            <a:pPr marL="800100" lvl="1"/>
            <a:r>
              <a:rPr lang="id-ID" sz="1800" dirty="0" smtClean="0"/>
              <a:t>Use color to decorate</a:t>
            </a:r>
          </a:p>
          <a:p>
            <a:pPr marL="800100" lvl="1"/>
            <a:r>
              <a:rPr lang="id-ID" sz="1800" dirty="0" smtClean="0"/>
              <a:t>Use color consistently</a:t>
            </a:r>
          </a:p>
          <a:p>
            <a:pPr marL="400050"/>
            <a:endParaRPr lang="id-ID" sz="2000" dirty="0"/>
          </a:p>
        </p:txBody>
      </p:sp>
    </p:spTree>
    <p:extLst>
      <p:ext uri="{BB962C8B-B14F-4D97-AF65-F5344CB8AC3E}">
        <p14:creationId xmlns:p14="http://schemas.microsoft.com/office/powerpoint/2010/main" val="367388951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r>
              <a:rPr lang="id-ID" sz="2000" b="1" dirty="0" smtClean="0">
                <a:solidFill>
                  <a:schemeClr val="accent2">
                    <a:lumMod val="60000"/>
                    <a:lumOff val="40000"/>
                  </a:schemeClr>
                </a:solidFill>
              </a:rPr>
              <a:t>Graphic Design </a:t>
            </a:r>
            <a:r>
              <a:rPr lang="en-US" sz="2000" b="1" dirty="0" smtClean="0">
                <a:solidFill>
                  <a:schemeClr val="accent2">
                    <a:lumMod val="60000"/>
                    <a:lumOff val="40000"/>
                  </a:schemeClr>
                </a:solidFill>
              </a:rPr>
              <a:t>E</a:t>
            </a:r>
            <a:r>
              <a:rPr lang="id-ID" sz="2000" b="1" dirty="0" smtClean="0">
                <a:solidFill>
                  <a:schemeClr val="accent2">
                    <a:lumMod val="60000"/>
                    <a:lumOff val="40000"/>
                  </a:schemeClr>
                </a:solidFill>
              </a:rPr>
              <a:t>lements</a:t>
            </a:r>
          </a:p>
          <a:p>
            <a:r>
              <a:rPr lang="id-ID" sz="2000" b="1" i="1" dirty="0" smtClean="0">
                <a:solidFill>
                  <a:schemeClr val="accent2">
                    <a:lumMod val="60000"/>
                    <a:lumOff val="40000"/>
                  </a:schemeClr>
                </a:solidFill>
              </a:rPr>
              <a:t>Shape</a:t>
            </a:r>
            <a:r>
              <a:rPr lang="id-ID" sz="2000" b="1" dirty="0" smtClean="0">
                <a:solidFill>
                  <a:schemeClr val="accent2">
                    <a:lumMod val="60000"/>
                    <a:lumOff val="40000"/>
                  </a:schemeClr>
                </a:solidFill>
              </a:rPr>
              <a:t> </a:t>
            </a:r>
            <a:r>
              <a:rPr lang="id-ID" sz="2000" dirty="0" smtClean="0"/>
              <a:t>are enclosed objects that can be created by line or created by color and value changes that define their edges.</a:t>
            </a:r>
            <a:endParaRPr lang="id-ID" sz="2000" b="1" dirty="0" smtClean="0"/>
          </a:p>
          <a:p>
            <a:r>
              <a:rPr lang="id-ID" sz="2000" b="1" i="1" dirty="0" smtClean="0">
                <a:solidFill>
                  <a:schemeClr val="accent2">
                    <a:lumMod val="60000"/>
                    <a:lumOff val="40000"/>
                  </a:schemeClr>
                </a:solidFill>
              </a:rPr>
              <a:t>Texture</a:t>
            </a:r>
            <a:r>
              <a:rPr lang="id-ID" sz="2000" b="1" dirty="0" smtClean="0">
                <a:solidFill>
                  <a:schemeClr val="accent2">
                    <a:lumMod val="60000"/>
                    <a:lumOff val="40000"/>
                  </a:schemeClr>
                </a:solidFill>
              </a:rPr>
              <a:t> </a:t>
            </a:r>
            <a:r>
              <a:rPr lang="id-ID" sz="2000" dirty="0" smtClean="0"/>
              <a:t>is the surface look of an object created by varying dark and light areas.</a:t>
            </a:r>
          </a:p>
          <a:p>
            <a:pPr lvl="1"/>
            <a:r>
              <a:rPr lang="id-ID" sz="1800" dirty="0" smtClean="0"/>
              <a:t>Roughness</a:t>
            </a:r>
          </a:p>
          <a:p>
            <a:pPr lvl="1"/>
            <a:r>
              <a:rPr lang="id-ID" sz="1800" dirty="0" smtClean="0"/>
              <a:t>Smoothness</a:t>
            </a:r>
          </a:p>
          <a:p>
            <a:pPr lvl="1"/>
            <a:r>
              <a:rPr lang="id-ID" sz="1800" dirty="0" smtClean="0"/>
              <a:t>Depth</a:t>
            </a:r>
          </a:p>
        </p:txBody>
      </p:sp>
    </p:spTree>
    <p:extLst>
      <p:ext uri="{BB962C8B-B14F-4D97-AF65-F5344CB8AC3E}">
        <p14:creationId xmlns:p14="http://schemas.microsoft.com/office/powerpoint/2010/main" val="377875484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r>
              <a:rPr lang="id-ID" sz="2000" b="1" dirty="0" smtClean="0">
                <a:solidFill>
                  <a:schemeClr val="accent2">
                    <a:lumMod val="60000"/>
                    <a:lumOff val="40000"/>
                  </a:schemeClr>
                </a:solidFill>
              </a:rPr>
              <a:t>Graphic Design </a:t>
            </a:r>
            <a:r>
              <a:rPr lang="en-US" sz="2000" b="1" dirty="0" smtClean="0">
                <a:solidFill>
                  <a:schemeClr val="accent2">
                    <a:lumMod val="60000"/>
                    <a:lumOff val="40000"/>
                  </a:schemeClr>
                </a:solidFill>
              </a:rPr>
              <a:t>Principles</a:t>
            </a:r>
            <a:endParaRPr lang="id-ID" sz="2000" b="1" dirty="0" smtClean="0">
              <a:solidFill>
                <a:schemeClr val="accent2">
                  <a:lumMod val="60000"/>
                  <a:lumOff val="40000"/>
                </a:schemeClr>
              </a:solidFill>
            </a:endParaRPr>
          </a:p>
          <a:p>
            <a:r>
              <a:rPr lang="id-ID" sz="2000" b="1" i="1" dirty="0" smtClean="0">
                <a:solidFill>
                  <a:schemeClr val="accent2">
                    <a:lumMod val="60000"/>
                    <a:lumOff val="40000"/>
                  </a:schemeClr>
                </a:solidFill>
              </a:rPr>
              <a:t>Movement</a:t>
            </a:r>
            <a:r>
              <a:rPr lang="id-ID" sz="2000" dirty="0">
                <a:solidFill>
                  <a:schemeClr val="accent2">
                    <a:lumMod val="60000"/>
                    <a:lumOff val="40000"/>
                  </a:schemeClr>
                </a:solidFill>
              </a:rPr>
              <a:t> </a:t>
            </a:r>
            <a:r>
              <a:rPr lang="id-ID" sz="2000" dirty="0" smtClean="0"/>
              <a:t>is the use of lines, color &amp; repetition to create the illusion of motion.</a:t>
            </a:r>
          </a:p>
          <a:p>
            <a:pPr lvl="1"/>
            <a:r>
              <a:rPr lang="id-ID" sz="1800" dirty="0" smtClean="0"/>
              <a:t>Curved forms or lines</a:t>
            </a:r>
          </a:p>
          <a:p>
            <a:pPr lvl="1"/>
            <a:r>
              <a:rPr lang="id-ID" sz="1800" dirty="0" smtClean="0"/>
              <a:t>Repetition of geometric forms</a:t>
            </a:r>
          </a:p>
          <a:p>
            <a:pPr lvl="1"/>
            <a:r>
              <a:rPr lang="id-ID" sz="1800" dirty="0" smtClean="0"/>
              <a:t>Fuzzy lines or outlines</a:t>
            </a:r>
            <a:endParaRPr lang="id-ID" sz="1800" dirty="0"/>
          </a:p>
          <a:p>
            <a:r>
              <a:rPr lang="id-ID" sz="2000" b="1" i="1" dirty="0">
                <a:solidFill>
                  <a:schemeClr val="accent2">
                    <a:lumMod val="60000"/>
                    <a:lumOff val="40000"/>
                  </a:schemeClr>
                </a:solidFill>
              </a:rPr>
              <a:t>Emphasis</a:t>
            </a:r>
            <a:r>
              <a:rPr lang="id-ID" sz="2000" b="1" dirty="0"/>
              <a:t> </a:t>
            </a:r>
            <a:r>
              <a:rPr lang="id-ID" sz="2000" dirty="0">
                <a:solidFill>
                  <a:schemeClr val="accent2">
                    <a:lumMod val="60000"/>
                    <a:lumOff val="40000"/>
                  </a:schemeClr>
                </a:solidFill>
              </a:rPr>
              <a:t> </a:t>
            </a:r>
            <a:r>
              <a:rPr lang="id-ID" sz="2000" dirty="0"/>
              <a:t>is to express with particular stress or force.</a:t>
            </a:r>
            <a:endParaRPr lang="id-ID" sz="2000" b="1" dirty="0"/>
          </a:p>
          <a:p>
            <a:r>
              <a:rPr lang="id-ID" sz="2000" b="1" i="1" dirty="0">
                <a:solidFill>
                  <a:schemeClr val="accent2">
                    <a:lumMod val="60000"/>
                    <a:lumOff val="40000"/>
                  </a:schemeClr>
                </a:solidFill>
              </a:rPr>
              <a:t>Unity</a:t>
            </a:r>
            <a:r>
              <a:rPr lang="id-ID" sz="2000" b="1" dirty="0"/>
              <a:t> </a:t>
            </a:r>
            <a:r>
              <a:rPr lang="id-ID" sz="2000" dirty="0"/>
              <a:t>is the correct balance of composition or color that produces a harmonious effects</a:t>
            </a:r>
            <a:r>
              <a:rPr lang="id-ID" sz="2000" dirty="0" smtClean="0"/>
              <a:t>.</a:t>
            </a:r>
            <a:endParaRPr lang="id-ID" sz="2000" dirty="0"/>
          </a:p>
        </p:txBody>
      </p:sp>
    </p:spTree>
    <p:extLst>
      <p:ext uri="{BB962C8B-B14F-4D97-AF65-F5344CB8AC3E}">
        <p14:creationId xmlns:p14="http://schemas.microsoft.com/office/powerpoint/2010/main" val="10467563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r>
              <a:rPr lang="id-ID" sz="2000" b="1" dirty="0" smtClean="0">
                <a:solidFill>
                  <a:schemeClr val="accent2">
                    <a:lumMod val="60000"/>
                    <a:lumOff val="40000"/>
                  </a:schemeClr>
                </a:solidFill>
              </a:rPr>
              <a:t>Graphic Design </a:t>
            </a:r>
            <a:r>
              <a:rPr lang="en-US" sz="2000" b="1" dirty="0" smtClean="0">
                <a:solidFill>
                  <a:schemeClr val="accent2">
                    <a:lumMod val="60000"/>
                    <a:lumOff val="40000"/>
                  </a:schemeClr>
                </a:solidFill>
              </a:rPr>
              <a:t>Principles</a:t>
            </a:r>
            <a:endParaRPr lang="id-ID" sz="2000" b="1" dirty="0" smtClean="0">
              <a:solidFill>
                <a:schemeClr val="accent2">
                  <a:lumMod val="60000"/>
                  <a:lumOff val="40000"/>
                </a:schemeClr>
              </a:solidFill>
            </a:endParaRPr>
          </a:p>
          <a:p>
            <a:r>
              <a:rPr lang="id-ID" sz="2000" b="1" i="1" dirty="0" smtClean="0">
                <a:solidFill>
                  <a:schemeClr val="accent2">
                    <a:lumMod val="60000"/>
                    <a:lumOff val="40000"/>
                  </a:schemeClr>
                </a:solidFill>
              </a:rPr>
              <a:t>Balance</a:t>
            </a:r>
            <a:r>
              <a:rPr lang="id-ID" sz="2000" dirty="0" smtClean="0">
                <a:solidFill>
                  <a:schemeClr val="accent2">
                    <a:lumMod val="60000"/>
                    <a:lumOff val="40000"/>
                  </a:schemeClr>
                </a:solidFill>
              </a:rPr>
              <a:t> </a:t>
            </a:r>
            <a:r>
              <a:rPr lang="id-ID" sz="2000" dirty="0" smtClean="0"/>
              <a:t>is the act of comparing or estimating two things, one agains the other, and the contrast between: </a:t>
            </a:r>
          </a:p>
          <a:p>
            <a:pPr lvl="1"/>
            <a:r>
              <a:rPr lang="id-ID" sz="1800" dirty="0" smtClean="0"/>
              <a:t>empty/white space – filled space, </a:t>
            </a:r>
          </a:p>
          <a:p>
            <a:pPr lvl="1"/>
            <a:r>
              <a:rPr lang="id-ID" sz="1800" dirty="0" smtClean="0"/>
              <a:t>text – images, </a:t>
            </a:r>
          </a:p>
          <a:p>
            <a:pPr lvl="1"/>
            <a:r>
              <a:rPr lang="id-ID" sz="1800" dirty="0" smtClean="0"/>
              <a:t>color – no colors – different colors, </a:t>
            </a:r>
          </a:p>
          <a:p>
            <a:pPr lvl="1"/>
            <a:r>
              <a:rPr lang="id-ID" sz="1800" dirty="0" smtClean="0"/>
              <a:t>texture –flat colors.</a:t>
            </a:r>
          </a:p>
          <a:p>
            <a:r>
              <a:rPr lang="id-ID" sz="2000" dirty="0" smtClean="0"/>
              <a:t>Types of balance</a:t>
            </a:r>
            <a:r>
              <a:rPr lang="id-ID" sz="2000" dirty="0" smtClean="0">
                <a:solidFill>
                  <a:schemeClr val="accent2">
                    <a:lumMod val="60000"/>
                    <a:lumOff val="40000"/>
                  </a:schemeClr>
                </a:solidFill>
              </a:rPr>
              <a:t> </a:t>
            </a:r>
            <a:r>
              <a:rPr lang="id-ID" sz="2000" dirty="0" smtClean="0"/>
              <a:t>when using color, shape and position:</a:t>
            </a:r>
          </a:p>
          <a:p>
            <a:pPr lvl="1"/>
            <a:r>
              <a:rPr lang="id-ID" sz="1800" dirty="0" smtClean="0"/>
              <a:t>Symmetry</a:t>
            </a:r>
          </a:p>
          <a:p>
            <a:pPr lvl="1"/>
            <a:r>
              <a:rPr lang="id-ID" sz="1800" dirty="0" smtClean="0"/>
              <a:t>Asymmetry</a:t>
            </a:r>
          </a:p>
          <a:p>
            <a:pPr lvl="1"/>
            <a:r>
              <a:rPr lang="id-ID" sz="1800" dirty="0" smtClean="0"/>
              <a:t>Radial Symmetry</a:t>
            </a:r>
          </a:p>
          <a:p>
            <a:r>
              <a:rPr lang="id-ID" sz="2000" dirty="0" smtClean="0"/>
              <a:t>Ussually lines of symmetry can be identified as Horizontal, Vertical or Diagonal</a:t>
            </a:r>
            <a:endParaRPr lang="id-ID" sz="2000" dirty="0"/>
          </a:p>
        </p:txBody>
      </p:sp>
    </p:spTree>
    <p:extLst>
      <p:ext uri="{BB962C8B-B14F-4D97-AF65-F5344CB8AC3E}">
        <p14:creationId xmlns:p14="http://schemas.microsoft.com/office/powerpoint/2010/main" val="39085794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r>
              <a:rPr lang="en-US" sz="2000" b="1" dirty="0" smtClean="0">
                <a:solidFill>
                  <a:schemeClr val="accent2">
                    <a:lumMod val="60000"/>
                    <a:lumOff val="40000"/>
                  </a:schemeClr>
                </a:solidFill>
              </a:rPr>
              <a:t>Image Composition and Principles</a:t>
            </a:r>
            <a:endParaRPr lang="en-US" sz="2000" dirty="0" smtClean="0">
              <a:solidFill>
                <a:schemeClr val="accent2">
                  <a:lumMod val="60000"/>
                  <a:lumOff val="40000"/>
                </a:schemeClr>
              </a:solidFill>
            </a:endParaRPr>
          </a:p>
          <a:p>
            <a:pPr lvl="0"/>
            <a:r>
              <a:rPr lang="en-US" sz="2000" dirty="0" smtClean="0">
                <a:effectLst>
                  <a:outerShdw sx="0" sy="0">
                    <a:srgbClr val="000000"/>
                  </a:outerShdw>
                </a:effectLst>
              </a:rPr>
              <a:t>An </a:t>
            </a:r>
            <a:r>
              <a:rPr lang="en-US" sz="2000" b="1" i="1" dirty="0" smtClean="0">
                <a:solidFill>
                  <a:schemeClr val="accent2">
                    <a:lumMod val="60000"/>
                    <a:lumOff val="40000"/>
                  </a:schemeClr>
                </a:solidFill>
                <a:effectLst>
                  <a:outerShdw sx="0" sy="0">
                    <a:srgbClr val="000000"/>
                  </a:outerShdw>
                </a:effectLst>
              </a:rPr>
              <a:t>image composition</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is the arrangement of the visual elements of your image to create a visually compelling design. </a:t>
            </a:r>
          </a:p>
          <a:p>
            <a:pPr lvl="0"/>
            <a:r>
              <a:rPr lang="en-US" sz="2000" dirty="0" smtClean="0">
                <a:effectLst>
                  <a:outerShdw sx="0" sy="0">
                    <a:srgbClr val="000000"/>
                  </a:outerShdw>
                </a:effectLst>
              </a:rPr>
              <a:t>When composing or laying out your design, there are some basic concepts you should consider for your graphic design project, such as aspect ratio, framing, field of view, foreground, and background.</a:t>
            </a:r>
            <a:endParaRPr lang="en-US" sz="2000" dirty="0">
              <a:effectLst>
                <a:outerShdw sx="0" sy="0">
                  <a:srgbClr val="000000"/>
                </a:outerShdw>
              </a:effectLst>
            </a:endParaRPr>
          </a:p>
        </p:txBody>
      </p:sp>
    </p:spTree>
    <p:extLst>
      <p:ext uri="{BB962C8B-B14F-4D97-AF65-F5344CB8AC3E}">
        <p14:creationId xmlns:p14="http://schemas.microsoft.com/office/powerpoint/2010/main" val="286660444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r>
              <a:rPr lang="en-US" sz="2000" b="1" dirty="0" smtClean="0">
                <a:solidFill>
                  <a:schemeClr val="accent2">
                    <a:lumMod val="60000"/>
                    <a:lumOff val="40000"/>
                  </a:schemeClr>
                </a:solidFill>
              </a:rPr>
              <a:t>Image Composition and Principles</a:t>
            </a:r>
            <a:endParaRPr lang="id-ID" sz="2000" b="1" dirty="0" smtClean="0">
              <a:solidFill>
                <a:schemeClr val="accent2">
                  <a:lumMod val="60000"/>
                  <a:lumOff val="40000"/>
                </a:schemeClr>
              </a:solidFill>
            </a:endParaRPr>
          </a:p>
          <a:p>
            <a:r>
              <a:rPr lang="en-US" sz="2000" b="1" i="1" dirty="0" smtClean="0">
                <a:solidFill>
                  <a:schemeClr val="accent2">
                    <a:lumMod val="60000"/>
                    <a:lumOff val="40000"/>
                  </a:schemeClr>
                </a:solidFill>
                <a:effectLst>
                  <a:outerShdw sx="0" sy="0">
                    <a:srgbClr val="000000"/>
                  </a:outerShdw>
                </a:effectLst>
              </a:rPr>
              <a:t>Visual hierarchy</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is used in graphic design to emphasize important elements and organize content in a logical manner.</a:t>
            </a:r>
            <a:endParaRPr lang="en-US" sz="2000" dirty="0">
              <a:effectLst>
                <a:outerShdw sx="0" sy="0">
                  <a:srgbClr val="000000"/>
                </a:outerShdw>
              </a:effectLst>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5395" y="2952830"/>
            <a:ext cx="6155520" cy="3500506"/>
          </a:xfrm>
          <a:prstGeom prst="rect">
            <a:avLst/>
          </a:prstGeom>
        </p:spPr>
      </p:pic>
    </p:spTree>
    <p:extLst>
      <p:ext uri="{BB962C8B-B14F-4D97-AF65-F5344CB8AC3E}">
        <p14:creationId xmlns:p14="http://schemas.microsoft.com/office/powerpoint/2010/main" val="12255854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2.3 </a:t>
            </a:r>
            <a:r>
              <a:rPr lang="en-US" sz="2400" dirty="0" smtClean="0"/>
              <a:t>Demonstrate Knowledge of Typography</a:t>
            </a:r>
            <a:endParaRPr lang="id-ID" sz="2400" dirty="0"/>
          </a:p>
        </p:txBody>
      </p:sp>
      <p:sp>
        <p:nvSpPr>
          <p:cNvPr id="3" name="Content Placeholder 2"/>
          <p:cNvSpPr>
            <a:spLocks noGrp="1"/>
          </p:cNvSpPr>
          <p:nvPr>
            <p:ph idx="1"/>
          </p:nvPr>
        </p:nvSpPr>
        <p:spPr/>
        <p:txBody>
          <a:bodyPr>
            <a:noAutofit/>
          </a:bodyPr>
          <a:lstStyle/>
          <a:p>
            <a:pPr lvl="0"/>
            <a:r>
              <a:rPr lang="en-US" sz="2000" dirty="0" smtClean="0">
                <a:effectLst>
                  <a:outerShdw sx="0" sy="0">
                    <a:srgbClr val="000000"/>
                  </a:outerShdw>
                </a:effectLst>
              </a:rPr>
              <a:t>When adding text to a digital image it is important to consider the font, style, color, and spacing.</a:t>
            </a:r>
          </a:p>
          <a:p>
            <a:pPr lvl="0"/>
            <a:r>
              <a:rPr lang="en-US" sz="2000" dirty="0" smtClean="0">
                <a:effectLst>
                  <a:outerShdw sx="0" sy="0">
                    <a:srgbClr val="000000"/>
                  </a:outerShdw>
                </a:effectLst>
              </a:rPr>
              <a:t>The selections made to design the text and the placement of the words are called </a:t>
            </a:r>
            <a:r>
              <a:rPr lang="en-US" sz="2000" b="1" i="1" dirty="0" smtClean="0">
                <a:solidFill>
                  <a:schemeClr val="accent2">
                    <a:lumMod val="60000"/>
                    <a:lumOff val="40000"/>
                  </a:schemeClr>
                </a:solidFill>
                <a:effectLst>
                  <a:outerShdw sx="0" sy="0">
                    <a:srgbClr val="000000"/>
                  </a:outerShdw>
                </a:effectLst>
              </a:rPr>
              <a:t>typography</a:t>
            </a:r>
            <a:r>
              <a:rPr lang="en-US" sz="2000" dirty="0" smtClean="0">
                <a:effectLst>
                  <a:outerShdw sx="0" sy="0">
                    <a:srgbClr val="000000"/>
                  </a:outerShdw>
                </a:effectLst>
              </a:rPr>
              <a:t>.</a:t>
            </a:r>
          </a:p>
          <a:p>
            <a:pPr lvl="0"/>
            <a:r>
              <a:rPr lang="en-US" sz="2000" b="1" i="1" dirty="0" smtClean="0">
                <a:solidFill>
                  <a:schemeClr val="accent2">
                    <a:lumMod val="60000"/>
                    <a:lumOff val="40000"/>
                  </a:schemeClr>
                </a:solidFill>
                <a:effectLst>
                  <a:outerShdw sx="0" sy="0">
                    <a:srgbClr val="000000"/>
                  </a:outerShdw>
                </a:effectLst>
              </a:rPr>
              <a:t>Readability</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is the feeling that is conveyed to make the typeface comfortable and easy to read.</a:t>
            </a:r>
          </a:p>
        </p:txBody>
      </p:sp>
    </p:spTree>
    <p:extLst>
      <p:ext uri="{BB962C8B-B14F-4D97-AF65-F5344CB8AC3E}">
        <p14:creationId xmlns:p14="http://schemas.microsoft.com/office/powerpoint/2010/main" val="42548339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2.4 </a:t>
            </a:r>
            <a:r>
              <a:rPr lang="en-US" sz="2400" dirty="0" smtClean="0"/>
              <a:t>Demonstrate Knowledge of Color Correction Using Photoshop CS5</a:t>
            </a:r>
            <a:endParaRPr lang="id-ID" sz="2400" dirty="0"/>
          </a:p>
        </p:txBody>
      </p:sp>
      <p:sp>
        <p:nvSpPr>
          <p:cNvPr id="3" name="Content Placeholder 2"/>
          <p:cNvSpPr>
            <a:spLocks noGrp="1"/>
          </p:cNvSpPr>
          <p:nvPr>
            <p:ph idx="1"/>
          </p:nvPr>
        </p:nvSpPr>
        <p:spPr/>
        <p:txBody>
          <a:bodyPr>
            <a:noAutofit/>
          </a:bodyPr>
          <a:lstStyle/>
          <a:p>
            <a:pPr lvl="0"/>
            <a:r>
              <a:rPr lang="en-US" sz="2000" b="1" i="1" dirty="0" smtClean="0">
                <a:solidFill>
                  <a:schemeClr val="accent2">
                    <a:lumMod val="60000"/>
                    <a:lumOff val="40000"/>
                  </a:schemeClr>
                </a:solidFill>
                <a:effectLst>
                  <a:outerShdw sx="0" sy="0">
                    <a:srgbClr val="000000"/>
                  </a:outerShdw>
                </a:effectLst>
              </a:rPr>
              <a:t>RGB</a:t>
            </a:r>
            <a:r>
              <a:rPr lang="en-US" sz="2000" dirty="0" smtClean="0">
                <a:effectLst>
                  <a:outerShdw sx="0" sy="0">
                    <a:srgbClr val="000000"/>
                  </a:outerShdw>
                </a:effectLst>
              </a:rPr>
              <a:t> color mode uses red (R), green (G), and blue (B) in various combinations to create the colors you see on a computer display, a television screen, or a movie in a theatre.</a:t>
            </a:r>
          </a:p>
          <a:p>
            <a:pPr lvl="0"/>
            <a:r>
              <a:rPr lang="en-US" sz="2000" b="1" i="1" dirty="0" smtClean="0">
                <a:solidFill>
                  <a:schemeClr val="accent2">
                    <a:lumMod val="60000"/>
                    <a:lumOff val="40000"/>
                  </a:schemeClr>
                </a:solidFill>
                <a:effectLst>
                  <a:outerShdw sx="0" sy="0">
                    <a:srgbClr val="000000"/>
                  </a:outerShdw>
                </a:effectLst>
              </a:rPr>
              <a:t>CMYK</a:t>
            </a:r>
            <a:r>
              <a:rPr lang="en-US" sz="2000" dirty="0" smtClean="0">
                <a:effectLst>
                  <a:outerShdw sx="0" sy="0">
                    <a:srgbClr val="000000"/>
                  </a:outerShdw>
                </a:effectLst>
              </a:rPr>
              <a:t> color mode uses cyan (C), magenta (M), yellow (Y), and black (K) to create various colors in print.</a:t>
            </a:r>
          </a:p>
          <a:p>
            <a:pPr lvl="0"/>
            <a:r>
              <a:rPr lang="en-US" sz="2000" dirty="0" smtClean="0">
                <a:effectLst>
                  <a:outerShdw sx="0" sy="0">
                    <a:srgbClr val="000000"/>
                  </a:outerShdw>
                </a:effectLst>
              </a:rPr>
              <a:t>Colors that are in a range that can be displayed or printed are referred to as a </a:t>
            </a:r>
            <a:r>
              <a:rPr lang="en-US" sz="2000" b="1" i="1" dirty="0" smtClean="0">
                <a:solidFill>
                  <a:schemeClr val="accent2">
                    <a:lumMod val="60000"/>
                    <a:lumOff val="40000"/>
                  </a:schemeClr>
                </a:solidFill>
                <a:effectLst>
                  <a:outerShdw sx="0" sy="0">
                    <a:srgbClr val="000000"/>
                  </a:outerShdw>
                </a:effectLst>
              </a:rPr>
              <a:t>gamut</a:t>
            </a:r>
            <a:r>
              <a:rPr lang="en-US" sz="2000" dirty="0" smtClean="0">
                <a:effectLst>
                  <a:outerShdw sx="0" sy="0">
                    <a:srgbClr val="000000"/>
                  </a:outerShdw>
                </a:effectLst>
              </a:rPr>
              <a:t>.</a:t>
            </a:r>
          </a:p>
        </p:txBody>
      </p:sp>
    </p:spTree>
    <p:extLst>
      <p:ext uri="{BB962C8B-B14F-4D97-AF65-F5344CB8AC3E}">
        <p14:creationId xmlns:p14="http://schemas.microsoft.com/office/powerpoint/2010/main" val="5097062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2.4 </a:t>
            </a:r>
            <a:r>
              <a:rPr lang="en-US" sz="2400" dirty="0" smtClean="0"/>
              <a:t>Demonstrate Knowledge of Color Correction Using Photoshop CS5</a:t>
            </a:r>
            <a:endParaRPr lang="id-ID" sz="2400" dirty="0"/>
          </a:p>
        </p:txBody>
      </p:sp>
      <p:sp>
        <p:nvSpPr>
          <p:cNvPr id="3" name="Content Placeholder 2"/>
          <p:cNvSpPr>
            <a:spLocks noGrp="1"/>
          </p:cNvSpPr>
          <p:nvPr>
            <p:ph idx="1"/>
          </p:nvPr>
        </p:nvSpPr>
        <p:spPr/>
        <p:txBody>
          <a:bodyPr>
            <a:noAutofit/>
          </a:bodyPr>
          <a:lstStyle/>
          <a:p>
            <a:pPr lvl="0"/>
            <a:r>
              <a:rPr lang="en-US" sz="2000" dirty="0" smtClean="0">
                <a:effectLst>
                  <a:outerShdw sx="0" sy="0">
                    <a:srgbClr val="000000"/>
                  </a:outerShdw>
                </a:effectLst>
              </a:rPr>
              <a:t>You can use the </a:t>
            </a:r>
            <a:r>
              <a:rPr lang="en-US" sz="2000" b="1" i="1" dirty="0" smtClean="0">
                <a:solidFill>
                  <a:srgbClr val="FEDE61"/>
                </a:solidFill>
                <a:effectLst>
                  <a:outerShdw sx="0" sy="0">
                    <a:srgbClr val="000000"/>
                  </a:outerShdw>
                </a:effectLst>
              </a:rPr>
              <a:t>Histogram</a:t>
            </a:r>
            <a:r>
              <a:rPr lang="en-US" sz="2000" dirty="0" smtClean="0">
                <a:effectLst>
                  <a:outerShdw sx="0" sy="0">
                    <a:srgbClr val="000000"/>
                  </a:outerShdw>
                </a:effectLst>
              </a:rPr>
              <a:t> panel to interpret colors in an image.</a:t>
            </a:r>
          </a:p>
          <a:p>
            <a:pPr lvl="0"/>
            <a:r>
              <a:rPr lang="en-US" sz="2000" b="1" i="1" dirty="0" smtClean="0">
                <a:solidFill>
                  <a:schemeClr val="accent2">
                    <a:lumMod val="60000"/>
                    <a:lumOff val="40000"/>
                  </a:schemeClr>
                </a:solidFill>
                <a:effectLst>
                  <a:outerShdw sx="0" sy="0">
                    <a:srgbClr val="000000"/>
                  </a:outerShdw>
                </a:effectLst>
              </a:rPr>
              <a:t>High dynamic range (HDR)</a:t>
            </a:r>
            <a:r>
              <a:rPr lang="en-US" sz="2000" dirty="0" smtClean="0">
                <a:effectLst>
                  <a:outerShdw sx="0" sy="0">
                    <a:srgbClr val="000000"/>
                  </a:outerShdw>
                </a:effectLst>
              </a:rPr>
              <a:t> images allow a photographer to record a much larger range of tonal detail than can be captured in one photo.</a:t>
            </a:r>
            <a:endParaRPr lang="en-US" sz="2000" dirty="0">
              <a:effectLst>
                <a:outerShdw sx="0" sy="0">
                  <a:srgbClr val="000000"/>
                </a:outerShdw>
              </a:effectLst>
            </a:endParaRPr>
          </a:p>
        </p:txBody>
      </p:sp>
    </p:spTree>
    <p:extLst>
      <p:ext uri="{BB962C8B-B14F-4D97-AF65-F5344CB8AC3E}">
        <p14:creationId xmlns:p14="http://schemas.microsoft.com/office/powerpoint/2010/main" val="24233712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2.5 </a:t>
            </a:r>
            <a:r>
              <a:rPr lang="en-US" sz="2400" dirty="0" smtClean="0"/>
              <a:t>Demonstrate Knowledge  of Image-Generating Devices, Their Resulting Image Types, and How to  Access Resulting Images in Photoshop</a:t>
            </a:r>
            <a:endParaRPr lang="id-ID" sz="2400" dirty="0"/>
          </a:p>
        </p:txBody>
      </p:sp>
      <p:sp>
        <p:nvSpPr>
          <p:cNvPr id="3" name="Content Placeholder 2"/>
          <p:cNvSpPr>
            <a:spLocks noGrp="1"/>
          </p:cNvSpPr>
          <p:nvPr>
            <p:ph idx="1"/>
          </p:nvPr>
        </p:nvSpPr>
        <p:spPr/>
        <p:txBody>
          <a:bodyPr>
            <a:noAutofit/>
          </a:bodyPr>
          <a:lstStyle/>
          <a:p>
            <a:pPr lvl="0"/>
            <a:r>
              <a:rPr lang="en-US" sz="2000" dirty="0" smtClean="0">
                <a:effectLst>
                  <a:outerShdw sx="0" sy="0">
                    <a:srgbClr val="000000"/>
                  </a:outerShdw>
                </a:effectLst>
              </a:rPr>
              <a:t>You can create an image with a digital or film camera and from scanning an image.</a:t>
            </a:r>
          </a:p>
          <a:p>
            <a:pPr lvl="0"/>
            <a:r>
              <a:rPr lang="en-US" sz="2000" dirty="0" smtClean="0">
                <a:effectLst>
                  <a:outerShdw sx="0" sy="0">
                    <a:srgbClr val="000000"/>
                  </a:outerShdw>
                </a:effectLst>
              </a:rPr>
              <a:t>The </a:t>
            </a:r>
            <a:r>
              <a:rPr lang="en-US" sz="2000" b="1" i="1" dirty="0" smtClean="0">
                <a:solidFill>
                  <a:srgbClr val="FEDE61"/>
                </a:solidFill>
                <a:effectLst>
                  <a:outerShdw sx="0" sy="0">
                    <a:srgbClr val="000000"/>
                  </a:outerShdw>
                </a:effectLst>
              </a:rPr>
              <a:t>Open</a:t>
            </a:r>
            <a:r>
              <a:rPr lang="en-US" sz="2000" dirty="0" smtClean="0">
                <a:effectLst>
                  <a:outerShdw sx="0" sy="0">
                    <a:srgbClr val="000000"/>
                  </a:outerShdw>
                </a:effectLst>
              </a:rPr>
              <a:t> command opens each image into its own Photoshop document. </a:t>
            </a:r>
          </a:p>
          <a:p>
            <a:pPr lvl="0"/>
            <a:r>
              <a:rPr lang="en-US" sz="2000" dirty="0" smtClean="0">
                <a:effectLst>
                  <a:outerShdw sx="0" sy="0">
                    <a:srgbClr val="000000"/>
                  </a:outerShdw>
                </a:effectLst>
              </a:rPr>
              <a:t>The </a:t>
            </a:r>
            <a:r>
              <a:rPr lang="en-US" sz="2000" b="1" i="1" dirty="0" smtClean="0">
                <a:solidFill>
                  <a:srgbClr val="FEDE61"/>
                </a:solidFill>
                <a:effectLst>
                  <a:outerShdw sx="0" sy="0">
                    <a:srgbClr val="000000"/>
                  </a:outerShdw>
                </a:effectLst>
              </a:rPr>
              <a:t>Place</a:t>
            </a:r>
            <a:r>
              <a:rPr lang="en-US" sz="2000" dirty="0" smtClean="0">
                <a:effectLst>
                  <a:outerShdw sx="0" sy="0">
                    <a:srgbClr val="000000"/>
                  </a:outerShdw>
                </a:effectLst>
              </a:rPr>
              <a:t> command allows you to place multiple images into a single document. </a:t>
            </a:r>
          </a:p>
          <a:p>
            <a:pPr lvl="0"/>
            <a:r>
              <a:rPr lang="en-US" sz="2000" dirty="0" smtClean="0">
                <a:effectLst>
                  <a:outerShdw sx="0" sy="0">
                    <a:srgbClr val="000000"/>
                  </a:outerShdw>
                </a:effectLst>
              </a:rPr>
              <a:t>You can scan images directly into Photoshop by clicking File on the Application bar (Win), pointing to Import, and then clicking </a:t>
            </a:r>
            <a:r>
              <a:rPr lang="en-US" sz="2000" b="1" i="1" dirty="0" smtClean="0">
                <a:solidFill>
                  <a:srgbClr val="FEDE61"/>
                </a:solidFill>
                <a:effectLst>
                  <a:outerShdw sx="0" sy="0">
                    <a:srgbClr val="000000"/>
                  </a:outerShdw>
                </a:effectLst>
              </a:rPr>
              <a:t>WIA Support</a:t>
            </a:r>
            <a:r>
              <a:rPr lang="en-US" sz="2000" dirty="0" smtClean="0">
                <a:effectLst>
                  <a:outerShdw sx="0" sy="0">
                    <a:srgbClr val="000000"/>
                  </a:outerShdw>
                </a:effectLst>
              </a:rPr>
              <a:t>.</a:t>
            </a:r>
          </a:p>
        </p:txBody>
      </p:sp>
    </p:spTree>
    <p:extLst>
      <p:ext uri="{BB962C8B-B14F-4D97-AF65-F5344CB8AC3E}">
        <p14:creationId xmlns:p14="http://schemas.microsoft.com/office/powerpoint/2010/main" val="3021890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3200" dirty="0" smtClean="0"/>
              <a:t>Identifying Design Elements When Preparing Images</a:t>
            </a:r>
            <a:endParaRPr lang="id-ID" sz="3200" dirty="0"/>
          </a:p>
        </p:txBody>
      </p:sp>
      <p:sp>
        <p:nvSpPr>
          <p:cNvPr id="5" name="Text Placeholder 4"/>
          <p:cNvSpPr>
            <a:spLocks noGrp="1"/>
          </p:cNvSpPr>
          <p:nvPr>
            <p:ph type="body" idx="1"/>
          </p:nvPr>
        </p:nvSpPr>
        <p:spPr/>
        <p:txBody>
          <a:bodyPr/>
          <a:lstStyle/>
          <a:p>
            <a:r>
              <a:rPr lang="id-ID" dirty="0" smtClean="0">
                <a:solidFill>
                  <a:schemeClr val="accent2">
                    <a:lumMod val="60000"/>
                    <a:lumOff val="40000"/>
                  </a:schemeClr>
                </a:solidFill>
              </a:rPr>
              <a:t>Ability #2</a:t>
            </a:r>
            <a:endParaRPr lang="id-ID" dirty="0">
              <a:solidFill>
                <a:schemeClr val="accent2">
                  <a:lumMod val="60000"/>
                  <a:lumOff val="40000"/>
                </a:schemeClr>
              </a:solidFill>
            </a:endParaRPr>
          </a:p>
        </p:txBody>
      </p:sp>
    </p:spTree>
    <p:extLst>
      <p:ext uri="{BB962C8B-B14F-4D97-AF65-F5344CB8AC3E}">
        <p14:creationId xmlns:p14="http://schemas.microsoft.com/office/powerpoint/2010/main" val="27226819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1"/>
                </a:solidFill>
              </a:rPr>
              <a:t>Objective 2.5 </a:t>
            </a:r>
            <a:r>
              <a:rPr lang="en-US" sz="2400" dirty="0" smtClean="0">
                <a:solidFill>
                  <a:schemeClr val="bg2">
                    <a:lumMod val="75000"/>
                  </a:schemeClr>
                </a:solidFill>
              </a:rPr>
              <a:t>Demonstrate Knowledge  of Image-Generating Devices, Their Resulting Image Types, and How to  Access Resulting Images in Photoshop</a:t>
            </a:r>
            <a:endParaRPr lang="id-ID" sz="2400" dirty="0">
              <a:solidFill>
                <a:schemeClr val="bg2">
                  <a:lumMod val="75000"/>
                </a:schemeClr>
              </a:solidFill>
            </a:endParaRPr>
          </a:p>
        </p:txBody>
      </p:sp>
      <p:sp>
        <p:nvSpPr>
          <p:cNvPr id="3" name="Content Placeholder 2"/>
          <p:cNvSpPr>
            <a:spLocks noGrp="1"/>
          </p:cNvSpPr>
          <p:nvPr>
            <p:ph idx="1"/>
          </p:nvPr>
        </p:nvSpPr>
        <p:spPr/>
        <p:txBody>
          <a:bodyPr>
            <a:noAutofit/>
          </a:bodyPr>
          <a:lstStyle/>
          <a:p>
            <a:pPr lvl="0"/>
            <a:r>
              <a:rPr lang="en-US" sz="2000" dirty="0" smtClean="0">
                <a:solidFill>
                  <a:schemeClr val="bg2">
                    <a:lumMod val="75000"/>
                  </a:schemeClr>
                </a:solidFill>
                <a:effectLst>
                  <a:outerShdw sx="0" sy="0">
                    <a:srgbClr val="000000"/>
                  </a:outerShdw>
                </a:effectLst>
              </a:rPr>
              <a:t>The </a:t>
            </a:r>
            <a:r>
              <a:rPr lang="en-US" sz="2000" b="1" i="1" dirty="0" smtClean="0">
                <a:solidFill>
                  <a:schemeClr val="accent1"/>
                </a:solidFill>
                <a:effectLst>
                  <a:outerShdw sx="0" sy="0">
                    <a:srgbClr val="000000"/>
                  </a:outerShdw>
                </a:effectLst>
              </a:rPr>
              <a:t>Camera Raw</a:t>
            </a:r>
            <a:r>
              <a:rPr lang="en-US" sz="2000" dirty="0" smtClean="0">
                <a:solidFill>
                  <a:schemeClr val="bg2">
                    <a:lumMod val="75000"/>
                  </a:schemeClr>
                </a:solidFill>
                <a:effectLst>
                  <a:outerShdw sx="0" sy="0">
                    <a:srgbClr val="000000"/>
                  </a:outerShdw>
                </a:effectLst>
              </a:rPr>
              <a:t> format contains minimally processed data that is not ready to be used and still needs to be processed.</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528" y="2360103"/>
            <a:ext cx="8568952" cy="4505695"/>
          </a:xfrm>
          <a:prstGeom prst="rect">
            <a:avLst/>
          </a:prstGeom>
        </p:spPr>
      </p:pic>
    </p:spTree>
    <p:extLst>
      <p:ext uri="{BB962C8B-B14F-4D97-AF65-F5344CB8AC3E}">
        <p14:creationId xmlns:p14="http://schemas.microsoft.com/office/powerpoint/2010/main" val="22053814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2.6 </a:t>
            </a:r>
            <a:r>
              <a:rPr lang="en-US" sz="2400" dirty="0" smtClean="0"/>
              <a:t>Understand Key Terminology of Digital Images</a:t>
            </a:r>
            <a:endParaRPr lang="id-ID" sz="2400" dirty="0"/>
          </a:p>
        </p:txBody>
      </p:sp>
      <p:sp>
        <p:nvSpPr>
          <p:cNvPr id="3" name="Content Placeholder 2"/>
          <p:cNvSpPr>
            <a:spLocks noGrp="1"/>
          </p:cNvSpPr>
          <p:nvPr>
            <p:ph idx="1"/>
          </p:nvPr>
        </p:nvSpPr>
        <p:spPr/>
        <p:txBody>
          <a:bodyPr>
            <a:normAutofit/>
          </a:bodyPr>
          <a:lstStyle/>
          <a:p>
            <a:r>
              <a:rPr lang="en-US" sz="2000" b="1" dirty="0" smtClean="0">
                <a:solidFill>
                  <a:schemeClr val="accent2">
                    <a:lumMod val="60000"/>
                    <a:lumOff val="40000"/>
                  </a:schemeClr>
                </a:solidFill>
              </a:rPr>
              <a:t>Bitmap vs. Vector Graphics</a:t>
            </a:r>
            <a:endParaRPr lang="en-US" sz="2000" b="1" i="1" dirty="0" smtClean="0">
              <a:solidFill>
                <a:schemeClr val="accent2">
                  <a:lumMod val="60000"/>
                  <a:lumOff val="40000"/>
                </a:schemeClr>
              </a:solidFill>
            </a:endParaRPr>
          </a:p>
          <a:p>
            <a:pPr lvl="0"/>
            <a:r>
              <a:rPr lang="en-US" sz="2000" dirty="0" smtClean="0">
                <a:effectLst>
                  <a:outerShdw sx="0" sy="0">
                    <a:srgbClr val="000000"/>
                  </a:outerShdw>
                </a:effectLst>
              </a:rPr>
              <a:t>A </a:t>
            </a:r>
            <a:r>
              <a:rPr lang="en-US" sz="2000" b="1" i="1" dirty="0" smtClean="0">
                <a:solidFill>
                  <a:schemeClr val="accent2">
                    <a:lumMod val="60000"/>
                    <a:lumOff val="40000"/>
                  </a:schemeClr>
                </a:solidFill>
                <a:effectLst>
                  <a:outerShdw sx="0" sy="0">
                    <a:srgbClr val="000000"/>
                  </a:outerShdw>
                </a:effectLst>
              </a:rPr>
              <a:t>bitmap</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image, technically known as a </a:t>
            </a:r>
            <a:r>
              <a:rPr lang="en-US" sz="2000" b="1" i="1" dirty="0" smtClean="0">
                <a:effectLst>
                  <a:outerShdw sx="0" sy="0">
                    <a:srgbClr val="000000"/>
                  </a:outerShdw>
                </a:effectLst>
              </a:rPr>
              <a:t>raster image</a:t>
            </a:r>
            <a:r>
              <a:rPr lang="en-US" sz="2000" dirty="0" smtClean="0">
                <a:effectLst>
                  <a:outerShdw sx="0" sy="0">
                    <a:srgbClr val="000000"/>
                  </a:outerShdw>
                </a:effectLst>
              </a:rPr>
              <a:t>, is represented by pixels in a grid layout; each pixel contains color information for the image.</a:t>
            </a:r>
          </a:p>
          <a:p>
            <a:pPr lvl="0"/>
            <a:r>
              <a:rPr lang="en-US" sz="2000" dirty="0" smtClean="0">
                <a:effectLst>
                  <a:outerShdw sx="0" sy="0">
                    <a:srgbClr val="000000"/>
                  </a:outerShdw>
                </a:effectLst>
              </a:rPr>
              <a:t>A </a:t>
            </a:r>
            <a:r>
              <a:rPr lang="en-US" sz="2000" b="1" i="1" dirty="0" smtClean="0">
                <a:solidFill>
                  <a:schemeClr val="accent2">
                    <a:lumMod val="60000"/>
                    <a:lumOff val="40000"/>
                  </a:schemeClr>
                </a:solidFill>
                <a:effectLst>
                  <a:outerShdw sx="0" sy="0">
                    <a:srgbClr val="000000"/>
                  </a:outerShdw>
                </a:effectLst>
              </a:rPr>
              <a:t>vector</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image is created with mathematical calculations and can be enlarged without a loss of quality.</a:t>
            </a:r>
            <a:endParaRPr lang="en-US" sz="2000" dirty="0">
              <a:effectLst>
                <a:outerShdw sx="0" sy="0">
                  <a:srgbClr val="000000"/>
                </a:outerShdw>
              </a:effectLst>
            </a:endParaRPr>
          </a:p>
        </p:txBody>
      </p:sp>
    </p:spTree>
    <p:extLst>
      <p:ext uri="{BB962C8B-B14F-4D97-AF65-F5344CB8AC3E}">
        <p14:creationId xmlns:p14="http://schemas.microsoft.com/office/powerpoint/2010/main" val="22444565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1"/>
                </a:solidFill>
              </a:rPr>
              <a:t>Objective 2.6 </a:t>
            </a:r>
            <a:r>
              <a:rPr lang="en-US" sz="2400" dirty="0" smtClean="0">
                <a:solidFill>
                  <a:schemeClr val="bg2">
                    <a:lumMod val="75000"/>
                  </a:schemeClr>
                </a:solidFill>
              </a:rPr>
              <a:t>Understand Key Terminology of Digital Images</a:t>
            </a:r>
            <a:endParaRPr lang="id-ID" sz="2400" dirty="0">
              <a:solidFill>
                <a:schemeClr val="bg2">
                  <a:lumMod val="75000"/>
                </a:schemeClr>
              </a:solidFill>
            </a:endParaRPr>
          </a:p>
        </p:txBody>
      </p:sp>
      <p:sp>
        <p:nvSpPr>
          <p:cNvPr id="3" name="Content Placeholder 2"/>
          <p:cNvSpPr>
            <a:spLocks noGrp="1"/>
          </p:cNvSpPr>
          <p:nvPr>
            <p:ph idx="1"/>
          </p:nvPr>
        </p:nvSpPr>
        <p:spPr/>
        <p:txBody>
          <a:bodyPr>
            <a:normAutofit/>
          </a:bodyPr>
          <a:lstStyle/>
          <a:p>
            <a:r>
              <a:rPr lang="en-US" sz="2000" b="1" dirty="0" smtClean="0">
                <a:solidFill>
                  <a:schemeClr val="accent1"/>
                </a:solidFill>
              </a:rPr>
              <a:t>Bitmap vs. Vector Graphics</a:t>
            </a:r>
            <a:endParaRPr lang="en-US" sz="2000" b="1" i="1" dirty="0" smtClean="0">
              <a:solidFill>
                <a:schemeClr val="accent1"/>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60665" y="2009924"/>
            <a:ext cx="7366686" cy="4803452"/>
          </a:xfrm>
          <a:prstGeom prst="rect">
            <a:avLst/>
          </a:prstGeom>
        </p:spPr>
      </p:pic>
    </p:spTree>
    <p:extLst>
      <p:ext uri="{BB962C8B-B14F-4D97-AF65-F5344CB8AC3E}">
        <p14:creationId xmlns:p14="http://schemas.microsoft.com/office/powerpoint/2010/main" val="220698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id-ID" sz="2800" dirty="0" smtClean="0">
                <a:solidFill>
                  <a:schemeClr val="accent2">
                    <a:lumMod val="60000"/>
                    <a:lumOff val="40000"/>
                  </a:schemeClr>
                </a:solidFill>
              </a:rPr>
              <a:t>Summary</a:t>
            </a:r>
            <a:endParaRPr lang="id-ID" sz="2800" dirty="0">
              <a:solidFill>
                <a:schemeClr val="accent2">
                  <a:lumMod val="60000"/>
                  <a:lumOff val="40000"/>
                </a:schemeClr>
              </a:solidFill>
            </a:endParaRPr>
          </a:p>
        </p:txBody>
      </p:sp>
      <p:sp>
        <p:nvSpPr>
          <p:cNvPr id="5" name="Content Placeholder 4"/>
          <p:cNvSpPr>
            <a:spLocks noGrp="1"/>
          </p:cNvSpPr>
          <p:nvPr>
            <p:ph idx="1"/>
          </p:nvPr>
        </p:nvSpPr>
        <p:spPr/>
        <p:txBody>
          <a:bodyPr anchor="ctr">
            <a:normAutofit/>
          </a:bodyPr>
          <a:lstStyle/>
          <a:p>
            <a:pPr lvl="0"/>
            <a:r>
              <a:rPr lang="en-US" sz="2000" dirty="0" smtClean="0"/>
              <a:t>2.1 Demonstrate knowledge of image resolution, image size, and image file format for web, video, and print</a:t>
            </a:r>
          </a:p>
          <a:p>
            <a:pPr lvl="0"/>
            <a:r>
              <a:rPr lang="en-US" sz="2000" dirty="0" smtClean="0"/>
              <a:t>2.2 Demonstrate knowledge of design principles, elements, and image composition</a:t>
            </a:r>
          </a:p>
          <a:p>
            <a:pPr lvl="0"/>
            <a:r>
              <a:rPr lang="en-US" sz="2000" dirty="0" smtClean="0"/>
              <a:t>2.3 Demonstrate knowledge of typography</a:t>
            </a:r>
            <a:endParaRPr lang="id-ID" sz="2000" dirty="0" smtClean="0"/>
          </a:p>
          <a:p>
            <a:r>
              <a:rPr lang="en-US" sz="2000" dirty="0"/>
              <a:t>2.4 Demonstrate knowledge of color correction using Photoshop CS5.</a:t>
            </a:r>
          </a:p>
          <a:p>
            <a:pPr lvl="0"/>
            <a:r>
              <a:rPr lang="en-US" sz="2000" dirty="0"/>
              <a:t>2.5 Demonstrate knowledge of image-generating devices, their resulting image types, and how to access resulting images in Photoshop</a:t>
            </a:r>
          </a:p>
          <a:p>
            <a:pPr lvl="0"/>
            <a:r>
              <a:rPr lang="en-US" sz="2000" dirty="0"/>
              <a:t>2.6 Understand key terminology of digital images. </a:t>
            </a:r>
          </a:p>
        </p:txBody>
      </p:sp>
    </p:spTree>
    <p:extLst>
      <p:ext uri="{BB962C8B-B14F-4D97-AF65-F5344CB8AC3E}">
        <p14:creationId xmlns:p14="http://schemas.microsoft.com/office/powerpoint/2010/main" val="30605352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pPr algn="l"/>
            <a:r>
              <a:rPr lang="id-ID" sz="2400" dirty="0" smtClean="0">
                <a:solidFill>
                  <a:schemeClr val="accent2">
                    <a:lumMod val="60000"/>
                    <a:lumOff val="40000"/>
                  </a:schemeClr>
                </a:solidFill>
              </a:rPr>
              <a:t>Objectives</a:t>
            </a:r>
            <a:endParaRPr lang="id-ID" sz="2400" dirty="0">
              <a:solidFill>
                <a:schemeClr val="accent2">
                  <a:lumMod val="60000"/>
                  <a:lumOff val="40000"/>
                </a:schemeClr>
              </a:solidFill>
            </a:endParaRPr>
          </a:p>
        </p:txBody>
      </p:sp>
      <p:sp>
        <p:nvSpPr>
          <p:cNvPr id="5" name="Content Placeholder 4"/>
          <p:cNvSpPr>
            <a:spLocks noGrp="1"/>
          </p:cNvSpPr>
          <p:nvPr>
            <p:ph idx="1"/>
          </p:nvPr>
        </p:nvSpPr>
        <p:spPr/>
        <p:txBody>
          <a:bodyPr anchor="ctr">
            <a:normAutofit/>
          </a:bodyPr>
          <a:lstStyle/>
          <a:p>
            <a:pPr lvl="0">
              <a:spcBef>
                <a:spcPts val="1200"/>
              </a:spcBef>
            </a:pPr>
            <a:r>
              <a:rPr lang="en-US" sz="2000" dirty="0" smtClean="0"/>
              <a:t>Demonstrate knowledge of image resolution, image size, and image file format for web, video, and print</a:t>
            </a:r>
          </a:p>
          <a:p>
            <a:pPr lvl="0">
              <a:spcBef>
                <a:spcPts val="1200"/>
              </a:spcBef>
            </a:pPr>
            <a:r>
              <a:rPr lang="en-US" sz="2000" dirty="0" smtClean="0"/>
              <a:t>Demonstrate knowledge of design principles, elements, and image composition</a:t>
            </a:r>
          </a:p>
          <a:p>
            <a:pPr lvl="0">
              <a:spcBef>
                <a:spcPts val="1200"/>
              </a:spcBef>
            </a:pPr>
            <a:r>
              <a:rPr lang="en-US" sz="2000" dirty="0" smtClean="0"/>
              <a:t>Demonstrate knowledge of typography</a:t>
            </a:r>
          </a:p>
          <a:p>
            <a:pPr lvl="0">
              <a:spcBef>
                <a:spcPts val="1200"/>
              </a:spcBef>
            </a:pPr>
            <a:r>
              <a:rPr lang="en-US" sz="2000" dirty="0" smtClean="0"/>
              <a:t>Demonstrate knowledge of color correction using Photoshop</a:t>
            </a:r>
            <a:endParaRPr lang="id-ID" sz="2000" dirty="0" smtClean="0"/>
          </a:p>
          <a:p>
            <a:pPr>
              <a:spcBef>
                <a:spcPts val="1200"/>
              </a:spcBef>
            </a:pPr>
            <a:r>
              <a:rPr lang="en-US" sz="2000" dirty="0"/>
              <a:t>Demonstrate knowledge of image-generating devices, their resulting image types, and how to access resulting images in Photoshop</a:t>
            </a:r>
          </a:p>
          <a:p>
            <a:pPr>
              <a:spcBef>
                <a:spcPts val="1200"/>
              </a:spcBef>
            </a:pPr>
            <a:r>
              <a:rPr lang="en-US" sz="2000" dirty="0"/>
              <a:t>Understand key terminology of digital images. </a:t>
            </a:r>
          </a:p>
        </p:txBody>
      </p:sp>
    </p:spTree>
    <p:extLst>
      <p:ext uri="{BB962C8B-B14F-4D97-AF65-F5344CB8AC3E}">
        <p14:creationId xmlns:p14="http://schemas.microsoft.com/office/powerpoint/2010/main" val="17762408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chor="t">
            <a:normAutofit/>
          </a:bodyPr>
          <a:lstStyle/>
          <a:p>
            <a:pPr algn="l"/>
            <a:r>
              <a:rPr lang="id-ID" sz="2800" dirty="0" smtClean="0">
                <a:solidFill>
                  <a:schemeClr val="accent2">
                    <a:lumMod val="60000"/>
                    <a:lumOff val="40000"/>
                  </a:schemeClr>
                </a:solidFill>
              </a:rPr>
              <a:t>Vocabulary</a:t>
            </a:r>
            <a:endParaRPr lang="id-ID" sz="2800" dirty="0">
              <a:solidFill>
                <a:schemeClr val="accent2">
                  <a:lumMod val="60000"/>
                  <a:lumOff val="40000"/>
                </a:schemeClr>
              </a:solidFill>
            </a:endParaRPr>
          </a:p>
        </p:txBody>
      </p:sp>
      <p:sp>
        <p:nvSpPr>
          <p:cNvPr id="4" name="Content Placeholder 3"/>
          <p:cNvSpPr>
            <a:spLocks noGrp="1"/>
          </p:cNvSpPr>
          <p:nvPr>
            <p:ph sz="half" idx="1"/>
          </p:nvPr>
        </p:nvSpPr>
        <p:spPr/>
        <p:txBody>
          <a:bodyPr anchor="b">
            <a:noAutofit/>
          </a:bodyPr>
          <a:lstStyle/>
          <a:p>
            <a:r>
              <a:rPr lang="en-US" sz="2000" dirty="0" smtClean="0"/>
              <a:t>Aspect ratio</a:t>
            </a:r>
          </a:p>
          <a:p>
            <a:r>
              <a:rPr lang="en-US" sz="2000" dirty="0" smtClean="0"/>
              <a:t>Background</a:t>
            </a:r>
          </a:p>
          <a:p>
            <a:r>
              <a:rPr lang="en-US" sz="2000" dirty="0" smtClean="0"/>
              <a:t>Bitmap</a:t>
            </a:r>
          </a:p>
          <a:p>
            <a:r>
              <a:rPr lang="en-US" sz="2000" dirty="0" smtClean="0"/>
              <a:t>Camera Raw</a:t>
            </a:r>
          </a:p>
          <a:p>
            <a:r>
              <a:rPr lang="en-US" sz="2000" dirty="0" smtClean="0"/>
              <a:t>CMYK</a:t>
            </a:r>
          </a:p>
          <a:p>
            <a:r>
              <a:rPr lang="en-US" sz="2000" dirty="0" smtClean="0"/>
              <a:t>Cropping</a:t>
            </a:r>
          </a:p>
          <a:p>
            <a:r>
              <a:rPr lang="en-US" sz="2000" dirty="0" smtClean="0"/>
              <a:t>Document size</a:t>
            </a:r>
          </a:p>
          <a:p>
            <a:r>
              <a:rPr lang="en-US" sz="2000" dirty="0" err="1" smtClean="0"/>
              <a:t>Downsampled</a:t>
            </a:r>
            <a:endParaRPr lang="id-ID" sz="2000" dirty="0" smtClean="0"/>
          </a:p>
          <a:p>
            <a:r>
              <a:rPr lang="en-US" sz="2000" dirty="0"/>
              <a:t>Dpi</a:t>
            </a:r>
          </a:p>
          <a:p>
            <a:r>
              <a:rPr lang="en-US" sz="2000" dirty="0"/>
              <a:t>Field of view</a:t>
            </a:r>
          </a:p>
          <a:p>
            <a:r>
              <a:rPr lang="en-US" sz="2000" dirty="0"/>
              <a:t>Foreground</a:t>
            </a:r>
          </a:p>
          <a:p>
            <a:r>
              <a:rPr lang="en-US" sz="2000" dirty="0" smtClean="0"/>
              <a:t>Gamut</a:t>
            </a:r>
            <a:endParaRPr lang="id-ID" sz="2000" dirty="0" smtClean="0"/>
          </a:p>
          <a:p>
            <a:r>
              <a:rPr lang="en-US" sz="2000" dirty="0"/>
              <a:t>High Dynamic Range (HDR)</a:t>
            </a:r>
          </a:p>
          <a:p>
            <a:r>
              <a:rPr lang="en-US" sz="2000" dirty="0"/>
              <a:t>Image </a:t>
            </a:r>
            <a:r>
              <a:rPr lang="en-US" sz="2000" dirty="0" smtClean="0"/>
              <a:t>composition</a:t>
            </a:r>
            <a:endParaRPr lang="en-US" sz="2000" dirty="0"/>
          </a:p>
        </p:txBody>
      </p:sp>
      <p:sp>
        <p:nvSpPr>
          <p:cNvPr id="5" name="Content Placeholder 4"/>
          <p:cNvSpPr>
            <a:spLocks noGrp="1"/>
          </p:cNvSpPr>
          <p:nvPr>
            <p:ph sz="half" idx="2"/>
          </p:nvPr>
        </p:nvSpPr>
        <p:spPr/>
        <p:txBody>
          <a:bodyPr anchor="b">
            <a:noAutofit/>
          </a:bodyPr>
          <a:lstStyle/>
          <a:p>
            <a:r>
              <a:rPr lang="en-US" sz="2000" dirty="0"/>
              <a:t>Interpolation</a:t>
            </a:r>
            <a:endParaRPr lang="id-ID" sz="2000" dirty="0"/>
          </a:p>
          <a:p>
            <a:r>
              <a:rPr lang="en-US" sz="2000" dirty="0" smtClean="0"/>
              <a:t>Line </a:t>
            </a:r>
            <a:r>
              <a:rPr lang="en-US" sz="2000" dirty="0"/>
              <a:t>screen frequency</a:t>
            </a:r>
          </a:p>
          <a:p>
            <a:r>
              <a:rPr lang="en-US" sz="2000" dirty="0" err="1"/>
              <a:t>Lpi</a:t>
            </a:r>
            <a:endParaRPr lang="en-US" sz="2000" dirty="0"/>
          </a:p>
          <a:p>
            <a:r>
              <a:rPr lang="en-US" sz="2000" dirty="0"/>
              <a:t>Pixel</a:t>
            </a:r>
          </a:p>
          <a:p>
            <a:r>
              <a:rPr lang="en-US" sz="2000" dirty="0"/>
              <a:t>Raster Image</a:t>
            </a:r>
          </a:p>
          <a:p>
            <a:r>
              <a:rPr lang="en-US" sz="2000" dirty="0"/>
              <a:t>Readability</a:t>
            </a:r>
          </a:p>
          <a:p>
            <a:r>
              <a:rPr lang="en-US" sz="2000" dirty="0"/>
              <a:t>Resolution</a:t>
            </a:r>
          </a:p>
          <a:p>
            <a:r>
              <a:rPr lang="en-US" sz="2000" dirty="0" smtClean="0"/>
              <a:t>RGB</a:t>
            </a:r>
            <a:endParaRPr lang="id-ID" sz="2000" dirty="0" smtClean="0"/>
          </a:p>
          <a:p>
            <a:r>
              <a:rPr lang="en-US" sz="2000" dirty="0"/>
              <a:t>Screen frequency</a:t>
            </a:r>
          </a:p>
          <a:p>
            <a:r>
              <a:rPr lang="en-US" sz="2000" dirty="0"/>
              <a:t>Screen ruling</a:t>
            </a:r>
          </a:p>
          <a:p>
            <a:r>
              <a:rPr lang="en-US" sz="2000" dirty="0"/>
              <a:t>Typography</a:t>
            </a:r>
          </a:p>
          <a:p>
            <a:r>
              <a:rPr lang="en-US" sz="2000" dirty="0" err="1"/>
              <a:t>Upsampling</a:t>
            </a:r>
            <a:endParaRPr lang="en-US" sz="2000" dirty="0"/>
          </a:p>
          <a:p>
            <a:r>
              <a:rPr lang="en-US" sz="2000" dirty="0"/>
              <a:t>Vector</a:t>
            </a:r>
          </a:p>
          <a:p>
            <a:r>
              <a:rPr lang="en-US" sz="2000" dirty="0"/>
              <a:t>Visual hierarchy </a:t>
            </a:r>
            <a:endParaRPr lang="id-ID" sz="2000" dirty="0"/>
          </a:p>
          <a:p>
            <a:endParaRPr lang="en-US" sz="2000" dirty="0" smtClean="0"/>
          </a:p>
        </p:txBody>
      </p:sp>
    </p:spTree>
    <p:extLst>
      <p:ext uri="{BB962C8B-B14F-4D97-AF65-F5344CB8AC3E}">
        <p14:creationId xmlns:p14="http://schemas.microsoft.com/office/powerpoint/2010/main" val="16385252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pPr algn="l"/>
            <a:r>
              <a:rPr lang="en-US" sz="2400" dirty="0" smtClean="0">
                <a:solidFill>
                  <a:schemeClr val="accent1"/>
                </a:solidFill>
              </a:rPr>
              <a:t>Objective 2.1 </a:t>
            </a:r>
            <a:r>
              <a:rPr lang="en-US" sz="2400" dirty="0" smtClean="0">
                <a:solidFill>
                  <a:schemeClr val="bg2">
                    <a:lumMod val="75000"/>
                  </a:schemeClr>
                </a:solidFill>
              </a:rPr>
              <a:t>Demonstrate Knowledge of Image Resolution, Image Size, and Image File Format for Web, Video, and Print</a:t>
            </a:r>
            <a:endParaRPr lang="id-ID" sz="2400" dirty="0">
              <a:solidFill>
                <a:schemeClr val="bg2">
                  <a:lumMod val="75000"/>
                </a:schemeClr>
              </a:solidFill>
            </a:endParaRPr>
          </a:p>
        </p:txBody>
      </p:sp>
      <p:sp>
        <p:nvSpPr>
          <p:cNvPr id="6" name="Content Placeholder 5"/>
          <p:cNvSpPr>
            <a:spLocks noGrp="1"/>
          </p:cNvSpPr>
          <p:nvPr>
            <p:ph idx="1"/>
          </p:nvPr>
        </p:nvSpPr>
        <p:spPr/>
        <p:txBody>
          <a:bodyPr>
            <a:noAutofit/>
          </a:bodyPr>
          <a:lstStyle/>
          <a:p>
            <a:r>
              <a:rPr lang="en-US" sz="2000" b="1" dirty="0" smtClean="0">
                <a:solidFill>
                  <a:schemeClr val="accent1"/>
                </a:solidFill>
              </a:rPr>
              <a:t>Resizing an Image</a:t>
            </a:r>
            <a:endParaRPr lang="en-US" sz="2000" dirty="0" smtClean="0">
              <a:solidFill>
                <a:schemeClr val="accent1"/>
              </a:solidFill>
            </a:endParaRPr>
          </a:p>
          <a:p>
            <a:pPr lvl="0"/>
            <a:r>
              <a:rPr lang="en-US" sz="2000" dirty="0" smtClean="0">
                <a:solidFill>
                  <a:schemeClr val="bg2">
                    <a:lumMod val="75000"/>
                  </a:schemeClr>
                </a:solidFill>
                <a:effectLst>
                  <a:outerShdw sx="0" sy="0">
                    <a:srgbClr val="000000"/>
                  </a:outerShdw>
                </a:effectLst>
              </a:rPr>
              <a:t>The Image Size dialog box displays the image data, which includes the number of pixels in an image, the size of the image in inches, and the resolution.</a:t>
            </a:r>
          </a:p>
          <a:p>
            <a:pPr lvl="0"/>
            <a:endParaRPr lang="en-US" sz="2000" dirty="0">
              <a:solidFill>
                <a:schemeClr val="bg2">
                  <a:lumMod val="75000"/>
                </a:schemeClr>
              </a:solidFill>
              <a:effectLst>
                <a:outerShdw sx="0" sy="0">
                  <a:srgbClr val="000000"/>
                </a:outerShdw>
              </a:effectLst>
            </a:endParaRPr>
          </a:p>
        </p:txBody>
      </p:sp>
      <p:pic>
        <p:nvPicPr>
          <p:cNvPr id="8" name="Content Placeholder 7"/>
          <p:cNvPicPr>
            <a:picLocks noGrp="1" noChangeAspect="1"/>
          </p:cNvPicPr>
          <p:nvPr>
            <p:ph sz="half" idx="4294967295"/>
          </p:nvPr>
        </p:nvPicPr>
        <p:blipFill>
          <a:blip r:embed="rId2">
            <a:extLst>
              <a:ext uri="{28A0092B-C50C-407E-A947-70E740481C1C}">
                <a14:useLocalDpi xmlns:a14="http://schemas.microsoft.com/office/drawing/2010/main" val="0"/>
              </a:ext>
            </a:extLst>
          </a:blip>
          <a:stretch>
            <a:fillRect/>
          </a:stretch>
        </p:blipFill>
        <p:spPr>
          <a:xfrm>
            <a:off x="899592" y="2992191"/>
            <a:ext cx="6228184" cy="3881684"/>
          </a:xfrm>
          <a:prstGeom prst="rect">
            <a:avLst/>
          </a:prstGeom>
        </p:spPr>
      </p:pic>
    </p:spTree>
    <p:extLst>
      <p:ext uri="{BB962C8B-B14F-4D97-AF65-F5344CB8AC3E}">
        <p14:creationId xmlns:p14="http://schemas.microsoft.com/office/powerpoint/2010/main" val="26380722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2.1 </a:t>
            </a:r>
            <a:r>
              <a:rPr lang="en-US" sz="2400" dirty="0" smtClean="0"/>
              <a:t>Demonstrate Knowledge of Image Resolution, Image Size, and Image File Format for Web, Video, and Print</a:t>
            </a:r>
            <a:endParaRPr lang="id-ID" sz="2400" dirty="0"/>
          </a:p>
        </p:txBody>
      </p:sp>
      <p:sp>
        <p:nvSpPr>
          <p:cNvPr id="3" name="Content Placeholder 2"/>
          <p:cNvSpPr>
            <a:spLocks noGrp="1"/>
          </p:cNvSpPr>
          <p:nvPr>
            <p:ph idx="1"/>
          </p:nvPr>
        </p:nvSpPr>
        <p:spPr/>
        <p:txBody>
          <a:bodyPr>
            <a:noAutofit/>
          </a:bodyPr>
          <a:lstStyle/>
          <a:p>
            <a:r>
              <a:rPr lang="en-US" sz="2000" b="1" dirty="0" smtClean="0">
                <a:solidFill>
                  <a:schemeClr val="accent2">
                    <a:lumMod val="60000"/>
                    <a:lumOff val="40000"/>
                  </a:schemeClr>
                </a:solidFill>
              </a:rPr>
              <a:t>Resizing an Image</a:t>
            </a:r>
            <a:endParaRPr lang="en-US" sz="2000" dirty="0" smtClean="0">
              <a:solidFill>
                <a:schemeClr val="accent2">
                  <a:lumMod val="60000"/>
                  <a:lumOff val="40000"/>
                </a:schemeClr>
              </a:solidFill>
            </a:endParaRPr>
          </a:p>
          <a:p>
            <a:pPr lvl="0"/>
            <a:r>
              <a:rPr lang="en-US" sz="2000" dirty="0" smtClean="0">
                <a:effectLst>
                  <a:outerShdw sx="0" sy="0">
                    <a:srgbClr val="000000"/>
                  </a:outerShdw>
                </a:effectLst>
              </a:rPr>
              <a:t>To change the image data, which affects the resolution and file size, you must </a:t>
            </a:r>
            <a:r>
              <a:rPr lang="en-US" sz="2000" b="1" i="1" dirty="0" smtClean="0">
                <a:solidFill>
                  <a:srgbClr val="FEDE61"/>
                </a:solidFill>
                <a:effectLst>
                  <a:outerShdw sx="0" sy="0">
                    <a:srgbClr val="000000"/>
                  </a:outerShdw>
                </a:effectLst>
              </a:rPr>
              <a:t>resample</a:t>
            </a:r>
            <a:r>
              <a:rPr lang="en-US" sz="2000" dirty="0" smtClean="0">
                <a:effectLst>
                  <a:outerShdw sx="0" sy="0">
                    <a:srgbClr val="000000"/>
                  </a:outerShdw>
                </a:effectLst>
              </a:rPr>
              <a:t> the image, which increases or decreases the number of pixels contained in the image.</a:t>
            </a:r>
          </a:p>
          <a:p>
            <a:pPr lvl="0"/>
            <a:r>
              <a:rPr lang="en-US" sz="2000" dirty="0" smtClean="0">
                <a:effectLst>
                  <a:outerShdw sx="0" sy="0">
                    <a:srgbClr val="000000"/>
                  </a:outerShdw>
                </a:effectLst>
              </a:rPr>
              <a:t>Photoshop uses a method called </a:t>
            </a:r>
            <a:r>
              <a:rPr lang="en-US" sz="2000" b="1" i="1" dirty="0" smtClean="0">
                <a:solidFill>
                  <a:schemeClr val="accent2">
                    <a:lumMod val="60000"/>
                    <a:lumOff val="40000"/>
                  </a:schemeClr>
                </a:solidFill>
                <a:effectLst>
                  <a:outerShdw sx="0" sy="0">
                    <a:srgbClr val="000000"/>
                  </a:outerShdw>
                </a:effectLst>
              </a:rPr>
              <a:t>interpolation</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to resample an image, using existing pixel colors to create new color values.</a:t>
            </a:r>
          </a:p>
          <a:p>
            <a:pPr lvl="0"/>
            <a:r>
              <a:rPr lang="en-US" sz="2000" dirty="0" smtClean="0">
                <a:effectLst>
                  <a:outerShdw sx="0" sy="0">
                    <a:srgbClr val="000000"/>
                  </a:outerShdw>
                </a:effectLst>
              </a:rPr>
              <a:t>You can crop an image to resize it. </a:t>
            </a:r>
            <a:r>
              <a:rPr lang="en-US" sz="2000" b="1" i="1" dirty="0" smtClean="0">
                <a:solidFill>
                  <a:schemeClr val="accent2">
                    <a:lumMod val="60000"/>
                    <a:lumOff val="40000"/>
                  </a:schemeClr>
                </a:solidFill>
                <a:effectLst>
                  <a:outerShdw sx="0" sy="0">
                    <a:srgbClr val="000000"/>
                  </a:outerShdw>
                </a:effectLst>
              </a:rPr>
              <a:t>Cropping</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allows you to remove the outside portion of an image to correct its focus.</a:t>
            </a:r>
          </a:p>
        </p:txBody>
      </p:sp>
    </p:spTree>
    <p:extLst>
      <p:ext uri="{BB962C8B-B14F-4D97-AF65-F5344CB8AC3E}">
        <p14:creationId xmlns:p14="http://schemas.microsoft.com/office/powerpoint/2010/main" val="270339862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2.1 </a:t>
            </a:r>
            <a:r>
              <a:rPr lang="en-US" sz="2400" dirty="0" smtClean="0"/>
              <a:t>Demonstrate Knowledge of Image Resolution, Image Size, and Image File Format for Web, Video, and </a:t>
            </a:r>
            <a:r>
              <a:rPr lang="en-US" sz="2400" dirty="0" err="1" smtClean="0"/>
              <a:t>Prin</a:t>
            </a:r>
            <a:r>
              <a:rPr lang="id-ID" sz="2400" dirty="0" smtClean="0"/>
              <a:t>t</a:t>
            </a:r>
            <a:endParaRPr lang="id-ID" sz="2400" dirty="0"/>
          </a:p>
        </p:txBody>
      </p:sp>
      <p:sp>
        <p:nvSpPr>
          <p:cNvPr id="3" name="Content Placeholder 2"/>
          <p:cNvSpPr>
            <a:spLocks noGrp="1"/>
          </p:cNvSpPr>
          <p:nvPr>
            <p:ph idx="1"/>
          </p:nvPr>
        </p:nvSpPr>
        <p:spPr/>
        <p:txBody>
          <a:bodyPr>
            <a:normAutofit/>
          </a:bodyPr>
          <a:lstStyle/>
          <a:p>
            <a:r>
              <a:rPr lang="en-US" sz="2000" b="1" dirty="0" smtClean="0">
                <a:solidFill>
                  <a:schemeClr val="accent2">
                    <a:lumMod val="60000"/>
                    <a:lumOff val="40000"/>
                  </a:schemeClr>
                </a:solidFill>
              </a:rPr>
              <a:t>Printer Resolution</a:t>
            </a:r>
            <a:endParaRPr lang="en-US" sz="2000" dirty="0" smtClean="0">
              <a:solidFill>
                <a:schemeClr val="accent2">
                  <a:lumMod val="60000"/>
                  <a:lumOff val="40000"/>
                </a:schemeClr>
              </a:solidFill>
            </a:endParaRPr>
          </a:p>
          <a:p>
            <a:pPr lvl="0"/>
            <a:r>
              <a:rPr lang="en-US" sz="2000" dirty="0" smtClean="0">
                <a:effectLst>
                  <a:outerShdw sx="0" sy="0">
                    <a:srgbClr val="000000"/>
                  </a:outerShdw>
                </a:effectLst>
              </a:rPr>
              <a:t>The resolution on a printer is measured in ink </a:t>
            </a:r>
            <a:r>
              <a:rPr lang="en-US" sz="2000" b="1" i="1" dirty="0" smtClean="0">
                <a:solidFill>
                  <a:schemeClr val="accent2">
                    <a:lumMod val="60000"/>
                    <a:lumOff val="40000"/>
                  </a:schemeClr>
                </a:solidFill>
                <a:effectLst>
                  <a:outerShdw sx="0" sy="0">
                    <a:srgbClr val="000000"/>
                  </a:outerShdw>
                </a:effectLst>
              </a:rPr>
              <a:t>dots per inch (dpi)</a:t>
            </a:r>
            <a:r>
              <a:rPr lang="en-US" sz="2000" dirty="0" smtClean="0">
                <a:solidFill>
                  <a:schemeClr val="accent2">
                    <a:lumMod val="60000"/>
                    <a:lumOff val="40000"/>
                  </a:schemeClr>
                </a:solidFill>
                <a:effectLst>
                  <a:outerShdw sx="0" sy="0">
                    <a:srgbClr val="000000"/>
                  </a:outerShdw>
                </a:effectLst>
              </a:rPr>
              <a:t>. </a:t>
            </a:r>
            <a:r>
              <a:rPr lang="en-US" sz="2000" dirty="0" smtClean="0">
                <a:effectLst>
                  <a:outerShdw sx="0" sy="0">
                    <a:srgbClr val="000000"/>
                  </a:outerShdw>
                </a:effectLst>
              </a:rPr>
              <a:t>The more dots per inch, the higher the image quality.</a:t>
            </a:r>
          </a:p>
          <a:p>
            <a:pPr lvl="0"/>
            <a:r>
              <a:rPr lang="en-US" sz="2000" dirty="0" smtClean="0">
                <a:effectLst>
                  <a:outerShdw sx="0" sy="0">
                    <a:srgbClr val="000000"/>
                  </a:outerShdw>
                </a:effectLst>
              </a:rPr>
              <a:t>This actual number of printer dots is referred to as </a:t>
            </a:r>
            <a:r>
              <a:rPr lang="en-US" sz="2000" b="1" i="1" dirty="0" smtClean="0">
                <a:solidFill>
                  <a:schemeClr val="accent2">
                    <a:lumMod val="60000"/>
                    <a:lumOff val="40000"/>
                  </a:schemeClr>
                </a:solidFill>
                <a:effectLst>
                  <a:outerShdw sx="0" sy="0">
                    <a:srgbClr val="000000"/>
                  </a:outerShdw>
                </a:effectLst>
              </a:rPr>
              <a:t>screen frequency</a:t>
            </a:r>
            <a:r>
              <a:rPr lang="en-US" sz="2000" dirty="0" smtClean="0">
                <a:effectLst>
                  <a:outerShdw sx="0" sy="0">
                    <a:srgbClr val="000000"/>
                  </a:outerShdw>
                </a:effectLst>
              </a:rPr>
              <a:t>, </a:t>
            </a:r>
            <a:r>
              <a:rPr lang="en-US" sz="2000" b="1" i="1" dirty="0" smtClean="0">
                <a:solidFill>
                  <a:schemeClr val="accent2">
                    <a:lumMod val="60000"/>
                    <a:lumOff val="40000"/>
                  </a:schemeClr>
                </a:solidFill>
                <a:effectLst>
                  <a:outerShdw sx="0" sy="0">
                    <a:srgbClr val="000000"/>
                  </a:outerShdw>
                </a:effectLst>
              </a:rPr>
              <a:t>screen</a:t>
            </a:r>
            <a:r>
              <a:rPr lang="en-US" sz="2000" dirty="0" smtClean="0">
                <a:solidFill>
                  <a:schemeClr val="accent2">
                    <a:lumMod val="60000"/>
                    <a:lumOff val="40000"/>
                  </a:schemeClr>
                </a:solidFill>
                <a:effectLst>
                  <a:outerShdw sx="0" sy="0">
                    <a:srgbClr val="000000"/>
                  </a:outerShdw>
                </a:effectLst>
              </a:rPr>
              <a:t> </a:t>
            </a:r>
            <a:r>
              <a:rPr lang="en-US" sz="2000" b="1" i="1" dirty="0" smtClean="0">
                <a:solidFill>
                  <a:schemeClr val="accent2">
                    <a:lumMod val="60000"/>
                    <a:lumOff val="40000"/>
                  </a:schemeClr>
                </a:solidFill>
                <a:effectLst>
                  <a:outerShdw sx="0" sy="0">
                    <a:srgbClr val="000000"/>
                  </a:outerShdw>
                </a:effectLst>
              </a:rPr>
              <a:t>ruling</a:t>
            </a:r>
            <a:r>
              <a:rPr lang="en-US" sz="2000" dirty="0" smtClean="0">
                <a:effectLst>
                  <a:outerShdw sx="0" sy="0">
                    <a:srgbClr val="000000"/>
                  </a:outerShdw>
                </a:effectLst>
              </a:rPr>
              <a:t>, or </a:t>
            </a:r>
            <a:r>
              <a:rPr lang="en-US" sz="2000" b="1" i="1" dirty="0" smtClean="0">
                <a:solidFill>
                  <a:schemeClr val="accent2">
                    <a:lumMod val="60000"/>
                    <a:lumOff val="40000"/>
                  </a:schemeClr>
                </a:solidFill>
                <a:effectLst>
                  <a:outerShdw sx="0" sy="0">
                    <a:srgbClr val="000000"/>
                  </a:outerShdw>
                </a:effectLst>
              </a:rPr>
              <a:t>line</a:t>
            </a:r>
            <a:r>
              <a:rPr lang="en-US" sz="2000" dirty="0" smtClean="0">
                <a:solidFill>
                  <a:schemeClr val="accent2">
                    <a:lumMod val="60000"/>
                    <a:lumOff val="40000"/>
                  </a:schemeClr>
                </a:solidFill>
                <a:effectLst>
                  <a:outerShdw sx="0" sy="0">
                    <a:srgbClr val="000000"/>
                  </a:outerShdw>
                </a:effectLst>
              </a:rPr>
              <a:t> </a:t>
            </a:r>
            <a:r>
              <a:rPr lang="en-US" sz="2000" b="1" i="1" dirty="0" smtClean="0">
                <a:solidFill>
                  <a:schemeClr val="accent2">
                    <a:lumMod val="60000"/>
                    <a:lumOff val="40000"/>
                  </a:schemeClr>
                </a:solidFill>
                <a:effectLst>
                  <a:outerShdw sx="0" sy="0">
                    <a:srgbClr val="000000"/>
                  </a:outerShdw>
                </a:effectLst>
              </a:rPr>
              <a:t>screen</a:t>
            </a:r>
            <a:r>
              <a:rPr lang="en-US" sz="2000" dirty="0" smtClean="0">
                <a:solidFill>
                  <a:schemeClr val="accent2">
                    <a:lumMod val="60000"/>
                    <a:lumOff val="40000"/>
                  </a:schemeClr>
                </a:solidFill>
                <a:effectLst>
                  <a:outerShdw sx="0" sy="0">
                    <a:srgbClr val="000000"/>
                  </a:outerShdw>
                </a:effectLst>
              </a:rPr>
              <a:t> </a:t>
            </a:r>
            <a:r>
              <a:rPr lang="en-US" sz="2000" b="1" i="1" dirty="0" smtClean="0">
                <a:solidFill>
                  <a:schemeClr val="accent2">
                    <a:lumMod val="60000"/>
                    <a:lumOff val="40000"/>
                  </a:schemeClr>
                </a:solidFill>
                <a:effectLst>
                  <a:outerShdw sx="0" sy="0">
                    <a:srgbClr val="000000"/>
                  </a:outerShdw>
                </a:effectLst>
              </a:rPr>
              <a:t>frequency</a:t>
            </a:r>
            <a:r>
              <a:rPr lang="en-US" sz="2000" dirty="0" smtClean="0">
                <a:effectLst>
                  <a:outerShdw sx="0" sy="0">
                    <a:srgbClr val="000000"/>
                  </a:outerShdw>
                </a:effectLst>
              </a:rPr>
              <a:t> and is measured in </a:t>
            </a:r>
            <a:r>
              <a:rPr lang="en-US" sz="2000" b="1" i="1" dirty="0" smtClean="0">
                <a:solidFill>
                  <a:schemeClr val="accent2">
                    <a:lumMod val="60000"/>
                    <a:lumOff val="40000"/>
                  </a:schemeClr>
                </a:solidFill>
                <a:effectLst>
                  <a:outerShdw sx="0" sy="0">
                    <a:srgbClr val="000000"/>
                  </a:outerShdw>
                </a:effectLst>
              </a:rPr>
              <a:t>lines per inch (</a:t>
            </a:r>
            <a:r>
              <a:rPr lang="en-US" sz="2000" b="1" i="1" dirty="0" err="1" smtClean="0">
                <a:solidFill>
                  <a:schemeClr val="accent2">
                    <a:lumMod val="60000"/>
                    <a:lumOff val="40000"/>
                  </a:schemeClr>
                </a:solidFill>
                <a:effectLst>
                  <a:outerShdw sx="0" sy="0">
                    <a:srgbClr val="000000"/>
                  </a:outerShdw>
                </a:effectLst>
              </a:rPr>
              <a:t>lpi</a:t>
            </a:r>
            <a:r>
              <a:rPr lang="en-US" sz="2000" b="1" i="1" dirty="0" smtClean="0">
                <a:solidFill>
                  <a:schemeClr val="accent2">
                    <a:lumMod val="60000"/>
                    <a:lumOff val="40000"/>
                  </a:schemeClr>
                </a:solidFill>
                <a:effectLst>
                  <a:outerShdw sx="0" sy="0">
                    <a:srgbClr val="000000"/>
                  </a:outerShdw>
                </a:effectLst>
              </a:rPr>
              <a:t>)</a:t>
            </a:r>
            <a:r>
              <a:rPr lang="en-US" sz="2000" dirty="0" smtClean="0">
                <a:solidFill>
                  <a:schemeClr val="accent2">
                    <a:lumMod val="60000"/>
                    <a:lumOff val="40000"/>
                  </a:schemeClr>
                </a:solidFill>
                <a:effectLst>
                  <a:outerShdw sx="0" sy="0">
                    <a:srgbClr val="000000"/>
                  </a:outerShdw>
                </a:effectLst>
              </a:rPr>
              <a:t>.</a:t>
            </a:r>
          </a:p>
          <a:p>
            <a:pPr lvl="0"/>
            <a:r>
              <a:rPr lang="en-US" sz="2000" dirty="0" smtClean="0">
                <a:effectLst>
                  <a:outerShdw sx="0" sy="0">
                    <a:srgbClr val="000000"/>
                  </a:outerShdw>
                </a:effectLst>
              </a:rPr>
              <a:t>When preparing your image for print, it is often easier to specify your image in the printed dimensions, often referred to in inches, as well as the image resolution; this is referred to as the </a:t>
            </a:r>
            <a:r>
              <a:rPr lang="en-US" sz="2000" b="1" i="1" dirty="0" smtClean="0">
                <a:solidFill>
                  <a:schemeClr val="accent2">
                    <a:lumMod val="60000"/>
                    <a:lumOff val="40000"/>
                  </a:schemeClr>
                </a:solidFill>
                <a:effectLst>
                  <a:outerShdw sx="0" sy="0">
                    <a:srgbClr val="000000"/>
                  </a:outerShdw>
                </a:effectLst>
              </a:rPr>
              <a:t>document size</a:t>
            </a:r>
            <a:r>
              <a:rPr lang="en-US" sz="2000" dirty="0" smtClean="0">
                <a:solidFill>
                  <a:schemeClr val="accent2">
                    <a:lumMod val="60000"/>
                    <a:lumOff val="40000"/>
                  </a:schemeClr>
                </a:solidFill>
                <a:effectLst>
                  <a:outerShdw sx="0" sy="0">
                    <a:srgbClr val="000000"/>
                  </a:outerShdw>
                </a:effectLst>
              </a:rPr>
              <a:t>.</a:t>
            </a:r>
            <a:endParaRPr lang="en-US" sz="2000" dirty="0">
              <a:solidFill>
                <a:schemeClr val="accent2">
                  <a:lumMod val="60000"/>
                  <a:lumOff val="40000"/>
                </a:schemeClr>
              </a:solidFill>
              <a:effectLst>
                <a:outerShdw sx="0" sy="0">
                  <a:srgbClr val="000000"/>
                </a:outerShdw>
              </a:effectLst>
            </a:endParaRPr>
          </a:p>
        </p:txBody>
      </p:sp>
    </p:spTree>
    <p:extLst>
      <p:ext uri="{BB962C8B-B14F-4D97-AF65-F5344CB8AC3E}">
        <p14:creationId xmlns:p14="http://schemas.microsoft.com/office/powerpoint/2010/main" val="41661820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2.1 </a:t>
            </a:r>
            <a:r>
              <a:rPr lang="en-US" sz="2400" dirty="0" smtClean="0"/>
              <a:t>Demonstrate Knowledge of Image Resolution, Image Size, and Image File Format for Web, Video, and Print</a:t>
            </a:r>
            <a:endParaRPr lang="id-ID" sz="2400" dirty="0"/>
          </a:p>
        </p:txBody>
      </p:sp>
      <p:sp>
        <p:nvSpPr>
          <p:cNvPr id="3" name="Content Placeholder 2"/>
          <p:cNvSpPr>
            <a:spLocks noGrp="1"/>
          </p:cNvSpPr>
          <p:nvPr>
            <p:ph idx="1"/>
          </p:nvPr>
        </p:nvSpPr>
        <p:spPr/>
        <p:txBody>
          <a:bodyPr>
            <a:normAutofit/>
          </a:bodyPr>
          <a:lstStyle/>
          <a:p>
            <a:r>
              <a:rPr lang="en-US" sz="2000" b="1" dirty="0" smtClean="0">
                <a:solidFill>
                  <a:schemeClr val="accent2">
                    <a:lumMod val="60000"/>
                    <a:lumOff val="40000"/>
                  </a:schemeClr>
                </a:solidFill>
              </a:rPr>
              <a:t>File Formats</a:t>
            </a:r>
            <a:endParaRPr lang="en-US" sz="2000" dirty="0" smtClean="0">
              <a:solidFill>
                <a:schemeClr val="accent2">
                  <a:lumMod val="60000"/>
                  <a:lumOff val="40000"/>
                </a:schemeClr>
              </a:solidFill>
            </a:endParaRPr>
          </a:p>
          <a:p>
            <a:pPr lvl="0"/>
            <a:r>
              <a:rPr lang="en-US" sz="2000" dirty="0" smtClean="0">
                <a:effectLst>
                  <a:outerShdw sx="0" sy="0">
                    <a:srgbClr val="000000"/>
                  </a:outerShdw>
                </a:effectLst>
              </a:rPr>
              <a:t>There are many different file formats available for graphics. It is important to choose the correct file format for how and where the image will be used.</a:t>
            </a:r>
          </a:p>
          <a:p>
            <a:r>
              <a:rPr lang="en-US" sz="2000" b="1" dirty="0" smtClean="0">
                <a:solidFill>
                  <a:schemeClr val="accent2">
                    <a:lumMod val="60000"/>
                    <a:lumOff val="40000"/>
                  </a:schemeClr>
                </a:solidFill>
              </a:rPr>
              <a:t>Image Optimization</a:t>
            </a:r>
            <a:endParaRPr lang="en-US" sz="2000" dirty="0" smtClean="0">
              <a:solidFill>
                <a:schemeClr val="accent2">
                  <a:lumMod val="60000"/>
                  <a:lumOff val="40000"/>
                </a:schemeClr>
              </a:solidFill>
            </a:endParaRPr>
          </a:p>
          <a:p>
            <a:pPr lvl="0"/>
            <a:r>
              <a:rPr lang="en-US" sz="2000" dirty="0" smtClean="0">
                <a:effectLst>
                  <a:outerShdw sx="0" sy="0">
                    <a:srgbClr val="000000"/>
                  </a:outerShdw>
                </a:effectLst>
              </a:rPr>
              <a:t>The Save for Web &amp; Devices command on the File menu provides a method to optimize images for publishing on the web and mobile devices.</a:t>
            </a:r>
            <a:endParaRPr lang="en-US" sz="2000" dirty="0">
              <a:effectLst>
                <a:outerShdw sx="0" sy="0">
                  <a:srgbClr val="000000"/>
                </a:outerShdw>
              </a:effectLst>
            </a:endParaRPr>
          </a:p>
        </p:txBody>
      </p:sp>
    </p:spTree>
    <p:extLst>
      <p:ext uri="{BB962C8B-B14F-4D97-AF65-F5344CB8AC3E}">
        <p14:creationId xmlns:p14="http://schemas.microsoft.com/office/powerpoint/2010/main" val="5757243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l"/>
            <a:r>
              <a:rPr lang="en-US" sz="2400" dirty="0" smtClean="0">
                <a:solidFill>
                  <a:schemeClr val="accent2">
                    <a:lumMod val="60000"/>
                    <a:lumOff val="40000"/>
                  </a:schemeClr>
                </a:solidFill>
              </a:rPr>
              <a:t>Objective 2.2 </a:t>
            </a:r>
            <a:r>
              <a:rPr lang="en-US" sz="2400" dirty="0" smtClean="0"/>
              <a:t>Demonstrate Knowledge of Design Principles, Elements, and Image Composition</a:t>
            </a:r>
            <a:endParaRPr lang="id-ID" sz="2400" dirty="0"/>
          </a:p>
        </p:txBody>
      </p:sp>
      <p:sp>
        <p:nvSpPr>
          <p:cNvPr id="3" name="Content Placeholder 2"/>
          <p:cNvSpPr>
            <a:spLocks noGrp="1"/>
          </p:cNvSpPr>
          <p:nvPr>
            <p:ph idx="1"/>
          </p:nvPr>
        </p:nvSpPr>
        <p:spPr/>
        <p:txBody>
          <a:bodyPr>
            <a:normAutofit/>
          </a:bodyPr>
          <a:lstStyle/>
          <a:p>
            <a:pPr lvl="0"/>
            <a:r>
              <a:rPr lang="en-US" sz="2000" dirty="0" smtClean="0">
                <a:effectLst>
                  <a:outerShdw sx="0" sy="0">
                    <a:srgbClr val="000000"/>
                  </a:outerShdw>
                </a:effectLst>
              </a:rPr>
              <a:t>Graphic design includes design elements, design principles, and image composition. It is important to understand some concepts to be able to create an attractive layout.</a:t>
            </a:r>
          </a:p>
          <a:p>
            <a:r>
              <a:rPr lang="id-ID" sz="2000" b="1" dirty="0" smtClean="0">
                <a:solidFill>
                  <a:schemeClr val="accent2">
                    <a:lumMod val="60000"/>
                    <a:lumOff val="40000"/>
                  </a:schemeClr>
                </a:solidFill>
              </a:rPr>
              <a:t>Graphic Design </a:t>
            </a:r>
            <a:r>
              <a:rPr lang="en-US" sz="2000" b="1" dirty="0" smtClean="0">
                <a:solidFill>
                  <a:schemeClr val="accent2">
                    <a:lumMod val="60000"/>
                    <a:lumOff val="40000"/>
                  </a:schemeClr>
                </a:solidFill>
              </a:rPr>
              <a:t>E</a:t>
            </a:r>
            <a:r>
              <a:rPr lang="id-ID" sz="2000" b="1" dirty="0" smtClean="0">
                <a:solidFill>
                  <a:schemeClr val="accent2">
                    <a:lumMod val="60000"/>
                    <a:lumOff val="40000"/>
                  </a:schemeClr>
                </a:solidFill>
              </a:rPr>
              <a:t>lements</a:t>
            </a:r>
          </a:p>
          <a:p>
            <a:r>
              <a:rPr lang="id-ID" sz="2000" b="1" i="1" dirty="0" smtClean="0">
                <a:solidFill>
                  <a:schemeClr val="accent2">
                    <a:lumMod val="60000"/>
                    <a:lumOff val="40000"/>
                  </a:schemeClr>
                </a:solidFill>
              </a:rPr>
              <a:t>Line</a:t>
            </a:r>
            <a:r>
              <a:rPr lang="id-ID" sz="2000" b="1" dirty="0" smtClean="0">
                <a:solidFill>
                  <a:schemeClr val="accent2">
                    <a:lumMod val="60000"/>
                    <a:lumOff val="40000"/>
                  </a:schemeClr>
                </a:solidFill>
              </a:rPr>
              <a:t> </a:t>
            </a:r>
            <a:r>
              <a:rPr lang="id-ID" sz="2000" dirty="0" smtClean="0"/>
              <a:t>are </a:t>
            </a:r>
            <a:r>
              <a:rPr lang="en-US" sz="2000" dirty="0"/>
              <a:t>a long narrow </a:t>
            </a:r>
            <a:r>
              <a:rPr lang="id-ID" sz="2000" dirty="0" smtClean="0"/>
              <a:t>straight or curved </a:t>
            </a:r>
            <a:r>
              <a:rPr lang="en-US" sz="2000" dirty="0" smtClean="0"/>
              <a:t>stroke</a:t>
            </a:r>
            <a:r>
              <a:rPr lang="id-ID" sz="2000" dirty="0" smtClean="0"/>
              <a:t>.</a:t>
            </a:r>
          </a:p>
          <a:p>
            <a:r>
              <a:rPr lang="id-ID" sz="2000" b="1" i="1" dirty="0" smtClean="0">
                <a:solidFill>
                  <a:schemeClr val="accent2">
                    <a:lumMod val="60000"/>
                    <a:lumOff val="40000"/>
                  </a:schemeClr>
                </a:solidFill>
              </a:rPr>
              <a:t>Color</a:t>
            </a:r>
            <a:r>
              <a:rPr lang="id-ID" sz="2000" b="1" dirty="0" smtClean="0">
                <a:solidFill>
                  <a:schemeClr val="accent2">
                    <a:lumMod val="60000"/>
                    <a:lumOff val="40000"/>
                  </a:schemeClr>
                </a:solidFill>
              </a:rPr>
              <a:t> </a:t>
            </a:r>
            <a:r>
              <a:rPr lang="en-US" sz="2000" dirty="0"/>
              <a:t>is the visual perceptual property derived from the spectrum of </a:t>
            </a:r>
            <a:r>
              <a:rPr lang="en-US" sz="2000" dirty="0" smtClean="0"/>
              <a:t>light</a:t>
            </a:r>
            <a:r>
              <a:rPr lang="id-ID" sz="2000" dirty="0" smtClean="0"/>
              <a:t>.</a:t>
            </a:r>
          </a:p>
          <a:p>
            <a:pPr lvl="1"/>
            <a:r>
              <a:rPr lang="id-ID" sz="1800" dirty="0" smtClean="0"/>
              <a:t>Hue is another word for color</a:t>
            </a:r>
          </a:p>
          <a:p>
            <a:pPr lvl="1"/>
            <a:r>
              <a:rPr lang="id-ID" sz="1800" dirty="0" smtClean="0"/>
              <a:t>Chroma is the intensity or purity of color</a:t>
            </a:r>
          </a:p>
          <a:p>
            <a:pPr lvl="1"/>
            <a:r>
              <a:rPr lang="id-ID" sz="1800" dirty="0" smtClean="0"/>
              <a:t>Tint is a color mixed with white</a:t>
            </a:r>
          </a:p>
          <a:p>
            <a:pPr lvl="1"/>
            <a:r>
              <a:rPr lang="id-ID" sz="1800" dirty="0" smtClean="0"/>
              <a:t>Tone is a color mixed with gray</a:t>
            </a:r>
          </a:p>
          <a:p>
            <a:pPr lvl="1"/>
            <a:r>
              <a:rPr lang="id-ID" sz="1800" dirty="0" smtClean="0"/>
              <a:t>Shade is a color mixed with black</a:t>
            </a:r>
          </a:p>
        </p:txBody>
      </p:sp>
    </p:spTree>
    <p:extLst>
      <p:ext uri="{BB962C8B-B14F-4D97-AF65-F5344CB8AC3E}">
        <p14:creationId xmlns:p14="http://schemas.microsoft.com/office/powerpoint/2010/main" val="2798860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My Bold">
      <a:majorFont>
        <a:latin typeface="Arial Black"/>
        <a:ea typeface=""/>
        <a:cs typeface=""/>
      </a:majorFont>
      <a:minorFont>
        <a:latin typeface="Rockwel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383</TotalTime>
  <Words>1521</Words>
  <Application>Microsoft Office PowerPoint</Application>
  <PresentationFormat>On-screen Show (4:3)</PresentationFormat>
  <Paragraphs>146</Paragraphs>
  <Slides>23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23</vt:i4>
      </vt:variant>
    </vt:vector>
  </HeadingPairs>
  <TitlesOfParts>
    <vt:vector size="27" baseType="lpstr">
      <vt:lpstr>Arial</vt:lpstr>
      <vt:lpstr>Arial Black</vt:lpstr>
      <vt:lpstr>Rockwell</vt:lpstr>
      <vt:lpstr>Office Theme</vt:lpstr>
      <vt:lpstr>VISUAL COMMUNICATION USING ADOBE PHOTOSHOP CREATIVE SUITE 5</vt:lpstr>
      <vt:lpstr>Identifying Design Elements When Preparing Images</vt:lpstr>
      <vt:lpstr>Objectives</vt:lpstr>
      <vt:lpstr>Vocabulary</vt:lpstr>
      <vt:lpstr>Objective 2.1 Demonstrate Knowledge of Image Resolution, Image Size, and Image File Format for Web, Video, and Print</vt:lpstr>
      <vt:lpstr>Objective 2.1 Demonstrate Knowledge of Image Resolution, Image Size, and Image File Format for Web, Video, and Print</vt:lpstr>
      <vt:lpstr>Objective 2.1 Demonstrate Knowledge of Image Resolution, Image Size, and Image File Format for Web, Video, and Print</vt:lpstr>
      <vt:lpstr>Objective 2.1 Demonstrate Knowledge of Image Resolution, Image Size, and Image File Format for Web, Video, and Print</vt:lpstr>
      <vt:lpstr>Objective 2.2 Demonstrate Knowledge of Design Principles, Elements, and Image Composition</vt:lpstr>
      <vt:lpstr>Objective 2.2 Demonstrate Knowledge of Design Principles, Elements, and Image Composition</vt:lpstr>
      <vt:lpstr>Objective 2.2 Demonstrate Knowledge of Design Principles, Elements, and Image Composition</vt:lpstr>
      <vt:lpstr>Objective 2.2 Demonstrate Knowledge of Design Principles, Elements, and Image Composition</vt:lpstr>
      <vt:lpstr>Objective 2.2 Demonstrate Knowledge of Design Principles, Elements, and Image Composition</vt:lpstr>
      <vt:lpstr>Objective 2.2 Demonstrate Knowledge of Design Principles, Elements, and Image Composition</vt:lpstr>
      <vt:lpstr>Objective 2.2 Demonstrate Knowledge of Design Principles, Elements, and Image Composition</vt:lpstr>
      <vt:lpstr>Objective 2.3 Demonstrate Knowledge of Typography</vt:lpstr>
      <vt:lpstr>Objective 2.4 Demonstrate Knowledge of Color Correction Using Photoshop CS5</vt:lpstr>
      <vt:lpstr>Objective 2.4 Demonstrate Knowledge of Color Correction Using Photoshop CS5</vt:lpstr>
      <vt:lpstr>Objective 2.5 Demonstrate Knowledge  of Image-Generating Devices, Their Resulting Image Types, and How to  Access Resulting Images in Photoshop</vt:lpstr>
      <vt:lpstr>Objective 2.5 Demonstrate Knowledge  of Image-Generating Devices, Their Resulting Image Types, and How to  Access Resulting Images in Photoshop</vt:lpstr>
      <vt:lpstr>Objective 2.6 Understand Key Terminology of Digital Images</vt:lpstr>
      <vt:lpstr>Objective 2.6 Understand Key Terminology of Digital Images</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PEMBEKALAN MATERI SERTIFIKASI ACA VISUAL COMMUNICATION USING ADOBE PHOTOSHOP</dc:title>
  <dc:creator>andy</dc:creator>
  <cp:lastModifiedBy>andy metay</cp:lastModifiedBy>
  <cp:revision>32</cp:revision>
  <dcterms:created xsi:type="dcterms:W3CDTF">2016-01-01T05:23:23Z</dcterms:created>
  <dcterms:modified xsi:type="dcterms:W3CDTF">2017-01-09T12:46:37Z</dcterms:modified>
</cp:coreProperties>
</file>