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8" r:id="rId9"/>
    <p:sldId id="280" r:id="rId10"/>
    <p:sldId id="281" r:id="rId11"/>
    <p:sldId id="266" r:id="rId12"/>
    <p:sldId id="262" r:id="rId13"/>
    <p:sldId id="268" r:id="rId14"/>
    <p:sldId id="269" r:id="rId15"/>
    <p:sldId id="271" r:id="rId16"/>
    <p:sldId id="272" r:id="rId17"/>
    <p:sldId id="282" r:id="rId18"/>
    <p:sldId id="283" r:id="rId19"/>
    <p:sldId id="273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05/01/2016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256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05/01/2016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85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05/01/2016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7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05/01/2016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95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05/01/2016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84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05/01/2016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735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05/01/2016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175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05/01/2016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837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05/01/2016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927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05/01/2016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464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05/01/2016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649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CAE3D-493F-4354-BCEC-6C8214FC3745}" type="datetimeFigureOut">
              <a:rPr lang="id-ID" smtClean="0"/>
              <a:t>05/01/2016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29259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>
            <a:noAutofit/>
          </a:bodyPr>
          <a:lstStyle/>
          <a:p>
            <a:r>
              <a:rPr lang="id-ID" sz="3600" dirty="0" smtClean="0"/>
              <a:t>VISUAL COMMUNICATION USING ADOBE PHOTOSHOP CREATIVE SUITE 5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1800" dirty="0">
                <a:solidFill>
                  <a:schemeClr val="accent3"/>
                </a:solidFill>
              </a:rPr>
              <a:t>Adobe Certified Associate Certification Preparation</a:t>
            </a:r>
          </a:p>
        </p:txBody>
      </p:sp>
    </p:spTree>
    <p:extLst>
      <p:ext uri="{BB962C8B-B14F-4D97-AF65-F5344CB8AC3E}">
        <p14:creationId xmlns:p14="http://schemas.microsoft.com/office/powerpoint/2010/main" val="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3"/>
                </a:solidFill>
              </a:rPr>
              <a:t>Objective 4.3 </a:t>
            </a:r>
            <a:r>
              <a:rPr lang="en-US" sz="2400" dirty="0"/>
              <a:t>Transform Images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Photoshop allows you to </a:t>
            </a:r>
            <a:r>
              <a:rPr lang="en-US" sz="2000" dirty="0">
                <a:solidFill>
                  <a:schemeClr val="accent3"/>
                </a:solidFill>
                <a:effectLst>
                  <a:outerShdw sx="0" sy="0">
                    <a:srgbClr val="000000"/>
                  </a:outerShdw>
                </a:effectLst>
              </a:rPr>
              <a:t>transform</a:t>
            </a:r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 entire images, individual layers, or specific selections.</a:t>
            </a:r>
          </a:p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You can alter the appearance of an object by scaling, rotating, skewing, distorting, changing the perspective, and flipping it horizontally or vertically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.</a:t>
            </a:r>
            <a:endParaRPr lang="en-US" sz="2000" dirty="0">
              <a:effectLst>
                <a:outerShdw sx="0" sy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410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3"/>
                </a:solidFill>
              </a:rPr>
              <a:t>Objective 4.3 </a:t>
            </a:r>
            <a:r>
              <a:rPr lang="en-US" sz="2400" dirty="0"/>
              <a:t>Transform </a:t>
            </a:r>
            <a:r>
              <a:rPr lang="en-US" sz="2400" dirty="0" smtClean="0"/>
              <a:t>Images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>
                <a:solidFill>
                  <a:schemeClr val="accent3"/>
                </a:solidFill>
                <a:effectLst>
                  <a:outerShdw sx="0" sy="0">
                    <a:srgbClr val="000000"/>
                  </a:outerShdw>
                </a:effectLst>
              </a:rPr>
              <a:t>Puppet Warp 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options</a:t>
            </a:r>
            <a:endParaRPr lang="en-US" sz="2000" dirty="0">
              <a:effectLst>
                <a:outerShdw sx="0" sy="0">
                  <a:srgbClr val="000000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418200"/>
            <a:ext cx="9036496" cy="360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58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3"/>
                </a:solidFill>
              </a:rPr>
              <a:t>Objective 4.3 </a:t>
            </a:r>
            <a:r>
              <a:rPr lang="en-US" sz="2400" dirty="0"/>
              <a:t>Transform </a:t>
            </a:r>
            <a:r>
              <a:rPr lang="en-US" sz="2400" dirty="0" smtClean="0"/>
              <a:t>Images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solidFill>
                  <a:schemeClr val="accent3"/>
                </a:solidFill>
              </a:rPr>
              <a:t>Opacity and Fill Options</a:t>
            </a:r>
            <a:endParaRPr lang="en-US" sz="2000" dirty="0">
              <a:solidFill>
                <a:schemeClr val="accent3"/>
              </a:solidFill>
            </a:endParaRPr>
          </a:p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You can adjust a layer’s opacity and fill in the Layers panel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.</a:t>
            </a:r>
            <a:endParaRPr lang="en-US" sz="2000" dirty="0">
              <a:effectLst>
                <a:outerShdw sx="0" sy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48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accent3"/>
                </a:solidFill>
              </a:rPr>
              <a:t>Objective 4.4 </a:t>
            </a:r>
            <a:r>
              <a:rPr lang="en-US" sz="2400" dirty="0" smtClean="0"/>
              <a:t>Adjust or Correct the Tonal Range, Color, or Distortions of an Image 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You can adjust the </a:t>
            </a:r>
            <a:r>
              <a:rPr lang="en-US" sz="2000" dirty="0">
                <a:solidFill>
                  <a:schemeClr val="accent3"/>
                </a:solidFill>
                <a:effectLst>
                  <a:outerShdw sx="0" sy="0">
                    <a:srgbClr val="000000"/>
                  </a:outerShdw>
                </a:effectLst>
              </a:rPr>
              <a:t>tonal range </a:t>
            </a:r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of an image, such as auto contrast, auto levels, and auto color, using commands on the Image menu.</a:t>
            </a:r>
          </a:p>
        </p:txBody>
      </p:sp>
    </p:spTree>
    <p:extLst>
      <p:ext uri="{BB962C8B-B14F-4D97-AF65-F5344CB8AC3E}">
        <p14:creationId xmlns:p14="http://schemas.microsoft.com/office/powerpoint/2010/main" val="5097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3"/>
                </a:solidFill>
              </a:rPr>
              <a:t>Objective 4.4 </a:t>
            </a:r>
            <a:r>
              <a:rPr lang="en-US" sz="2400" dirty="0"/>
              <a:t>Adjust or Correct the Tonal Range, Color, or Distortions of an Image 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Adjustment options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60" y="2132856"/>
            <a:ext cx="7847496" cy="468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7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3"/>
                </a:solidFill>
              </a:rPr>
              <a:t>Objective 4.5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Demonstrate Knowledge of Retouching and Blending Image</a:t>
            </a:r>
            <a:endParaRPr lang="id-ID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>
                <a:solidFill>
                  <a:schemeClr val="accent3"/>
                </a:solidFill>
                <a:effectLst>
                  <a:outerShdw sx="0" sy="0">
                    <a:srgbClr val="000000"/>
                  </a:outerShdw>
                </a:effectLst>
              </a:rPr>
              <a:t>Blending modes </a:t>
            </a:r>
            <a:r>
              <a:rPr lang="en-US" sz="2000" dirty="0">
                <a:solidFill>
                  <a:schemeClr val="bg2"/>
                </a:solidFill>
                <a:effectLst>
                  <a:outerShdw sx="0" sy="0">
                    <a:srgbClr val="000000"/>
                  </a:outerShdw>
                </a:effectLst>
              </a:rPr>
              <a:t>change how the selected layer blends with the layer just below it</a:t>
            </a:r>
            <a:r>
              <a:rPr lang="en-US" sz="2000" dirty="0" smtClean="0">
                <a:solidFill>
                  <a:schemeClr val="bg2"/>
                </a:solidFill>
                <a:effectLst>
                  <a:outerShdw sx="0" sy="0">
                    <a:srgbClr val="000000"/>
                  </a:outerShdw>
                </a:effectLst>
              </a:rPr>
              <a:t>.</a:t>
            </a:r>
            <a:endParaRPr lang="en-US" sz="2000" dirty="0">
              <a:solidFill>
                <a:schemeClr val="bg2"/>
              </a:solidFill>
              <a:effectLst>
                <a:outerShdw sx="0" sy="0">
                  <a:srgbClr val="000000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00" y="2348880"/>
            <a:ext cx="6858760" cy="432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8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3"/>
                </a:solidFill>
              </a:rPr>
              <a:t>Objective 4.6 </a:t>
            </a:r>
            <a:r>
              <a:rPr lang="en-US" sz="2400" dirty="0"/>
              <a:t>Demonstrate Knowledge of Drawing and Painting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3"/>
                </a:solidFill>
              </a:rPr>
              <a:t>Drawing Tools</a:t>
            </a:r>
            <a:endParaRPr lang="en-US" sz="2000" b="1" i="1" dirty="0">
              <a:solidFill>
                <a:schemeClr val="accent3"/>
              </a:solidFill>
            </a:endParaRPr>
          </a:p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You can choose three modes before starting to draw a shape with a shape tool or a path with a Pen tool—shape layers, paths, or fill pixels.</a:t>
            </a:r>
          </a:p>
          <a:p>
            <a:r>
              <a:rPr lang="en-US" sz="2000" b="1" dirty="0">
                <a:solidFill>
                  <a:schemeClr val="accent3"/>
                </a:solidFill>
              </a:rPr>
              <a:t>Brush Options</a:t>
            </a:r>
            <a:endParaRPr lang="en-US" sz="2000" b="1" i="1" dirty="0">
              <a:solidFill>
                <a:schemeClr val="accent3"/>
              </a:solidFill>
            </a:endParaRPr>
          </a:p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Brush tool options can be customized using the Brush panel.</a:t>
            </a:r>
          </a:p>
        </p:txBody>
      </p:sp>
    </p:spTree>
    <p:extLst>
      <p:ext uri="{BB962C8B-B14F-4D97-AF65-F5344CB8AC3E}">
        <p14:creationId xmlns:p14="http://schemas.microsoft.com/office/powerpoint/2010/main" val="22444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3"/>
                </a:solidFill>
              </a:rPr>
              <a:t>Objective 4.7 </a:t>
            </a:r>
            <a:r>
              <a:rPr lang="en-US" sz="2400" dirty="0"/>
              <a:t>Demonstrate Knowledge of Type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The options bar provides basic options such as font, style, size, alignment, and color. Additional formatting options are available in the </a:t>
            </a:r>
            <a:r>
              <a:rPr lang="en-US" sz="2000" dirty="0">
                <a:solidFill>
                  <a:schemeClr val="accent3"/>
                </a:solidFill>
                <a:effectLst>
                  <a:outerShdw sx="0" sy="0">
                    <a:srgbClr val="000000"/>
                  </a:outerShdw>
                </a:effectLst>
              </a:rPr>
              <a:t>Character and Paragraph </a:t>
            </a:r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panels, which you can open on the Windows menu.</a:t>
            </a:r>
          </a:p>
        </p:txBody>
      </p:sp>
    </p:spTree>
    <p:extLst>
      <p:ext uri="{BB962C8B-B14F-4D97-AF65-F5344CB8AC3E}">
        <p14:creationId xmlns:p14="http://schemas.microsoft.com/office/powerpoint/2010/main" val="33285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3"/>
                </a:solidFill>
              </a:rPr>
              <a:t>Objective 4.8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Demonstrate Knowledge of Filters</a:t>
            </a:r>
            <a:endParaRPr lang="id-ID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6648" cy="4525963"/>
          </a:xfrm>
        </p:spPr>
        <p:txBody>
          <a:bodyPr anchor="ctr">
            <a:noAutofit/>
          </a:bodyPr>
          <a:lstStyle/>
          <a:p>
            <a:pPr marL="0" lvl="0" indent="0" algn="r">
              <a:buNone/>
            </a:pPr>
            <a:r>
              <a:rPr lang="en-US" sz="2000" dirty="0">
                <a:solidFill>
                  <a:schemeClr val="bg2"/>
                </a:solidFill>
                <a:effectLst>
                  <a:outerShdw sx="0" sy="0">
                    <a:srgbClr val="000000"/>
                  </a:outerShdw>
                </a:effectLst>
              </a:rPr>
              <a:t>To open the </a:t>
            </a:r>
            <a:r>
              <a:rPr lang="en-US" sz="2000" dirty="0">
                <a:solidFill>
                  <a:schemeClr val="accent3"/>
                </a:solidFill>
                <a:effectLst>
                  <a:outerShdw sx="0" sy="0">
                    <a:srgbClr val="000000"/>
                  </a:outerShdw>
                </a:effectLst>
              </a:rPr>
              <a:t>Filters Gallery</a:t>
            </a:r>
            <a:r>
              <a:rPr lang="en-US" sz="2000" dirty="0">
                <a:solidFill>
                  <a:schemeClr val="bg2"/>
                </a:solidFill>
                <a:effectLst>
                  <a:outerShdw sx="0" sy="0">
                    <a:srgbClr val="000000"/>
                  </a:outerShdw>
                </a:effectLst>
              </a:rPr>
              <a:t>, click Filter Gallery on the Filter menu. You can preview filters, apply multiple filters, rearrange their order, and adjust individual filters.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44824"/>
            <a:ext cx="5862779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86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2800" dirty="0" smtClean="0">
                <a:solidFill>
                  <a:schemeClr val="accent3"/>
                </a:solidFill>
              </a:rPr>
              <a:t>Summary</a:t>
            </a:r>
            <a:endParaRPr lang="id-ID" sz="2800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/>
              <a:t>4.1 Demonstrate Knowledge of Working with Selections and Measurement </a:t>
            </a:r>
          </a:p>
          <a:p>
            <a:pPr lvl="0"/>
            <a:r>
              <a:rPr lang="en-US" sz="2000" dirty="0"/>
              <a:t>4.2 Use Photoshop Guides  and Rulers </a:t>
            </a:r>
          </a:p>
          <a:p>
            <a:pPr lvl="0"/>
            <a:r>
              <a:rPr lang="en-US" sz="2000" dirty="0"/>
              <a:t>4.3 Transform Images</a:t>
            </a:r>
          </a:p>
          <a:p>
            <a:r>
              <a:rPr lang="en-US" sz="2000" dirty="0"/>
              <a:t>4.4 Adjust or Correct the Tonal Range, Color, or Distortions of an Image </a:t>
            </a:r>
            <a:endParaRPr lang="id-ID" sz="2000" dirty="0" smtClean="0"/>
          </a:p>
          <a:p>
            <a:r>
              <a:rPr lang="en-US" sz="2000" dirty="0"/>
              <a:t>4.5 Demonstrate Knowledge of Retouching and Blending Image</a:t>
            </a:r>
          </a:p>
          <a:p>
            <a:r>
              <a:rPr lang="en-US" sz="2000" dirty="0"/>
              <a:t>4.6 Demonstrate Knowledge of Drawing and Painting</a:t>
            </a:r>
          </a:p>
          <a:p>
            <a:r>
              <a:rPr lang="en-US" sz="2000" dirty="0"/>
              <a:t>4.7 Demonstrate Knowledge of Type</a:t>
            </a:r>
          </a:p>
          <a:p>
            <a:r>
              <a:rPr lang="en-US" sz="2000" dirty="0"/>
              <a:t>4.8 Demonstrate Knowledge of </a:t>
            </a:r>
            <a:r>
              <a:rPr lang="en-US" sz="2000" dirty="0" smtClean="0"/>
              <a:t>Filters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053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Manipulating Images 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en-US" sz="3200" dirty="0" smtClean="0"/>
              <a:t>Using </a:t>
            </a:r>
            <a:r>
              <a:rPr lang="en-US" sz="3200" dirty="0"/>
              <a:t>Adobe Photoshop CS5</a:t>
            </a:r>
            <a:endParaRPr lang="id-ID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3"/>
                </a:solidFill>
              </a:rPr>
              <a:t>Ability #4</a:t>
            </a:r>
            <a:endParaRPr lang="id-ID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68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2400" dirty="0" smtClean="0">
                <a:solidFill>
                  <a:schemeClr val="accent3"/>
                </a:solidFill>
              </a:rPr>
              <a:t>Objectives</a:t>
            </a:r>
            <a:endParaRPr lang="id-ID" sz="2400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/>
              <a:t>Demonstrate knowledge of working with selections and measurement. </a:t>
            </a:r>
          </a:p>
          <a:p>
            <a:pPr lvl="0"/>
            <a:r>
              <a:rPr lang="en-US" sz="2000" dirty="0"/>
              <a:t>Use Photoshop guides and rulers.</a:t>
            </a:r>
          </a:p>
          <a:p>
            <a:pPr lvl="0"/>
            <a:r>
              <a:rPr lang="en-US" sz="2000" dirty="0"/>
              <a:t>Transform images.  </a:t>
            </a:r>
          </a:p>
          <a:p>
            <a:pPr lvl="0"/>
            <a:r>
              <a:rPr lang="en-US" sz="2000" dirty="0"/>
              <a:t>Adjust or correct the tonal range, color, or distortions of an image. </a:t>
            </a:r>
          </a:p>
          <a:p>
            <a:pPr lvl="0"/>
            <a:r>
              <a:rPr lang="en-US" sz="2000" dirty="0"/>
              <a:t>Demonstrate knowledge of retouching and blending images.  </a:t>
            </a:r>
            <a:endParaRPr lang="id-ID" sz="2000" dirty="0" smtClean="0"/>
          </a:p>
          <a:p>
            <a:pPr lvl="0"/>
            <a:r>
              <a:rPr lang="en-US" sz="2000" dirty="0"/>
              <a:t>Demonstrate knowledge of drawing and painting.</a:t>
            </a:r>
          </a:p>
          <a:p>
            <a:pPr lvl="0"/>
            <a:r>
              <a:rPr lang="en-US" sz="2000" dirty="0"/>
              <a:t>Demonstrate knowledge of type.</a:t>
            </a:r>
          </a:p>
          <a:p>
            <a:pPr lvl="0"/>
            <a:r>
              <a:rPr lang="en-US" sz="2000" dirty="0"/>
              <a:t>Demonstrate knowledge of filters. </a:t>
            </a:r>
          </a:p>
        </p:txBody>
      </p:sp>
    </p:spTree>
    <p:extLst>
      <p:ext uri="{BB962C8B-B14F-4D97-AF65-F5344CB8AC3E}">
        <p14:creationId xmlns:p14="http://schemas.microsoft.com/office/powerpoint/2010/main" val="17762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2400" dirty="0" smtClean="0">
                <a:solidFill>
                  <a:schemeClr val="accent3"/>
                </a:solidFill>
              </a:rPr>
              <a:t>Vocabulary</a:t>
            </a:r>
            <a:endParaRPr lang="id-ID" sz="24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Anti-aliasing</a:t>
            </a:r>
          </a:p>
          <a:p>
            <a:r>
              <a:rPr lang="en-US" sz="2000" dirty="0"/>
              <a:t>Channel compositing</a:t>
            </a:r>
          </a:p>
          <a:p>
            <a:r>
              <a:rPr lang="en-US" sz="2000" dirty="0"/>
              <a:t>Droplet </a:t>
            </a:r>
          </a:p>
          <a:p>
            <a:r>
              <a:rPr lang="en-US" sz="2000" dirty="0"/>
              <a:t>Edge halo</a:t>
            </a:r>
          </a:p>
          <a:p>
            <a:r>
              <a:rPr lang="en-US" sz="2000" dirty="0"/>
              <a:t>Feathering</a:t>
            </a:r>
            <a:endParaRPr lang="id-ID" sz="2000" dirty="0"/>
          </a:p>
          <a:p>
            <a:r>
              <a:rPr lang="en-US" sz="2000" dirty="0"/>
              <a:t>Marching ants</a:t>
            </a:r>
          </a:p>
          <a:p>
            <a:r>
              <a:rPr lang="en-US" sz="2000" dirty="0"/>
              <a:t>Refine </a:t>
            </a:r>
            <a:r>
              <a:rPr lang="en-US" sz="2000" dirty="0" smtClean="0"/>
              <a:t>edge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85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3"/>
                </a:solidFill>
              </a:rPr>
              <a:t>Objective 4.1 </a:t>
            </a:r>
            <a:r>
              <a:rPr lang="en-US" sz="2400" dirty="0">
                <a:solidFill>
                  <a:schemeClr val="bg2"/>
                </a:solidFill>
              </a:rPr>
              <a:t>Demonstrate Knowledge of Working with Selections and Measurement </a:t>
            </a:r>
            <a:endParaRPr lang="id-ID" sz="2400" dirty="0">
              <a:solidFill>
                <a:schemeClr val="bg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b="1" i="1" dirty="0">
                <a:solidFill>
                  <a:schemeClr val="accent3"/>
                </a:solidFill>
              </a:rPr>
              <a:t>Marching ants</a:t>
            </a:r>
            <a:r>
              <a:rPr lang="en-US" sz="2000" dirty="0">
                <a:solidFill>
                  <a:schemeClr val="accent3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</a:rPr>
              <a:t>is the term used for an active selection.</a:t>
            </a:r>
            <a:endParaRPr lang="en-US" sz="2000" dirty="0">
              <a:solidFill>
                <a:schemeClr val="bg2"/>
              </a:solidFill>
              <a:effectLst>
                <a:outerShdw sx="0" sy="0">
                  <a:srgbClr val="000000"/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995274"/>
            <a:ext cx="6330280" cy="486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7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3"/>
                </a:solidFill>
              </a:rPr>
              <a:t>Objective 4.1 </a:t>
            </a:r>
            <a:r>
              <a:rPr lang="en-US" sz="2400" dirty="0"/>
              <a:t>Demonstrate Knowledge of Working with Selections and </a:t>
            </a:r>
            <a:r>
              <a:rPr lang="en-US" sz="2400" dirty="0" smtClean="0"/>
              <a:t>Measurement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solidFill>
                  <a:schemeClr val="accent3"/>
                </a:solidFill>
              </a:rPr>
              <a:t>Selection Commands</a:t>
            </a:r>
            <a:endParaRPr lang="en-US" sz="2000" dirty="0">
              <a:solidFill>
                <a:schemeClr val="accent3"/>
              </a:solidFill>
            </a:endParaRPr>
          </a:p>
          <a:p>
            <a:pPr lvl="1"/>
            <a:r>
              <a:rPr lang="en-US" sz="1800" dirty="0">
                <a:effectLst>
                  <a:outerShdw sx="0" sy="0">
                    <a:srgbClr val="000000"/>
                  </a:outerShdw>
                </a:effectLst>
              </a:rPr>
              <a:t>All—Selects everything on the active layer</a:t>
            </a:r>
          </a:p>
          <a:p>
            <a:pPr lvl="1"/>
            <a:r>
              <a:rPr lang="en-US" sz="1800" dirty="0">
                <a:effectLst>
                  <a:outerShdw sx="0" sy="0">
                    <a:srgbClr val="000000"/>
                  </a:outerShdw>
                </a:effectLst>
              </a:rPr>
              <a:t>Deselect—Removes the selection</a:t>
            </a:r>
          </a:p>
          <a:p>
            <a:pPr lvl="1"/>
            <a:r>
              <a:rPr lang="en-US" sz="1800" dirty="0">
                <a:effectLst>
                  <a:outerShdw sx="0" sy="0">
                    <a:srgbClr val="000000"/>
                  </a:outerShdw>
                </a:effectLst>
              </a:rPr>
              <a:t>Reselect—Reactivates the previous selection</a:t>
            </a:r>
          </a:p>
          <a:p>
            <a:pPr lvl="1"/>
            <a:r>
              <a:rPr lang="en-US" sz="1800" dirty="0">
                <a:effectLst>
                  <a:outerShdw sx="0" sy="0">
                    <a:srgbClr val="000000"/>
                  </a:outerShdw>
                </a:effectLst>
              </a:rPr>
              <a:t>Inverse—Reverses the selection to the opposite of what is currently selected</a:t>
            </a:r>
          </a:p>
          <a:p>
            <a:r>
              <a:rPr lang="en-US" sz="2000" b="1" dirty="0">
                <a:solidFill>
                  <a:schemeClr val="accent3"/>
                </a:solidFill>
              </a:rPr>
              <a:t>Copying and Cutting a Selection</a:t>
            </a:r>
            <a:endParaRPr lang="en-US" sz="2000" dirty="0">
              <a:solidFill>
                <a:schemeClr val="accent3"/>
              </a:solidFill>
            </a:endParaRPr>
          </a:p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You can cut, copy, or paste a selection, as in other applications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.</a:t>
            </a:r>
            <a:endParaRPr lang="id-ID" sz="2000" dirty="0" smtClean="0">
              <a:effectLst>
                <a:outerShdw sx="0" sy="0">
                  <a:srgbClr val="000000"/>
                </a:outerShdw>
              </a:effectLst>
            </a:endParaRPr>
          </a:p>
          <a:p>
            <a:r>
              <a:rPr lang="en-US" sz="2000" b="1" dirty="0">
                <a:solidFill>
                  <a:schemeClr val="accent3"/>
                </a:solidFill>
              </a:rPr>
              <a:t>Working with Selections</a:t>
            </a:r>
            <a:endParaRPr lang="en-US" sz="2000" dirty="0">
              <a:solidFill>
                <a:schemeClr val="accent3"/>
              </a:solidFill>
            </a:endParaRPr>
          </a:p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In the Save Selection dialog box, you can name the selection, save the selection in the current document or in a new document, and add the current selection to a previously saved selection, known as a </a:t>
            </a:r>
            <a:r>
              <a:rPr lang="en-US" sz="2000" b="1" i="1" dirty="0">
                <a:solidFill>
                  <a:schemeClr val="accent3"/>
                </a:solidFill>
                <a:effectLst>
                  <a:outerShdw sx="0" sy="0">
                    <a:srgbClr val="000000"/>
                  </a:outerShdw>
                </a:effectLst>
              </a:rPr>
              <a:t>channel</a:t>
            </a:r>
            <a:r>
              <a:rPr lang="en-US" sz="2000" dirty="0">
                <a:solidFill>
                  <a:schemeClr val="accent3"/>
                </a:solidFill>
                <a:effectLst>
                  <a:outerShdw sx="0" sy="0">
                    <a:srgbClr val="000000"/>
                  </a:outerShdw>
                </a:effectLst>
              </a:rPr>
              <a:t>.</a:t>
            </a:r>
          </a:p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The </a:t>
            </a:r>
            <a:r>
              <a:rPr lang="en-US" sz="2000" b="1" i="1" dirty="0">
                <a:solidFill>
                  <a:schemeClr val="accent3"/>
                </a:solidFill>
                <a:effectLst>
                  <a:outerShdw sx="0" sy="0">
                    <a:srgbClr val="000000"/>
                  </a:outerShdw>
                </a:effectLst>
              </a:rPr>
              <a:t>refine edge</a:t>
            </a:r>
            <a:r>
              <a:rPr lang="en-US" sz="2000" dirty="0">
                <a:solidFill>
                  <a:schemeClr val="accent3"/>
                </a:solidFill>
                <a:effectLst>
                  <a:outerShdw sx="0" sy="0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option uses truer edge technology to improve selections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.</a:t>
            </a:r>
            <a:endParaRPr lang="en-US" sz="2000" dirty="0">
              <a:effectLst>
                <a:outerShdw sx="0" sy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339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3"/>
                </a:solidFill>
              </a:rPr>
              <a:t>Objective 4.1 </a:t>
            </a:r>
            <a:r>
              <a:rPr lang="en-US" sz="2400" dirty="0"/>
              <a:t>Demonstrate Knowledge of Working with Selections and Measurement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3"/>
                </a:solidFill>
              </a:rPr>
              <a:t>Modifying Selections</a:t>
            </a:r>
            <a:endParaRPr lang="en-US" sz="2000" dirty="0">
              <a:solidFill>
                <a:schemeClr val="accent3"/>
              </a:solidFill>
            </a:endParaRPr>
          </a:p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An </a:t>
            </a:r>
            <a:r>
              <a:rPr lang="en-US" sz="2000" b="1" i="1" dirty="0">
                <a:solidFill>
                  <a:schemeClr val="accent3"/>
                </a:solidFill>
                <a:effectLst>
                  <a:outerShdw sx="0" sy="0">
                    <a:srgbClr val="000000"/>
                  </a:outerShdw>
                </a:effectLst>
              </a:rPr>
              <a:t>edge halo</a:t>
            </a:r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, also called fringing or matting, are the fringe pixels in the background that are difficult to isolate and remove.</a:t>
            </a:r>
          </a:p>
          <a:p>
            <a:r>
              <a:rPr lang="en-US" sz="2000" b="1" dirty="0">
                <a:solidFill>
                  <a:schemeClr val="accent3"/>
                </a:solidFill>
              </a:rPr>
              <a:t>Touch-Up Brushes</a:t>
            </a:r>
            <a:endParaRPr lang="en-US" sz="2000" dirty="0">
              <a:solidFill>
                <a:schemeClr val="accent3"/>
              </a:solidFill>
            </a:endParaRPr>
          </a:p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The retouching tools include a set of brushes that remove imperfections in images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.</a:t>
            </a:r>
            <a:endParaRPr lang="id-ID" sz="2000" dirty="0" smtClean="0">
              <a:effectLst>
                <a:outerShdw sx="0" sy="0">
                  <a:srgbClr val="000000"/>
                </a:outerShdw>
              </a:effectLst>
            </a:endParaRPr>
          </a:p>
          <a:p>
            <a:r>
              <a:rPr lang="en-US" sz="2000" b="1" dirty="0">
                <a:solidFill>
                  <a:schemeClr val="accent3"/>
                </a:solidFill>
              </a:rPr>
              <a:t>Undoing a Selection</a:t>
            </a:r>
            <a:endParaRPr lang="en-US" sz="2000" dirty="0">
              <a:solidFill>
                <a:schemeClr val="accent3"/>
              </a:solidFill>
            </a:endParaRPr>
          </a:p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The History panel allows you to view the exact commands that you have executed and step back several steps at one time.</a:t>
            </a:r>
          </a:p>
          <a:p>
            <a:r>
              <a:rPr lang="en-US" sz="2000" b="1" dirty="0">
                <a:solidFill>
                  <a:schemeClr val="accent3"/>
                </a:solidFill>
              </a:rPr>
              <a:t>Taking Measurements</a:t>
            </a:r>
            <a:endParaRPr lang="en-US" sz="2000" dirty="0">
              <a:solidFill>
                <a:schemeClr val="accent3"/>
              </a:solidFill>
            </a:endParaRPr>
          </a:p>
          <a:p>
            <a:r>
              <a:rPr lang="en-US" sz="2000" dirty="0"/>
              <a:t>To measure areas of an image, you can use tools and commands available on the Analysis menu</a:t>
            </a:r>
            <a:r>
              <a:rPr lang="en-US" sz="2000" dirty="0" smtClean="0"/>
              <a:t>.</a:t>
            </a:r>
            <a:endParaRPr lang="en-US" sz="2000" dirty="0">
              <a:effectLst>
                <a:outerShdw sx="0" sy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572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3"/>
                </a:solidFill>
              </a:rPr>
              <a:t>Objective 4.1 </a:t>
            </a:r>
            <a:r>
              <a:rPr lang="en-US" sz="2400" dirty="0"/>
              <a:t>Demonstrate Knowledge of Working with Selections and Measurement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3"/>
                </a:solidFill>
              </a:rPr>
              <a:t>Compositing Images</a:t>
            </a:r>
            <a:endParaRPr lang="en-US" sz="2000" dirty="0">
              <a:solidFill>
                <a:schemeClr val="accent3"/>
              </a:solidFill>
            </a:endParaRPr>
          </a:p>
          <a:p>
            <a:pPr lvl="0"/>
            <a:r>
              <a:rPr lang="en-US" sz="2000" b="1" i="1" dirty="0">
                <a:solidFill>
                  <a:schemeClr val="accent3"/>
                </a:solidFill>
                <a:effectLst>
                  <a:outerShdw sx="0" sy="0">
                    <a:srgbClr val="000000"/>
                  </a:outerShdw>
                </a:effectLst>
              </a:rPr>
              <a:t>Compositing</a:t>
            </a:r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 an image combines multiple images into a single image.</a:t>
            </a:r>
          </a:p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Use </a:t>
            </a:r>
            <a:r>
              <a:rPr lang="en-US" sz="2000" b="1" i="1" dirty="0">
                <a:solidFill>
                  <a:schemeClr val="accent3"/>
                </a:solidFill>
                <a:effectLst>
                  <a:outerShdw sx="0" sy="0">
                    <a:srgbClr val="000000"/>
                  </a:outerShdw>
                </a:effectLst>
              </a:rPr>
              <a:t>feathering</a:t>
            </a:r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 to blur the edge of the selection and use </a:t>
            </a:r>
            <a:r>
              <a:rPr lang="en-US" sz="2000" b="1" i="1" dirty="0">
                <a:solidFill>
                  <a:schemeClr val="accent3"/>
                </a:solidFill>
                <a:effectLst>
                  <a:outerShdw sx="0" sy="0">
                    <a:srgbClr val="000000"/>
                  </a:outerShdw>
                </a:effectLst>
              </a:rPr>
              <a:t>anti-aliasing</a:t>
            </a:r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 to smooth the edges between multiple images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.</a:t>
            </a:r>
            <a:endParaRPr lang="id-ID" sz="2000" dirty="0" smtClean="0">
              <a:effectLst>
                <a:outerShdw sx="0" sy="0">
                  <a:srgbClr val="000000"/>
                </a:outerShdw>
              </a:effectLst>
            </a:endParaRPr>
          </a:p>
          <a:p>
            <a:r>
              <a:rPr lang="en-US" sz="2000" b="1" dirty="0">
                <a:solidFill>
                  <a:schemeClr val="accent3"/>
                </a:solidFill>
              </a:rPr>
              <a:t>Batch Processing</a:t>
            </a:r>
            <a:endParaRPr lang="en-US" sz="2000" dirty="0">
              <a:solidFill>
                <a:schemeClr val="accent3"/>
              </a:solidFill>
            </a:endParaRPr>
          </a:p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If you have many images to which you would like to apply the same techniques, you can use batch processing to repeat repetitive actions automatically.</a:t>
            </a:r>
          </a:p>
          <a:p>
            <a:pPr lvl="0"/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If you want to repeat certain actions using multiple images, you can turn an action into a </a:t>
            </a:r>
            <a:r>
              <a:rPr lang="en-US" sz="2000" b="1" i="1" dirty="0">
                <a:solidFill>
                  <a:schemeClr val="accent3"/>
                </a:solidFill>
                <a:effectLst>
                  <a:outerShdw sx="0" sy="0">
                    <a:srgbClr val="000000"/>
                  </a:outerShdw>
                </a:effectLst>
              </a:rPr>
              <a:t>droplet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.</a:t>
            </a:r>
            <a:endParaRPr lang="en-US" sz="2000" dirty="0">
              <a:effectLst>
                <a:outerShdw sx="0" sy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402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3"/>
                </a:solidFill>
              </a:rPr>
              <a:t>Objective 4.2 </a:t>
            </a:r>
            <a:r>
              <a:rPr lang="en-US" sz="2400" dirty="0"/>
              <a:t>Use Photoshop Guides and Rulers 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>
                <a:solidFill>
                  <a:schemeClr val="accent3"/>
                </a:solidFill>
                <a:effectLst>
                  <a:outerShdw sx="0" sy="0">
                    <a:srgbClr val="000000"/>
                  </a:outerShdw>
                </a:effectLst>
              </a:rPr>
              <a:t>Guides and grids </a:t>
            </a:r>
            <a:r>
              <a:rPr lang="en-US" sz="2000" dirty="0">
                <a:effectLst>
                  <a:outerShdw sx="0" sy="0">
                    <a:srgbClr val="000000"/>
                  </a:outerShdw>
                </a:effectLst>
              </a:rPr>
              <a:t>are useful when you need to align elements such as text in the document.</a:t>
            </a:r>
          </a:p>
        </p:txBody>
      </p:sp>
    </p:spTree>
    <p:extLst>
      <p:ext uri="{BB962C8B-B14F-4D97-AF65-F5344CB8AC3E}">
        <p14:creationId xmlns:p14="http://schemas.microsoft.com/office/powerpoint/2010/main" val="10397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My Bold">
      <a:majorFont>
        <a:latin typeface="Arial Black"/>
        <a:ea typeface=""/>
        <a:cs typeface=""/>
      </a:majorFont>
      <a:minorFont>
        <a:latin typeface="Rockw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799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VISUAL COMMUNICATION USING ADOBE PHOTOSHOP CREATIVE SUITE 5</vt:lpstr>
      <vt:lpstr>Manipulating Images  Using Adobe Photoshop CS5</vt:lpstr>
      <vt:lpstr>Objectives</vt:lpstr>
      <vt:lpstr>Vocabulary</vt:lpstr>
      <vt:lpstr>Objective 4.1 Demonstrate Knowledge of Working with Selections and Measurement </vt:lpstr>
      <vt:lpstr>Objective 4.1 Demonstrate Knowledge of Working with Selections and Measurement</vt:lpstr>
      <vt:lpstr>Objective 4.1 Demonstrate Knowledge of Working with Selections and Measurement</vt:lpstr>
      <vt:lpstr>Objective 4.1 Demonstrate Knowledge of Working with Selections and Measurement</vt:lpstr>
      <vt:lpstr>Objective 4.2 Use Photoshop Guides and Rulers </vt:lpstr>
      <vt:lpstr>Objective 4.3 Transform Images</vt:lpstr>
      <vt:lpstr>Objective 4.3 Transform Images</vt:lpstr>
      <vt:lpstr>Objective 4.3 Transform Images</vt:lpstr>
      <vt:lpstr>Objective 4.4 Adjust or Correct the Tonal Range, Color, or Distortions of an Image </vt:lpstr>
      <vt:lpstr>Objective 4.4 Adjust or Correct the Tonal Range, Color, or Distortions of an Image </vt:lpstr>
      <vt:lpstr>Objective 4.5 Demonstrate Knowledge of Retouching and Blending Image</vt:lpstr>
      <vt:lpstr>Objective 4.6 Demonstrate Knowledge of Drawing and Painting</vt:lpstr>
      <vt:lpstr>Objective 4.7 Demonstrate Knowledge of Type</vt:lpstr>
      <vt:lpstr>Objective 4.8 Demonstrate Knowledge of Filters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PEMBEKALAN MATERI SERTIFIKASI ACA VISUAL COMMUNICATION USING ADOBE PHOTOSHOP</dc:title>
  <dc:creator>andy</dc:creator>
  <cp:lastModifiedBy>andy</cp:lastModifiedBy>
  <cp:revision>16</cp:revision>
  <dcterms:created xsi:type="dcterms:W3CDTF">2016-01-01T05:23:23Z</dcterms:created>
  <dcterms:modified xsi:type="dcterms:W3CDTF">2016-01-05T16:02:01Z</dcterms:modified>
</cp:coreProperties>
</file>