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0"/>
  </p:notesMasterIdLst>
  <p:handoutMasterIdLst>
    <p:handoutMasterId r:id="rId21"/>
  </p:handoutMasterIdLst>
  <p:sldIdLst>
    <p:sldId id="361" r:id="rId2"/>
    <p:sldId id="368" r:id="rId3"/>
    <p:sldId id="363" r:id="rId4"/>
    <p:sldId id="364" r:id="rId5"/>
    <p:sldId id="365" r:id="rId6"/>
    <p:sldId id="366" r:id="rId7"/>
    <p:sldId id="372" r:id="rId8"/>
    <p:sldId id="371" r:id="rId9"/>
    <p:sldId id="373" r:id="rId10"/>
    <p:sldId id="370" r:id="rId11"/>
    <p:sldId id="374" r:id="rId12"/>
    <p:sldId id="369" r:id="rId13"/>
    <p:sldId id="377" r:id="rId14"/>
    <p:sldId id="376" r:id="rId15"/>
    <p:sldId id="378" r:id="rId16"/>
    <p:sldId id="375" r:id="rId17"/>
    <p:sldId id="379" r:id="rId18"/>
    <p:sldId id="380" r:id="rId19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16" autoAdjust="0"/>
  </p:normalViewPr>
  <p:slideViewPr>
    <p:cSldViewPr snapToGrid="0" showGuides="1">
      <p:cViewPr varScale="1">
        <p:scale>
          <a:sx n="117" d="100"/>
          <a:sy n="117" d="100"/>
        </p:scale>
        <p:origin x="494" y="82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8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7" name="TextBox 6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000" noProof="0" dirty="0" smtClean="0"/>
              <a:t>Thank</a:t>
            </a:r>
            <a:r>
              <a:rPr lang="en-US" sz="6000" baseline="0" noProof="0" dirty="0" smtClean="0"/>
              <a:t> you</a:t>
            </a:r>
            <a:r>
              <a:rPr lang="en-US" sz="6000" noProof="0" dirty="0" smtClean="0"/>
              <a:t>!</a:t>
            </a:r>
            <a:endParaRPr lang="en-US" sz="6000" kern="0" noProof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en-US" noProof="0" dirty="0" smtClean="0"/>
              <a:t>Contact</a:t>
            </a:r>
          </a:p>
          <a:p>
            <a:pPr lvl="0"/>
            <a:endParaRPr lang="en-US" noProof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noProof="0" dirty="0" smtClean="0">
                <a:ea typeface="Arial Unicode MS" pitchFamily="34" charset="-128"/>
                <a:cs typeface="Arial Unicode MS" pitchFamily="34" charset="-128"/>
              </a:rPr>
              <a:t> &lt;First name&gt; &lt;Last 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&lt;Position, Organization&gt;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&lt;Contact information&gt;</a:t>
            </a:r>
            <a:endParaRPr lang="en-US" sz="1800" kern="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&lt;Curriculum version + last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Teaching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material 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- Version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Prerequisites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&lt;3.1 (</a:t>
            </a:r>
            <a:r>
              <a:rPr lang="de-DE" noProof="0" dirty="0" err="1" smtClean="0"/>
              <a:t>July</a:t>
            </a:r>
            <a:r>
              <a:rPr lang="de-DE" noProof="0" dirty="0" smtClean="0"/>
              <a:t> 2017)&gt;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Teaching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material 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- Version</a:t>
              </a:r>
              <a:endParaRPr lang="en-US" sz="12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Prerequisites</a:t>
            </a:r>
            <a:endParaRPr lang="de-DE" sz="18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</a:t>
            </a:r>
            <a:r>
              <a:rPr lang="de-DE" noProof="0" dirty="0" err="1" smtClean="0"/>
              <a:t>server</a:t>
            </a:r>
            <a:r>
              <a:rPr lang="de-DE" noProof="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9070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Authors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Target Audience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Learning Objectives</a:t>
              </a:r>
              <a:endParaRPr lang="en-US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153112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© 2022 SAP</a:t>
            </a:r>
            <a:r>
              <a:rPr lang="en-US" sz="900" baseline="0" dirty="0" smtClean="0">
                <a:solidFill>
                  <a:srgbClr val="FFFFFF"/>
                </a:solidFill>
              </a:rPr>
              <a:t> SE / SAP UCC Magdeburg</a:t>
            </a:r>
            <a:r>
              <a:rPr lang="en-US" sz="900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61" r:id="rId6"/>
    <p:sldLayoutId id="2147483759" r:id="rId7"/>
    <p:sldLayoutId id="2147483760" r:id="rId8"/>
    <p:sldLayoutId id="2147483746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45" r:id="rId17"/>
    <p:sldLayoutId id="2147483757" r:id="rId18"/>
    <p:sldLayoutId id="2147483758" r:id="rId19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9"/>
          <a:stretch/>
        </p:blipFill>
        <p:spPr>
          <a:xfrm>
            <a:off x="2532" y="0"/>
            <a:ext cx="12192643" cy="6859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SAP S/4HANA Configuration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99" y="1817519"/>
            <a:ext cx="11257200" cy="276999"/>
          </a:xfrm>
        </p:spPr>
        <p:txBody>
          <a:bodyPr anchor="b" anchorCtr="0">
            <a:spAutoFit/>
          </a:bodyPr>
          <a:lstStyle/>
          <a:p>
            <a:r>
              <a:rPr lang="en-US" dirty="0" smtClean="0"/>
              <a:t>Phase 0 - Introduction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  <p:sp>
        <p:nvSpPr>
          <p:cNvPr id="12" name="Rectangle 15"/>
          <p:cNvSpPr/>
          <p:nvPr/>
        </p:nvSpPr>
        <p:spPr bwMode="gray">
          <a:xfrm>
            <a:off x="10515601" y="6088063"/>
            <a:ext cx="1353600" cy="449263"/>
          </a:xfrm>
          <a:prstGeom prst="rect">
            <a:avLst/>
          </a:prstGeom>
          <a:solidFill>
            <a:schemeClr val="bg1"/>
          </a:solidFill>
          <a:ln w="12700" cmpd="sng" algn="ctr">
            <a:noFill/>
            <a:prstDash val="dash"/>
            <a:miter lim="800000"/>
            <a:headEnd/>
            <a:tailEnd/>
          </a:ln>
        </p:spPr>
        <p:txBody>
          <a:bodyPr lIns="90000" tIns="72000" rIns="90000" bIns="72000"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515600" y="6083725"/>
            <a:ext cx="1353600" cy="471600"/>
            <a:chOff x="10518759" y="6066338"/>
            <a:chExt cx="1352566" cy="470987"/>
          </a:xfrm>
        </p:grpSpPr>
        <p:sp>
          <p:nvSpPr>
            <p:cNvPr id="15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>
              <a:defPPr>
                <a:defRPr lang="de-DE"/>
              </a:defPPr>
              <a:lvl1pPr marL="0" algn="l" defTabSz="1088776" rtl="0" eaLnBrk="1" latinLnBrk="0" hangingPunct="1"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544388" algn="l" defTabSz="1088776" rtl="0" eaLnBrk="1" latinLnBrk="0" hangingPunct="1">
                <a:buClr>
                  <a:srgbClr val="FDB913"/>
                </a:buClr>
                <a:buSzPct val="100000"/>
                <a:buFont typeface="wingdings"/>
                <a:buChar char=""/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1088776" algn="l" defTabSz="1088776" rtl="0" eaLnBrk="1" latinLnBrk="0" hangingPunct="1">
                <a:buClr>
                  <a:srgbClr val="666666"/>
                </a:buClr>
                <a:buSzPct val="80000"/>
                <a:buFont typeface="Wingdings"/>
                <a:buChar char="n"/>
                <a:defRPr lang="de-DE" sz="17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33164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4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2177552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2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721940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328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716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5104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GBI story document with</a:t>
            </a:r>
          </a:p>
          <a:p>
            <a:pPr lvl="1"/>
            <a:r>
              <a:rPr lang="en-US" dirty="0"/>
              <a:t>Company history</a:t>
            </a:r>
          </a:p>
          <a:p>
            <a:pPr lvl="1"/>
            <a:r>
              <a:rPr lang="en-US" dirty="0"/>
              <a:t>Corporate overview</a:t>
            </a:r>
          </a:p>
          <a:p>
            <a:pPr lvl="1"/>
            <a:r>
              <a:rPr lang="en-US" dirty="0"/>
              <a:t>Product strategy</a:t>
            </a:r>
          </a:p>
          <a:p>
            <a:pPr lvl="1"/>
            <a:r>
              <a:rPr lang="en-US" dirty="0"/>
              <a:t>Manufacturing strategy</a:t>
            </a:r>
          </a:p>
          <a:p>
            <a:pPr lvl="1"/>
            <a:r>
              <a:rPr lang="en-US" dirty="0"/>
              <a:t>Distribution network</a:t>
            </a:r>
          </a:p>
          <a:p>
            <a:pPr lvl="1"/>
            <a:r>
              <a:rPr lang="en-US" dirty="0"/>
              <a:t>Partner network</a:t>
            </a:r>
          </a:p>
          <a:p>
            <a:pPr lvl="1"/>
            <a:r>
              <a:rPr lang="en-US" dirty="0"/>
              <a:t>IT strategy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Global Bike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0" y="1691079"/>
            <a:ext cx="5552381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ERP Configuration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Global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Scenario </a:t>
            </a:r>
            <a:r>
              <a:rPr lang="en-US" dirty="0" smtClean="0"/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Analysis / Solution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0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1370695" cy="4392042"/>
          </a:xfrm>
        </p:spPr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Read the scenario and highlight the most important and relevant information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Short Description</a:t>
            </a:r>
            <a:r>
              <a:rPr lang="en-US" dirty="0"/>
              <a:t> Read through the scenario and critically analyze the challenges employees are facing in this company. Focus particularly on the core statements during the conversations. </a:t>
            </a:r>
            <a:endParaRPr lang="en-US" dirty="0" smtClean="0"/>
          </a:p>
          <a:p>
            <a:endParaRPr lang="en-US" dirty="0"/>
          </a:p>
          <a:p>
            <a:pPr>
              <a:tabLst>
                <a:tab pos="2416175" algn="l"/>
              </a:tabLst>
            </a:pPr>
            <a:r>
              <a:rPr lang="en-US" b="1" dirty="0"/>
              <a:t>Name (Position)</a:t>
            </a:r>
            <a:r>
              <a:rPr lang="en-US" dirty="0"/>
              <a:t>	</a:t>
            </a:r>
            <a:r>
              <a:rPr lang="en-US" sz="1400" dirty="0"/>
              <a:t>Jermain </a:t>
            </a:r>
            <a:r>
              <a:rPr lang="en-US" sz="1400" dirty="0" err="1"/>
              <a:t>Kumins</a:t>
            </a:r>
            <a:r>
              <a:rPr lang="en-US" sz="1400" dirty="0"/>
              <a:t> (Shop Floor Worker 1)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Jun Lee (Production Supervisor)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Ricardo Robles (Warehouse Supervisor)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</a:t>
            </a:r>
            <a:r>
              <a:rPr lang="en-US" sz="1400" dirty="0" err="1"/>
              <a:t>Juriko</a:t>
            </a:r>
            <a:r>
              <a:rPr lang="en-US" sz="1400" dirty="0"/>
              <a:t> Hamada (Shipping Clerk)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Silvia </a:t>
            </a:r>
            <a:r>
              <a:rPr lang="en-US" sz="1400" dirty="0" err="1"/>
              <a:t>Cassano</a:t>
            </a:r>
            <a:r>
              <a:rPr lang="en-US" sz="1400" dirty="0"/>
              <a:t> (Accountant Payable Specialist GBI US)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ERP Configuration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Global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Problem </a:t>
            </a:r>
            <a:r>
              <a:rPr lang="en-US" dirty="0" smtClean="0"/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Analysis / Solution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1234337" cy="4392042"/>
          </a:xfrm>
        </p:spPr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Revisit the reference symptoms/issues and condense them </a:t>
            </a:r>
            <a:r>
              <a:rPr lang="en-US" dirty="0" smtClean="0"/>
              <a:t>into </a:t>
            </a:r>
            <a:r>
              <a:rPr lang="en-US" dirty="0"/>
              <a:t>the problems specific to this case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Short Description</a:t>
            </a:r>
            <a:r>
              <a:rPr lang="en-US" dirty="0"/>
              <a:t> You (in the role of Mona Falco – System Design and Dev Manager) need to come to a clear understanding of the most relevant symptoms in the respective organizational units in order to identify the causes and underlying problems. </a:t>
            </a:r>
            <a:endParaRPr lang="en-US" dirty="0" smtClean="0"/>
          </a:p>
          <a:p>
            <a:endParaRPr lang="en-US" dirty="0"/>
          </a:p>
          <a:p>
            <a:pPr>
              <a:tabLst>
                <a:tab pos="2416175" algn="l"/>
              </a:tabLst>
            </a:pPr>
            <a:r>
              <a:rPr lang="en-US" b="1" dirty="0"/>
              <a:t>Name (Position)	</a:t>
            </a:r>
            <a:r>
              <a:rPr lang="en-US" sz="1400" dirty="0"/>
              <a:t>Bianca </a:t>
            </a:r>
            <a:r>
              <a:rPr lang="en-US" sz="1400" dirty="0" err="1"/>
              <a:t>Cavarini</a:t>
            </a:r>
            <a:r>
              <a:rPr lang="en-US" sz="1400" dirty="0"/>
              <a:t> (Chief Information Officer)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Mona Falco (System Design and Development Manager)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Identification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9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ERP Configuration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Global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Problem Analysis / Solution </a:t>
            </a:r>
            <a:r>
              <a:rPr lang="en-US" dirty="0" smtClean="0"/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0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0985684" cy="4392042"/>
          </a:xfrm>
        </p:spPr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Revisit the reference problems and identify possible solutions for Global Bike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Short Description</a:t>
            </a:r>
            <a:r>
              <a:rPr lang="en-US" dirty="0"/>
              <a:t> In the role of Mona Falco (System Design and Dev Manager) and Rick Sanchez (Business Analyst 1), establish </a:t>
            </a:r>
            <a:r>
              <a:rPr lang="en-US" dirty="0" smtClean="0"/>
              <a:t>an </a:t>
            </a:r>
            <a:r>
              <a:rPr lang="en-US" dirty="0"/>
              <a:t>effective baseline to spot the key problems quickly and come up with a solution to optimize performance.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Name (Position)</a:t>
            </a:r>
            <a:r>
              <a:rPr lang="en-US" dirty="0"/>
              <a:t>  	</a:t>
            </a:r>
            <a:r>
              <a:rPr lang="en-US" sz="1400" dirty="0"/>
              <a:t>Mona Falco (System Design and Development Manager)</a:t>
            </a:r>
          </a:p>
          <a:p>
            <a:pPr>
              <a:buNone/>
            </a:pPr>
            <a:r>
              <a:rPr lang="en-US" sz="1400" dirty="0"/>
              <a:t>			</a:t>
            </a:r>
            <a:r>
              <a:rPr lang="en-US" sz="1400" dirty="0" smtClean="0"/>
              <a:t>Rick </a:t>
            </a:r>
            <a:r>
              <a:rPr lang="en-US" sz="1400" dirty="0"/>
              <a:t>Sanchez (Business Analyst 1)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Analysis / Solution Finding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ERP Configuration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Global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Analysis / Solution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3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Planning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Revisit the reference solution and develop a project proposal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Short Description</a:t>
            </a:r>
            <a:r>
              <a:rPr lang="en-US" dirty="0"/>
              <a:t> In order for Mona Falco and Rick Sanchez to prepare for a corporate executive board presentation they need to evaluate the reference solution and fill in the Global Bike project proposal template. </a:t>
            </a:r>
            <a:endParaRPr lang="en-US" dirty="0" smtClean="0"/>
          </a:p>
          <a:p>
            <a:endParaRPr lang="en-US" dirty="0"/>
          </a:p>
          <a:p>
            <a:pPr>
              <a:tabLst>
                <a:tab pos="2416175" algn="l"/>
              </a:tabLst>
            </a:pPr>
            <a:r>
              <a:rPr lang="en-US" b="1" dirty="0"/>
              <a:t>Name (Position)</a:t>
            </a:r>
            <a:r>
              <a:rPr lang="en-US" dirty="0"/>
              <a:t>  	</a:t>
            </a:r>
            <a:r>
              <a:rPr lang="en-US" sz="1400" dirty="0"/>
              <a:t>Bianca </a:t>
            </a:r>
            <a:r>
              <a:rPr lang="en-US" sz="1400" dirty="0" err="1"/>
              <a:t>Cavarini</a:t>
            </a:r>
            <a:r>
              <a:rPr lang="en-US" sz="1400" dirty="0"/>
              <a:t> (Chief Information Officer)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Mona Falco (System Design and Development Manager)</a:t>
            </a:r>
          </a:p>
          <a:p>
            <a:pPr>
              <a:buNone/>
              <a:tabLst>
                <a:tab pos="2416175" algn="l"/>
              </a:tabLst>
            </a:pPr>
            <a:r>
              <a:rPr lang="en-US" sz="1400" dirty="0"/>
              <a:t>		Rick Sanchez (Business Analyst 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</a:t>
            </a:r>
            <a:r>
              <a:rPr lang="en-US" dirty="0"/>
              <a:t>S/4HANA </a:t>
            </a:r>
            <a:r>
              <a:rPr lang="en-US" dirty="0" smtClean="0"/>
              <a:t>2022</a:t>
            </a:r>
          </a:p>
          <a:p>
            <a:r>
              <a:rPr lang="de-DE" dirty="0" smtClean="0"/>
              <a:t>GUI 7.70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none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mtClean="0"/>
              <a:t>4.2 </a:t>
            </a:r>
            <a:r>
              <a:rPr lang="de-DE" dirty="0" smtClean="0"/>
              <a:t>(</a:t>
            </a:r>
            <a:r>
              <a:rPr lang="de-DE" smtClean="0"/>
              <a:t>March </a:t>
            </a:r>
            <a:r>
              <a:rPr lang="de-DE" smtClean="0"/>
              <a:t>2024)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Stefan Weidner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Beginner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 smtClean="0"/>
              <a:t>You are able to</a:t>
            </a:r>
          </a:p>
          <a:p>
            <a:r>
              <a:rPr lang="en-US" dirty="0" smtClean="0"/>
              <a:t>Understand the structure of the ERP configuration curriculum, especially phase 0,</a:t>
            </a:r>
          </a:p>
          <a:p>
            <a:r>
              <a:rPr lang="en-US" dirty="0" smtClean="0"/>
              <a:t>Identify relevant aspects of the Global Bike story,</a:t>
            </a:r>
          </a:p>
          <a:p>
            <a:r>
              <a:rPr lang="en-US" dirty="0" smtClean="0"/>
              <a:t>analyze scenarios, identify problems and find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/>
              <a:t>Introduction to ERP Configuration </a:t>
            </a:r>
            <a:r>
              <a:rPr lang="en-US" dirty="0" smtClean="0"/>
              <a:t>Curriculum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Global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Analysis / Solution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ERP Configuration Case Using Global Bike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" y="1428507"/>
            <a:ext cx="10058400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Configuration Case Using Global Bike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60" y="1495887"/>
            <a:ext cx="8137931" cy="4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ERP </a:t>
            </a:r>
            <a:r>
              <a:rPr lang="de-DE" dirty="0" err="1" smtClean="0"/>
              <a:t>Configuration</a:t>
            </a:r>
            <a:r>
              <a:rPr lang="de-DE" dirty="0" smtClean="0"/>
              <a:t> Case – Phase 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1728393"/>
            <a:ext cx="10683493" cy="42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ERP Configuration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</a:p>
          <a:p>
            <a:endParaRPr lang="en-US" dirty="0"/>
          </a:p>
          <a:p>
            <a:r>
              <a:rPr lang="en-US" dirty="0"/>
              <a:t>Introduction to Global </a:t>
            </a:r>
            <a:r>
              <a:rPr lang="en-US" dirty="0" smtClean="0"/>
              <a:t>Bike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 Analysis / Solution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[OPTIONAL] Project Planning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2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Template_169_en.pptx" id="{F531F808-5729-4296-B3FE-A5FEF5E855E9}" vid="{50BD4A04-23C1-4FFE-A674-488C19BBCBFB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SAP_Template_169_en</Template>
  <TotalTime>0</TotalTime>
  <Words>584</Words>
  <Application>Microsoft Office PowerPoint</Application>
  <PresentationFormat>Benutzerdefiniert</PresentationFormat>
  <Paragraphs>131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Angsana New</vt:lpstr>
      <vt:lpstr>Arial</vt:lpstr>
      <vt:lpstr>Arial Unicode MS</vt:lpstr>
      <vt:lpstr>Courier New</vt:lpstr>
      <vt:lpstr>Symbol</vt:lpstr>
      <vt:lpstr>wingdings</vt:lpstr>
      <vt:lpstr>wingdings</vt:lpstr>
      <vt:lpstr>SAP_2016_16x9_white</vt:lpstr>
      <vt:lpstr>SAP S/4HANA Configuration</vt:lpstr>
      <vt:lpstr>PowerPoint-Präsentation</vt:lpstr>
      <vt:lpstr>PowerPoint-Präsentation</vt:lpstr>
      <vt:lpstr>PowerPoint-Präsentation</vt:lpstr>
      <vt:lpstr>Agenda</vt:lpstr>
      <vt:lpstr>ERP Configuration Case Using Global Bike</vt:lpstr>
      <vt:lpstr>ERP Configuration Case Using Global Bike</vt:lpstr>
      <vt:lpstr>ERP Configuration Case – Phase 0</vt:lpstr>
      <vt:lpstr>Agenda</vt:lpstr>
      <vt:lpstr>Introduction to Global Bike</vt:lpstr>
      <vt:lpstr>Agenda</vt:lpstr>
      <vt:lpstr>Scenario</vt:lpstr>
      <vt:lpstr>Agenda</vt:lpstr>
      <vt:lpstr>Problem Identification</vt:lpstr>
      <vt:lpstr>Agenda</vt:lpstr>
      <vt:lpstr>Problem Analysis / Solution Finding</vt:lpstr>
      <vt:lpstr>Agenda</vt:lpstr>
      <vt:lpstr>Project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Tim Böttcher</dc:creator>
  <cp:keywords>2016/16:9/white</cp:keywords>
  <cp:lastModifiedBy>Tobias Bellger</cp:lastModifiedBy>
  <cp:revision>22</cp:revision>
  <dcterms:created xsi:type="dcterms:W3CDTF">2017-09-25T15:49:17Z</dcterms:created>
  <dcterms:modified xsi:type="dcterms:W3CDTF">2024-03-14T07:25:01Z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