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20"/>
  </p:notesMasterIdLst>
  <p:handoutMasterIdLst>
    <p:handoutMasterId r:id="rId21"/>
  </p:handoutMasterIdLst>
  <p:sldIdLst>
    <p:sldId id="361" r:id="rId2"/>
    <p:sldId id="368" r:id="rId3"/>
    <p:sldId id="363" r:id="rId4"/>
    <p:sldId id="364" r:id="rId5"/>
    <p:sldId id="365" r:id="rId6"/>
    <p:sldId id="366" r:id="rId7"/>
    <p:sldId id="372" r:id="rId8"/>
    <p:sldId id="371" r:id="rId9"/>
    <p:sldId id="373" r:id="rId10"/>
    <p:sldId id="370" r:id="rId11"/>
    <p:sldId id="374" r:id="rId12"/>
    <p:sldId id="369" r:id="rId13"/>
    <p:sldId id="377" r:id="rId14"/>
    <p:sldId id="376" r:id="rId15"/>
    <p:sldId id="378" r:id="rId16"/>
    <p:sldId id="375" r:id="rId17"/>
    <p:sldId id="379" r:id="rId18"/>
    <p:sldId id="380" r:id="rId19"/>
  </p:sldIdLst>
  <p:sldSz cx="12195175" cy="6859588"/>
  <p:notesSz cx="6797675" cy="9874250"/>
  <p:defaultTextStyle>
    <a:defPPr>
      <a:defRPr lang="de-DE"/>
    </a:defPPr>
    <a:lvl1pPr marL="0" algn="l" defTabSz="1088776" rtl="0" eaLnBrk="1" latinLnBrk="0" hangingPunct="1">
      <a:defRPr lang="de-DE" sz="2100" kern="1200">
        <a:solidFill>
          <a:schemeClr val="tx1"/>
        </a:solidFill>
        <a:latin typeface="Arial"/>
        <a:ea typeface="+mn-ea"/>
        <a:cs typeface="+mn-cs"/>
      </a:defRPr>
    </a:lvl1pPr>
    <a:lvl2pPr marL="544388" algn="l" defTabSz="1088776" rtl="0" eaLnBrk="1" latinLnBrk="0" hangingPunct="1">
      <a:buClr>
        <a:srgbClr val="FDB913"/>
      </a:buClr>
      <a:buSzPct val="100000"/>
      <a:buFont typeface="wingdings"/>
      <a:buChar char=""/>
      <a:defRPr lang="de-DE" sz="2100" kern="1200">
        <a:solidFill>
          <a:schemeClr val="tx1"/>
        </a:solidFill>
        <a:latin typeface="Arial"/>
        <a:ea typeface="+mn-ea"/>
        <a:cs typeface="+mn-cs"/>
      </a:defRPr>
    </a:lvl2pPr>
    <a:lvl3pPr marL="1088776" algn="l" defTabSz="1088776" rtl="0" eaLnBrk="1" latinLnBrk="0" hangingPunct="1">
      <a:buClr>
        <a:srgbClr val="666666"/>
      </a:buClr>
      <a:buSzPct val="80000"/>
      <a:buFont typeface="Wingdings"/>
      <a:buChar char="n"/>
      <a:defRPr lang="de-DE" sz="1700" kern="1200">
        <a:solidFill>
          <a:schemeClr val="tx1"/>
        </a:solidFill>
        <a:latin typeface="Arial"/>
        <a:ea typeface="+mn-ea"/>
        <a:cs typeface="+mn-cs"/>
      </a:defRPr>
    </a:lvl3pPr>
    <a:lvl4pPr marL="1633164" algn="l" defTabSz="1088776" rtl="0" eaLnBrk="1" latinLnBrk="0" hangingPunct="1">
      <a:buClr>
        <a:srgbClr val="666666"/>
      </a:buClr>
      <a:buSzPct val="80000"/>
      <a:buFont typeface="Arial"/>
      <a:buChar char=""/>
      <a:defRPr lang="de-DE" sz="1400" kern="1200">
        <a:solidFill>
          <a:schemeClr val="tx1"/>
        </a:solidFill>
        <a:latin typeface="Arial"/>
        <a:ea typeface="+mn-ea"/>
        <a:cs typeface="+mn-cs"/>
      </a:defRPr>
    </a:lvl4pPr>
    <a:lvl5pPr marL="2177552" algn="l" defTabSz="1088776" rtl="0" eaLnBrk="1" latinLnBrk="0" hangingPunct="1">
      <a:buClr>
        <a:srgbClr val="666666"/>
      </a:buClr>
      <a:buSzPct val="80000"/>
      <a:buFont typeface="Arial"/>
      <a:buChar char=""/>
      <a:defRPr lang="de-DE" sz="1200" kern="1200">
        <a:solidFill>
          <a:schemeClr val="tx1"/>
        </a:solidFill>
        <a:latin typeface="Arial"/>
        <a:ea typeface="+mn-ea"/>
        <a:cs typeface="+mn-cs"/>
      </a:defRPr>
    </a:lvl5pPr>
    <a:lvl6pPr marL="2721940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1285">
          <p15:clr>
            <a:srgbClr val="A4A3A4"/>
          </p15:clr>
        </p15:guide>
        <p15:guide id="4" orient="horz" pos="779">
          <p15:clr>
            <a:srgbClr val="A4A3A4"/>
          </p15:clr>
        </p15:guide>
        <p15:guide id="5" pos="7478">
          <p15:clr>
            <a:srgbClr val="A4A3A4"/>
          </p15:clr>
        </p15:guide>
        <p15:guide id="6" pos="205">
          <p15:clr>
            <a:srgbClr val="A4A3A4"/>
          </p15:clr>
        </p15:guide>
        <p15:guide id="7" pos="3849">
          <p15:clr>
            <a:srgbClr val="A4A3A4"/>
          </p15:clr>
        </p15:guide>
        <p15:guide id="8" pos="4708">
          <p15:clr>
            <a:srgbClr val="A4A3A4"/>
          </p15:clr>
        </p15:guide>
        <p15:guide id="9" pos="4812">
          <p15:clr>
            <a:srgbClr val="A4A3A4"/>
          </p15:clr>
        </p15:guide>
        <p15:guide id="10" pos="2865">
          <p15:clr>
            <a:srgbClr val="A4A3A4"/>
          </p15:clr>
        </p15:guide>
        <p15:guide id="11" pos="29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351">
          <p15:clr>
            <a:srgbClr val="A4A3A4"/>
          </p15:clr>
        </p15:guide>
        <p15:guide id="3" pos="395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3283"/>
    <a:srgbClr val="FF0000"/>
    <a:srgbClr val="666666"/>
    <a:srgbClr val="2B3F7B"/>
    <a:srgbClr val="9C277B"/>
    <a:srgbClr val="D4652D"/>
    <a:srgbClr val="9E3039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16" autoAdjust="0"/>
  </p:normalViewPr>
  <p:slideViewPr>
    <p:cSldViewPr snapToGrid="0" showGuides="1">
      <p:cViewPr varScale="1">
        <p:scale>
          <a:sx n="154" d="100"/>
          <a:sy n="154" d="100"/>
        </p:scale>
        <p:origin x="270" y="138"/>
      </p:cViewPr>
      <p:guideLst>
        <p:guide orient="horz" pos="1285"/>
        <p:guide orient="horz" pos="779"/>
        <p:guide pos="7478"/>
        <p:guide pos="205"/>
        <p:guide pos="3849"/>
        <p:guide pos="4708"/>
        <p:guide pos="4812"/>
        <p:guide pos="2865"/>
        <p:guide pos="29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-4200" y="-82"/>
      </p:cViewPr>
      <p:guideLst>
        <p:guide orient="horz" pos="3110"/>
        <p:guide pos="351"/>
        <p:guide pos="395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926008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47855BD9-AF71-426C-9B9B-B0E52B88852E}" type="slidenum">
              <a:rPr lang="de-DE" sz="1000" smtClean="0"/>
              <a:pPr algn="ctr"/>
              <a:t>‹Nr.›</a:t>
            </a:fld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3599324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57213" y="661988"/>
            <a:ext cx="5715000" cy="3214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44171" y="4548205"/>
            <a:ext cx="5709333" cy="46966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31497" y="9627396"/>
            <a:ext cx="934681" cy="2217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/>
            </a:lvl1pPr>
          </a:lstStyle>
          <a:p>
            <a:fld id="{7D8C2C35-2B8A-446E-BEC0-FD36716C29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738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180975" indent="-180975" algn="l" defTabSz="1088776" rtl="0" eaLnBrk="1" latinLnBrk="0" hangingPunct="1">
      <a:buClr>
        <a:schemeClr val="accent1"/>
      </a:buClr>
      <a:buSzPct val="100000"/>
      <a:buFont typeface="Wingdings" pitchFamily="2" charset="2"/>
      <a:buChar char="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57188" indent="-176213" algn="l" defTabSz="1088776" rtl="0" eaLnBrk="1" latinLnBrk="0" hangingPunct="1">
      <a:buClr>
        <a:schemeClr val="accent2"/>
      </a:buClr>
      <a:buSzPct val="80000"/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74815" indent="-158780" algn="l" defTabSz="1088776" rtl="0" eaLnBrk="1" latinLnBrk="0" hangingPunct="1">
      <a:buClr>
        <a:schemeClr val="accent2"/>
      </a:buClr>
      <a:buFont typeface="Arial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177552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C2C35-2B8A-446E-BEC0-FD36716C29AC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Slide Image Placeholder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135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C2C35-2B8A-446E-BEC0-FD36716C29AC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8871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- shor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99" y="324075"/>
            <a:ext cx="10620000" cy="923330"/>
          </a:xfrm>
        </p:spPr>
        <p:txBody>
          <a:bodyPr anchor="t" anchorCtr="0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Short Presentation Title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7999" y="1540520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7" name="TextBox 6"/>
          <p:cNvSpPr txBox="1"/>
          <p:nvPr/>
        </p:nvSpPr>
        <p:spPr>
          <a:xfrm rot="21360000">
            <a:off x="4212456" y="3628659"/>
            <a:ext cx="37702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buClr>
                <a:srgbClr val="FDB913"/>
              </a:buClr>
              <a:buSzPct val="100000"/>
              <a:buFont typeface="wingdings"/>
              <a:buChar char=""/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buClr>
                <a:srgbClr val="666666"/>
              </a:buClr>
              <a:buSzPct val="80000"/>
              <a:buFont typeface="Wingdings"/>
              <a:buChar char="n"/>
              <a:defRPr lang="de-DE" sz="1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800" kern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Use this title slide only with an</a:t>
            </a:r>
            <a:r>
              <a:rPr lang="en-US" sz="1800" kern="0" baseline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image</a:t>
            </a:r>
            <a:endParaRPr lang="en-US" sz="1800" kern="0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30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7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2"/>
          </p:nvPr>
        </p:nvSpPr>
        <p:spPr bwMode="gray">
          <a:xfrm>
            <a:off x="6208016" y="1691079"/>
            <a:ext cx="5661184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573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idx="14"/>
          </p:nvPr>
        </p:nvSpPr>
        <p:spPr bwMode="gray">
          <a:xfrm>
            <a:off x="8133316" y="1691079"/>
            <a:ext cx="3735883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3"/>
          </p:nvPr>
        </p:nvSpPr>
        <p:spPr bwMode="gray">
          <a:xfrm>
            <a:off x="4228658" y="1691079"/>
            <a:ext cx="37404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3740399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4000" y="324075"/>
            <a:ext cx="11545200" cy="756175"/>
          </a:xfrm>
        </p:spPr>
        <p:txBody>
          <a:bodyPr/>
          <a:lstStyle/>
          <a:p>
            <a:r>
              <a:rPr lang="en-US" noProof="0" dirty="0" smtClean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077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714995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7639050" y="1691079"/>
            <a:ext cx="4232275" cy="4392042"/>
          </a:xfrm>
          <a:solidFill>
            <a:schemeClr val="bg1">
              <a:lumMod val="95000"/>
            </a:schemeClr>
          </a:solidFill>
        </p:spPr>
        <p:txBody>
          <a:bodyPr tIns="1543147" anchor="t" anchorCtr="0"/>
          <a:lstStyle>
            <a:lvl1pPr algn="ctr">
              <a:defRPr b="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96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6208016" y="1692392"/>
            <a:ext cx="5662800" cy="4393017"/>
          </a:xfrm>
          <a:solidFill>
            <a:schemeClr val="bg1">
              <a:lumMod val="95000"/>
            </a:schemeClr>
          </a:solidFill>
        </p:spPr>
        <p:txBody>
          <a:bodyPr vert="horz" lIns="0" tIns="1543147" rIns="0" bIns="0" rtlCol="0" anchor="t" anchorCtr="0">
            <a:noAutofit/>
          </a:bodyPr>
          <a:lstStyle>
            <a:lvl1pPr marL="0" indent="0" algn="ctr" defTabSz="1088776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2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079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4224188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4706938" y="1692392"/>
            <a:ext cx="7164387" cy="4393017"/>
          </a:xfrm>
          <a:solidFill>
            <a:schemeClr val="bg1">
              <a:lumMod val="95000"/>
            </a:schemeClr>
          </a:solidFill>
        </p:spPr>
        <p:txBody>
          <a:bodyPr vert="horz" lIns="0" tIns="1543147" rIns="0" bIns="0" rtlCol="0" anchor="t" anchorCtr="0">
            <a:noAutofit/>
          </a:bodyPr>
          <a:lstStyle>
            <a:lvl1pPr marL="0" indent="0" algn="ctr" defTabSz="1088776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2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883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idx="17"/>
          </p:nvPr>
        </p:nvSpPr>
        <p:spPr bwMode="gray">
          <a:xfrm>
            <a:off x="6208016" y="1691079"/>
            <a:ext cx="5661184" cy="1721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1721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/>
          </p:nvPr>
        </p:nvSpPr>
        <p:spPr bwMode="gray">
          <a:xfrm>
            <a:off x="324000" y="3574318"/>
            <a:ext cx="5662800" cy="2508804"/>
          </a:xfrm>
          <a:solidFill>
            <a:schemeClr val="bg1">
              <a:lumMod val="95000"/>
            </a:schemeClr>
          </a:solidFill>
        </p:spPr>
        <p:txBody>
          <a:bodyPr tIns="600113" anchor="t" anchorCtr="0"/>
          <a:lstStyle>
            <a:lvl1pPr algn="ctr">
              <a:defRPr b="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 bwMode="gray">
          <a:xfrm>
            <a:off x="6208016" y="3574318"/>
            <a:ext cx="5662800" cy="2508804"/>
          </a:xfrm>
          <a:solidFill>
            <a:schemeClr val="bg1">
              <a:lumMod val="95000"/>
            </a:schemeClr>
          </a:solidFill>
        </p:spPr>
        <p:txBody>
          <a:bodyPr tIns="600113" anchor="t" anchorCtr="0"/>
          <a:lstStyle>
            <a:lvl1pPr algn="ctr">
              <a:defRPr b="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293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/ Thank You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7" y="478741"/>
            <a:ext cx="1833518" cy="907200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324000" y="2061275"/>
            <a:ext cx="115452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6000" noProof="0" dirty="0" smtClean="0"/>
              <a:t>Thank</a:t>
            </a:r>
            <a:r>
              <a:rPr lang="en-US" sz="6000" baseline="0" noProof="0" dirty="0" smtClean="0"/>
              <a:t> you</a:t>
            </a:r>
            <a:r>
              <a:rPr lang="en-US" sz="6000" noProof="0" dirty="0" smtClean="0"/>
              <a:t>!</a:t>
            </a:r>
            <a:endParaRPr lang="en-US" sz="6000" kern="0" noProof="0" dirty="0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925792" y="3659939"/>
            <a:ext cx="4341615" cy="2141713"/>
          </a:xfrm>
          <a:noFill/>
          <a:ln>
            <a:solidFill>
              <a:schemeClr val="accent1"/>
            </a:solidFill>
          </a:ln>
        </p:spPr>
        <p:txBody>
          <a:bodyPr lIns="108000" tIns="108000" rIns="108000" bIns="108000"/>
          <a:lstStyle>
            <a:lvl1pPr marL="0" indent="0"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  <a:buNone/>
              <a:defRPr sz="2400" b="1" baseline="0">
                <a:solidFill>
                  <a:schemeClr val="tx1"/>
                </a:solidFill>
              </a:defRPr>
            </a:lvl1pPr>
            <a:lvl2pPr marL="201600" indent="0">
              <a:buNone/>
              <a:defRPr/>
            </a:lvl2pPr>
            <a:lvl3pPr marL="324000" indent="0">
              <a:buNone/>
              <a:defRPr/>
            </a:lvl3pPr>
            <a:lvl4pPr marL="504000" indent="0">
              <a:buNone/>
              <a:defRPr/>
            </a:lvl4pPr>
            <a:lvl5pPr marL="361338" indent="0">
              <a:buNone/>
              <a:defRPr/>
            </a:lvl5pPr>
          </a:lstStyle>
          <a:p>
            <a:pPr lvl="0"/>
            <a:r>
              <a:rPr lang="en-US" noProof="0" dirty="0" smtClean="0"/>
              <a:t>Contact</a:t>
            </a:r>
          </a:p>
          <a:p>
            <a:pPr lvl="0"/>
            <a:endParaRPr lang="en-US" noProof="0" dirty="0" smtClean="0"/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noProof="0" dirty="0" smtClean="0">
                <a:ea typeface="Arial Unicode MS" pitchFamily="34" charset="-128"/>
                <a:cs typeface="Arial Unicode MS" pitchFamily="34" charset="-128"/>
              </a:rPr>
              <a:t> &lt;First name&gt; &lt;Last name&gt;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baseline="0" noProof="0" dirty="0" smtClean="0">
                <a:ea typeface="Arial Unicode MS" pitchFamily="34" charset="-128"/>
                <a:cs typeface="Arial Unicode MS" pitchFamily="34" charset="-128"/>
              </a:rPr>
              <a:t> &lt;Position, Organization&gt;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baseline="0" noProof="0" dirty="0" smtClean="0">
                <a:ea typeface="Arial Unicode MS" pitchFamily="34" charset="-128"/>
                <a:cs typeface="Arial Unicode MS" pitchFamily="34" charset="-128"/>
              </a:rPr>
              <a:t> &lt;Contact information&gt;</a:t>
            </a:r>
            <a:endParaRPr lang="en-US" sz="1800" kern="0" noProof="0" dirty="0" smtClean="0">
              <a:ea typeface="Arial Unicode MS" pitchFamily="34" charset="-128"/>
              <a:cs typeface="Arial Unicode MS" pitchFamily="34" charset="-128"/>
            </a:endParaRPr>
          </a:p>
          <a:p>
            <a:pPr lvl="0"/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204744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h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Authors</a:t>
            </a:r>
          </a:p>
        </p:txBody>
      </p:sp>
    </p:spTree>
    <p:extLst>
      <p:ext uri="{BB962C8B-B14F-4D97-AF65-F5344CB8AC3E}">
        <p14:creationId xmlns:p14="http://schemas.microsoft.com/office/powerpoint/2010/main" val="1787256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bg1">
                  <a:lumMod val="65000"/>
                </a:schemeClr>
              </a:buClr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&lt;level 1&gt;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Sources</a:t>
            </a:r>
          </a:p>
        </p:txBody>
      </p:sp>
    </p:spTree>
    <p:extLst>
      <p:ext uri="{BB962C8B-B14F-4D97-AF65-F5344CB8AC3E}">
        <p14:creationId xmlns:p14="http://schemas.microsoft.com/office/powerpoint/2010/main" val="387988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- two lines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b" anchorCtr="0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9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7999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67999" y="324075"/>
            <a:ext cx="10620000" cy="1107996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ysClr val="windowText" lastClr="000000"/>
                </a:solidFill>
                <a:latin typeface="+mj-lt"/>
              </a:defRPr>
            </a:lvl1pPr>
          </a:lstStyle>
          <a:p>
            <a:r>
              <a:rPr lang="en-US" sz="3600" dirty="0" smtClean="0"/>
              <a:t>Alternate Presentation Title</a:t>
            </a:r>
            <a:br>
              <a:rPr lang="en-US" sz="3600" dirty="0" smtClean="0"/>
            </a:br>
            <a:r>
              <a:rPr lang="en-US" sz="3600" dirty="0" smtClean="0"/>
              <a:t>Breaks to Two Lines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21360000">
            <a:off x="4212456" y="3628659"/>
            <a:ext cx="37702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buClr>
                <a:srgbClr val="FDB913"/>
              </a:buClr>
              <a:buSzPct val="100000"/>
              <a:buFont typeface="wingdings"/>
              <a:buChar char=""/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buClr>
                <a:srgbClr val="666666"/>
              </a:buClr>
              <a:buSzPct val="80000"/>
              <a:buFont typeface="Wingdings"/>
              <a:buChar char="n"/>
              <a:defRPr lang="de-DE" sz="1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800" kern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Use this title slide only with an</a:t>
            </a:r>
            <a:r>
              <a:rPr lang="en-US" sz="1800" kern="0" baseline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image</a:t>
            </a:r>
            <a:endParaRPr lang="en-US" sz="1800" kern="0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08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sho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999" y="324075"/>
            <a:ext cx="10620000" cy="923330"/>
          </a:xfrm>
        </p:spPr>
        <p:txBody>
          <a:bodyPr anchor="t" anchorCtr="0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Short Presentation Title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4000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70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two lin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4000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999" y="324075"/>
            <a:ext cx="10620000" cy="1107996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ysClr val="windowText" lastClr="000000"/>
                </a:solidFill>
                <a:latin typeface="+mj-lt"/>
              </a:defRPr>
            </a:lvl1pPr>
          </a:lstStyle>
          <a:p>
            <a:r>
              <a:rPr lang="en-US" sz="3600" dirty="0" smtClean="0"/>
              <a:t>Alternate Presentation Title</a:t>
            </a:r>
            <a:br>
              <a:rPr lang="en-US" sz="3600" dirty="0" smtClean="0"/>
            </a:br>
            <a:r>
              <a:rPr lang="en-US" sz="3600" dirty="0" smtClean="0"/>
              <a:t>Breaks to Two Lines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00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riculum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Teaching material - Information</a:t>
            </a:r>
          </a:p>
        </p:txBody>
      </p:sp>
      <p:sp>
        <p:nvSpPr>
          <p:cNvPr id="6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362391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&lt;Curriculum version + last update&gt;</a:t>
            </a: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Teaching</a:t>
              </a:r>
              <a:r>
                <a:rPr lang="en-US" sz="1800" b="1" baseline="0" noProof="0" dirty="0" smtClean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material </a:t>
              </a:r>
              <a:r>
                <a:rPr lang="en-US" sz="1800" b="1" baseline="0" noProof="0" dirty="0" smtClean="0">
                  <a:solidFill>
                    <a:schemeClr val="tx1"/>
                  </a:solidFill>
                  <a:latin typeface="+mj-lt"/>
                </a:rPr>
                <a:t>- Version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9"/>
          <p:cNvGrpSpPr/>
          <p:nvPr userDrawn="1"/>
        </p:nvGrpSpPr>
        <p:grpSpPr>
          <a:xfrm>
            <a:off x="324000" y="1499007"/>
            <a:ext cx="1299974" cy="1299976"/>
            <a:chOff x="352676" y="1326706"/>
            <a:chExt cx="765542" cy="765543"/>
          </a:xfrm>
        </p:grpSpPr>
        <p:sp>
          <p:nvSpPr>
            <p:cNvPr id="11" name="Donut 11"/>
            <p:cNvSpPr/>
            <p:nvPr userDrawn="1"/>
          </p:nvSpPr>
          <p:spPr bwMode="gray">
            <a:xfrm>
              <a:off x="352676" y="1326706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12" name="Gruppieren 11"/>
            <p:cNvGrpSpPr/>
            <p:nvPr userDrawn="1"/>
          </p:nvGrpSpPr>
          <p:grpSpPr>
            <a:xfrm>
              <a:off x="545702" y="1435466"/>
              <a:ext cx="403112" cy="511295"/>
              <a:chOff x="7057115" y="1361724"/>
              <a:chExt cx="403112" cy="511295"/>
            </a:xfrm>
          </p:grpSpPr>
          <p:sp>
            <p:nvSpPr>
              <p:cNvPr id="13" name="Gefaltete Ecke 12"/>
              <p:cNvSpPr/>
              <p:nvPr/>
            </p:nvSpPr>
            <p:spPr bwMode="gray">
              <a:xfrm rot="10800000" flipH="1">
                <a:off x="7150511" y="1361724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14" name="Gefaltete Ecke 13"/>
              <p:cNvSpPr/>
              <p:nvPr/>
            </p:nvSpPr>
            <p:spPr bwMode="gray">
              <a:xfrm rot="10800000" flipH="1">
                <a:off x="7103823" y="1410891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grpSp>
            <p:nvGrpSpPr>
              <p:cNvPr id="15" name="Gruppieren 33"/>
              <p:cNvGrpSpPr/>
              <p:nvPr/>
            </p:nvGrpSpPr>
            <p:grpSpPr>
              <a:xfrm>
                <a:off x="7057115" y="1452689"/>
                <a:ext cx="309716" cy="420330"/>
                <a:chOff x="589936" y="2809567"/>
                <a:chExt cx="309716" cy="420330"/>
              </a:xfrm>
            </p:grpSpPr>
            <p:sp>
              <p:nvSpPr>
                <p:cNvPr id="16" name="Gefaltete Ecke 15"/>
                <p:cNvSpPr/>
                <p:nvPr/>
              </p:nvSpPr>
              <p:spPr bwMode="gray">
                <a:xfrm rot="10800000" flipH="1">
                  <a:off x="589936" y="2809567"/>
                  <a:ext cx="309716" cy="420330"/>
                </a:xfrm>
                <a:prstGeom prst="foldedCorner">
                  <a:avLst>
                    <a:gd name="adj" fmla="val 38333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6350" algn="ctr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lIns="90000" tIns="72000" rIns="90000" bIns="72000" rtlCol="0" anchor="ctr"/>
                <a:lstStyle/>
                <a:p>
                  <a:pPr marR="0" algn="ctr" defTabSz="91440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  <a:tabLst/>
                  </a:pPr>
                  <a:endParaRPr kumimoji="0" lang="de-DE" b="0" i="0" u="none" strike="noStrike" kern="0" cap="none" spc="0" normalizeH="0" baseline="0" smtClean="0">
                    <a:ln>
                      <a:noFill/>
                    </a:ln>
                    <a:effectLst/>
                    <a:uLnTx/>
                    <a:uFillTx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  <p:sp>
              <p:nvSpPr>
                <p:cNvPr id="17" name="Textfeld 16"/>
                <p:cNvSpPr txBox="1"/>
                <p:nvPr/>
              </p:nvSpPr>
              <p:spPr>
                <a:xfrm>
                  <a:off x="697006" y="2861855"/>
                  <a:ext cx="94496" cy="3262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</a:pPr>
                  <a:r>
                    <a:rPr lang="de-DE" sz="3600" i="1" kern="0" dirty="0" smtClean="0">
                      <a:solidFill>
                        <a:schemeClr val="bg1"/>
                      </a:solidFill>
                      <a:latin typeface="Angsana New" pitchFamily="18" charset="-34"/>
                      <a:ea typeface="Arial Unicode MS" pitchFamily="34" charset="-128"/>
                      <a:cs typeface="Angsana New" pitchFamily="18" charset="-34"/>
                    </a:rPr>
                    <a:t>i</a:t>
                  </a:r>
                </a:p>
              </p:txBody>
            </p:sp>
          </p:grpSp>
        </p:grpSp>
      </p:grpSp>
      <p:sp>
        <p:nvSpPr>
          <p:cNvPr id="18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7108" y="3552319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&lt;server-side&gt;</a:t>
            </a:r>
          </a:p>
          <a:p>
            <a:pPr lvl="0"/>
            <a:r>
              <a:rPr lang="en-US" dirty="0" smtClean="0"/>
              <a:t>&lt;client-side&gt;</a:t>
            </a:r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2041112" y="3250331"/>
            <a:ext cx="9828088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 used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043658" y="4533142"/>
            <a:ext cx="9825542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Prerequisites</a:t>
            </a:r>
          </a:p>
        </p:txBody>
      </p:sp>
      <p:sp>
        <p:nvSpPr>
          <p:cNvPr id="2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2327107" y="4845892"/>
            <a:ext cx="9542093" cy="53099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&lt;curricula&gt;</a:t>
            </a:r>
          </a:p>
          <a:p>
            <a:pPr lvl="0"/>
            <a:r>
              <a:rPr lang="en-US" dirty="0" smtClean="0"/>
              <a:t>&lt;other prerequisites&gt;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784089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rriculum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  <a:t>Teaching material - Information</a:t>
            </a:r>
          </a:p>
        </p:txBody>
      </p:sp>
      <p:sp>
        <p:nvSpPr>
          <p:cNvPr id="6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362391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 noProof="0" dirty="0" smtClean="0"/>
              <a:t>&lt;3.1 (</a:t>
            </a:r>
            <a:r>
              <a:rPr lang="de-DE" noProof="0" dirty="0" err="1" smtClean="0"/>
              <a:t>July</a:t>
            </a:r>
            <a:r>
              <a:rPr lang="de-DE" noProof="0" dirty="0" smtClean="0"/>
              <a:t> 2017)&gt;</a:t>
            </a: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kern="120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Teaching</a:t>
              </a:r>
              <a:r>
                <a:rPr lang="en-US" sz="1800" b="1" kern="1200" baseline="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 </a:t>
              </a:r>
              <a:r>
                <a:rPr lang="en-US" sz="1800" b="1" kern="120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material </a:t>
              </a:r>
              <a:r>
                <a:rPr lang="en-US" sz="1800" b="1" kern="1200" baseline="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- Version</a:t>
              </a:r>
              <a:endParaRPr lang="en-US" sz="1200" b="1" kern="1200" noProof="0" dirty="0">
                <a:solidFill>
                  <a:schemeClr val="tx1"/>
                </a:solidFill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9"/>
          <p:cNvGrpSpPr/>
          <p:nvPr userDrawn="1"/>
        </p:nvGrpSpPr>
        <p:grpSpPr>
          <a:xfrm>
            <a:off x="324000" y="1499007"/>
            <a:ext cx="1299974" cy="1299976"/>
            <a:chOff x="352676" y="1326706"/>
            <a:chExt cx="765542" cy="765543"/>
          </a:xfrm>
        </p:grpSpPr>
        <p:sp>
          <p:nvSpPr>
            <p:cNvPr id="11" name="Donut 11"/>
            <p:cNvSpPr/>
            <p:nvPr userDrawn="1"/>
          </p:nvSpPr>
          <p:spPr bwMode="gray">
            <a:xfrm>
              <a:off x="352676" y="1326706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12" name="Gruppieren 11"/>
            <p:cNvGrpSpPr/>
            <p:nvPr userDrawn="1"/>
          </p:nvGrpSpPr>
          <p:grpSpPr>
            <a:xfrm>
              <a:off x="545702" y="1435466"/>
              <a:ext cx="403112" cy="511295"/>
              <a:chOff x="7057115" y="1361724"/>
              <a:chExt cx="403112" cy="511295"/>
            </a:xfrm>
          </p:grpSpPr>
          <p:sp>
            <p:nvSpPr>
              <p:cNvPr id="13" name="Gefaltete Ecke 12"/>
              <p:cNvSpPr/>
              <p:nvPr/>
            </p:nvSpPr>
            <p:spPr bwMode="gray">
              <a:xfrm rot="10800000" flipH="1">
                <a:off x="7150511" y="1361724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14" name="Gefaltete Ecke 13"/>
              <p:cNvSpPr/>
              <p:nvPr/>
            </p:nvSpPr>
            <p:spPr bwMode="gray">
              <a:xfrm rot="10800000" flipH="1">
                <a:off x="7103823" y="1410891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grpSp>
            <p:nvGrpSpPr>
              <p:cNvPr id="15" name="Gruppieren 33"/>
              <p:cNvGrpSpPr/>
              <p:nvPr/>
            </p:nvGrpSpPr>
            <p:grpSpPr>
              <a:xfrm>
                <a:off x="7057115" y="1452689"/>
                <a:ext cx="309716" cy="420330"/>
                <a:chOff x="589936" y="2809567"/>
                <a:chExt cx="309716" cy="420330"/>
              </a:xfrm>
            </p:grpSpPr>
            <p:sp>
              <p:nvSpPr>
                <p:cNvPr id="16" name="Gefaltete Ecke 15"/>
                <p:cNvSpPr/>
                <p:nvPr/>
              </p:nvSpPr>
              <p:spPr bwMode="gray">
                <a:xfrm rot="10800000" flipH="1">
                  <a:off x="589936" y="2809567"/>
                  <a:ext cx="309716" cy="420330"/>
                </a:xfrm>
                <a:prstGeom prst="foldedCorner">
                  <a:avLst>
                    <a:gd name="adj" fmla="val 38333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6350" algn="ctr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lIns="90000" tIns="72000" rIns="90000" bIns="72000" rtlCol="0" anchor="ctr"/>
                <a:lstStyle/>
                <a:p>
                  <a:pPr marR="0" algn="ctr" defTabSz="91440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  <a:tabLst/>
                  </a:pPr>
                  <a:endParaRPr kumimoji="0" lang="de-DE" b="0" i="0" u="none" strike="noStrike" kern="0" cap="none" spc="0" normalizeH="0" baseline="0" smtClean="0">
                    <a:ln>
                      <a:noFill/>
                    </a:ln>
                    <a:effectLst/>
                    <a:uLnTx/>
                    <a:uFillTx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  <p:sp>
              <p:nvSpPr>
                <p:cNvPr id="17" name="Textfeld 16"/>
                <p:cNvSpPr txBox="1"/>
                <p:nvPr/>
              </p:nvSpPr>
              <p:spPr>
                <a:xfrm>
                  <a:off x="697006" y="2861855"/>
                  <a:ext cx="94496" cy="3262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</a:pPr>
                  <a:r>
                    <a:rPr lang="de-DE" sz="3600" i="1" kern="0" dirty="0" smtClean="0">
                      <a:solidFill>
                        <a:schemeClr val="bg1"/>
                      </a:solidFill>
                      <a:latin typeface="Angsana New" pitchFamily="18" charset="-34"/>
                      <a:ea typeface="Arial Unicode MS" pitchFamily="34" charset="-128"/>
                      <a:cs typeface="Angsana New" pitchFamily="18" charset="-34"/>
                    </a:rPr>
                    <a:t>i</a:t>
                  </a:r>
                </a:p>
              </p:txBody>
            </p:sp>
          </p:grpSp>
        </p:grpSp>
      </p:grpSp>
      <p:sp>
        <p:nvSpPr>
          <p:cNvPr id="18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7108" y="3552319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&lt;server-side&gt;</a:t>
            </a:r>
          </a:p>
          <a:p>
            <a:pPr lvl="0"/>
            <a:r>
              <a:rPr lang="en-US" dirty="0" smtClean="0"/>
              <a:t>&lt;client-side&gt;</a:t>
            </a:r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2041112" y="3250331"/>
            <a:ext cx="9828088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Software used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043658" y="5176323"/>
            <a:ext cx="9825542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Prerequisites</a:t>
            </a:r>
            <a:endParaRPr lang="de-DE" sz="1800" b="0" kern="1200" baseline="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2327107" y="5489073"/>
            <a:ext cx="9542093" cy="53099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&lt;curricula&gt;</a:t>
            </a:r>
          </a:p>
          <a:p>
            <a:pPr lvl="0"/>
            <a:r>
              <a:rPr lang="en-US" dirty="0" smtClean="0"/>
              <a:t>&lt;other prerequisites&gt;</a:t>
            </a:r>
            <a:endParaRPr lang="de-DE" dirty="0" smtClean="0"/>
          </a:p>
        </p:txBody>
      </p:sp>
      <p:sp>
        <p:nvSpPr>
          <p:cNvPr id="22" name="Textfeld 21"/>
          <p:cNvSpPr txBox="1"/>
          <p:nvPr userDrawn="1"/>
        </p:nvSpPr>
        <p:spPr>
          <a:xfrm>
            <a:off x="2046605" y="4184140"/>
            <a:ext cx="9828088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de-DE" sz="1800" b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</a:t>
            </a:r>
          </a:p>
        </p:txBody>
      </p:sp>
      <p:sp>
        <p:nvSpPr>
          <p:cNvPr id="23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327108" y="4583195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 noProof="0" dirty="0" smtClean="0"/>
              <a:t>&lt;</a:t>
            </a:r>
            <a:r>
              <a:rPr lang="de-DE" noProof="0" dirty="0" err="1" smtClean="0"/>
              <a:t>server</a:t>
            </a:r>
            <a:r>
              <a:rPr lang="de-DE" noProof="0" dirty="0" smtClean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090708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information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Module</a:t>
            </a:r>
            <a:r>
              <a:rPr lang="en-US" sz="2400" b="1" kern="0" baseline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 smtClean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22" name="Gruppieren 21"/>
          <p:cNvGrpSpPr/>
          <p:nvPr userDrawn="1"/>
        </p:nvGrpSpPr>
        <p:grpSpPr>
          <a:xfrm>
            <a:off x="324000" y="1499007"/>
            <a:ext cx="1299600" cy="1299600"/>
            <a:chOff x="214040" y="1152039"/>
            <a:chExt cx="765542" cy="765543"/>
          </a:xfrm>
        </p:grpSpPr>
        <p:grpSp>
          <p:nvGrpSpPr>
            <p:cNvPr id="23" name="Gruppieren 22"/>
            <p:cNvGrpSpPr/>
            <p:nvPr userDrawn="1"/>
          </p:nvGrpSpPr>
          <p:grpSpPr>
            <a:xfrm>
              <a:off x="361780" y="1456593"/>
              <a:ext cx="464587" cy="191753"/>
              <a:chOff x="1642324" y="4884196"/>
              <a:chExt cx="660745" cy="294992"/>
            </a:xfrm>
          </p:grpSpPr>
          <p:sp>
            <p:nvSpPr>
              <p:cNvPr id="25" name="Richtungspfeil 24"/>
              <p:cNvSpPr/>
              <p:nvPr userDrawn="1"/>
            </p:nvSpPr>
            <p:spPr bwMode="gray">
              <a:xfrm rot="8100000">
                <a:off x="1767471" y="4884196"/>
                <a:ext cx="535598" cy="221844"/>
              </a:xfrm>
              <a:prstGeom prst="homePlat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tx1">
                    <a:lumMod val="65000"/>
                    <a:lumOff val="35000"/>
                  </a:schemeClr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6" name="Rechteck 25"/>
              <p:cNvSpPr/>
              <p:nvPr/>
            </p:nvSpPr>
            <p:spPr bwMode="gray">
              <a:xfrm rot="8100000">
                <a:off x="1920613" y="4887121"/>
                <a:ext cx="305780" cy="129124"/>
              </a:xfrm>
              <a:prstGeom prst="rect">
                <a:avLst/>
              </a:prstGeom>
              <a:solidFill>
                <a:schemeClr val="bg1"/>
              </a:solidFill>
              <a:ln w="6350" algn="ctr">
                <a:noFill/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cxnSp>
            <p:nvCxnSpPr>
              <p:cNvPr id="27" name="Gerade Verbindung 25"/>
              <p:cNvCxnSpPr/>
              <p:nvPr userDrawn="1"/>
            </p:nvCxnSpPr>
            <p:spPr>
              <a:xfrm>
                <a:off x="1642324" y="5179188"/>
                <a:ext cx="140109" cy="0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Donut 11"/>
            <p:cNvSpPr/>
            <p:nvPr userDrawn="1"/>
          </p:nvSpPr>
          <p:spPr bwMode="gray">
            <a:xfrm>
              <a:off x="214040" y="1152039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28" name="Gruppieren 27"/>
          <p:cNvGrpSpPr/>
          <p:nvPr userDrawn="1"/>
        </p:nvGrpSpPr>
        <p:grpSpPr>
          <a:xfrm>
            <a:off x="324000" y="3809388"/>
            <a:ext cx="1299600" cy="1299600"/>
            <a:chOff x="216000" y="2969382"/>
            <a:chExt cx="765542" cy="765543"/>
          </a:xfrm>
        </p:grpSpPr>
        <p:pic>
          <p:nvPicPr>
            <p:cNvPr id="29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714" y="3133080"/>
              <a:ext cx="361950" cy="438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Donut 11"/>
            <p:cNvSpPr/>
            <p:nvPr userDrawn="1"/>
          </p:nvSpPr>
          <p:spPr bwMode="gray">
            <a:xfrm>
              <a:off x="216000" y="2969382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31" name="Gruppieren 30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32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Authors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3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&lt;Author&gt;</a:t>
            </a:r>
          </a:p>
          <a:p>
            <a:pPr lvl="0"/>
            <a:r>
              <a:rPr lang="en-US" dirty="0" smtClean="0"/>
              <a:t>&lt;Author&gt;</a:t>
            </a:r>
          </a:p>
          <a:p>
            <a:pPr lvl="0"/>
            <a:r>
              <a:rPr lang="en-US" dirty="0" smtClean="0"/>
              <a:t>&lt;Author&gt;</a:t>
            </a:r>
          </a:p>
        </p:txBody>
      </p:sp>
      <p:grpSp>
        <p:nvGrpSpPr>
          <p:cNvPr id="35" name="Gruppieren 34"/>
          <p:cNvGrpSpPr/>
          <p:nvPr userDrawn="1"/>
        </p:nvGrpSpPr>
        <p:grpSpPr>
          <a:xfrm>
            <a:off x="1957853" y="4230977"/>
            <a:ext cx="9911347" cy="500901"/>
            <a:chOff x="1108399" y="1396713"/>
            <a:chExt cx="7030682" cy="404566"/>
          </a:xfrm>
        </p:grpSpPr>
        <p:sp>
          <p:nvSpPr>
            <p:cNvPr id="36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Target Audience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7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044953" y="4927509"/>
            <a:ext cx="9824247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&lt;Target audience&gt;</a:t>
            </a:r>
          </a:p>
          <a:p>
            <a:pPr lvl="0"/>
            <a:r>
              <a:rPr lang="en-US" dirty="0" smtClean="0"/>
              <a:t>&lt;Target audience&gt;</a:t>
            </a:r>
          </a:p>
          <a:p>
            <a:pPr lvl="0"/>
            <a:r>
              <a:rPr lang="en-US" dirty="0" smtClean="0"/>
              <a:t>&lt;Target audience&gt;</a:t>
            </a:r>
          </a:p>
        </p:txBody>
      </p:sp>
    </p:spTree>
    <p:extLst>
      <p:ext uri="{BB962C8B-B14F-4D97-AF65-F5344CB8AC3E}">
        <p14:creationId xmlns:p14="http://schemas.microsoft.com/office/powerpoint/2010/main" val="2738841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information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Module</a:t>
            </a:r>
            <a:r>
              <a:rPr lang="en-US" sz="2400" b="1" kern="0" baseline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 smtClean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324000" y="1503256"/>
            <a:ext cx="1299600" cy="1299600"/>
            <a:chOff x="214040" y="1152039"/>
            <a:chExt cx="765542" cy="765543"/>
          </a:xfrm>
        </p:grpSpPr>
        <p:sp>
          <p:nvSpPr>
            <p:cNvPr id="4" name="Donut 11"/>
            <p:cNvSpPr/>
            <p:nvPr userDrawn="1"/>
          </p:nvSpPr>
          <p:spPr bwMode="gray">
            <a:xfrm>
              <a:off x="214040" y="1152039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6" name="Picture 4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87" y="1313261"/>
              <a:ext cx="35242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4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kern="120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Learning Objectives</a:t>
              </a:r>
              <a:endParaRPr lang="en-US" sz="1800" b="1" kern="1200" noProof="0" dirty="0">
                <a:solidFill>
                  <a:schemeClr val="tx1"/>
                </a:solidFill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&lt;Learning objective&gt;</a:t>
            </a:r>
          </a:p>
          <a:p>
            <a:pPr lvl="0"/>
            <a:r>
              <a:rPr lang="en-US" dirty="0" smtClean="0"/>
              <a:t>&lt;Learning objective&gt;</a:t>
            </a:r>
          </a:p>
          <a:p>
            <a:pPr lvl="0"/>
            <a:r>
              <a:rPr lang="en-US" dirty="0" smtClean="0"/>
              <a:t>&lt;Learning objective&gt;</a:t>
            </a:r>
          </a:p>
        </p:txBody>
      </p:sp>
    </p:spTree>
    <p:extLst>
      <p:ext uri="{BB962C8B-B14F-4D97-AF65-F5344CB8AC3E}">
        <p14:creationId xmlns:p14="http://schemas.microsoft.com/office/powerpoint/2010/main" val="101486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&lt;Agenda&gt;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680609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4000" y="324075"/>
            <a:ext cx="11545200" cy="7561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 dirty="0" smtClean="0"/>
              <a:t>Insert page title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 smtClean="0"/>
              <a:t>&lt;level 1&gt;</a:t>
            </a:r>
          </a:p>
          <a:p>
            <a:pPr lvl="1"/>
            <a:r>
              <a:rPr lang="en-US" noProof="0" dirty="0" smtClean="0"/>
              <a:t>&lt;level 2&gt;</a:t>
            </a:r>
          </a:p>
          <a:p>
            <a:pPr lvl="2"/>
            <a:r>
              <a:rPr lang="en-US" noProof="0" dirty="0" smtClean="0"/>
              <a:t>&lt;level 3&gt;</a:t>
            </a:r>
          </a:p>
          <a:p>
            <a:pPr lvl="3"/>
            <a:r>
              <a:rPr lang="en-US" noProof="0" dirty="0" smtClean="0"/>
              <a:t>&lt;level 4&gt;</a:t>
            </a:r>
          </a:p>
        </p:txBody>
      </p:sp>
      <p:sp>
        <p:nvSpPr>
          <p:cNvPr id="33" name="Rectangle 32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24000" y="1231485"/>
            <a:ext cx="115452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 userDrawn="1"/>
        </p:nvSpPr>
        <p:spPr bwMode="white">
          <a:xfrm>
            <a:off x="324000" y="6537251"/>
            <a:ext cx="11545200" cy="32407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TextBox 9"/>
          <p:cNvSpPr txBox="1"/>
          <p:nvPr userDrawn="1"/>
        </p:nvSpPr>
        <p:spPr bwMode="black">
          <a:xfrm>
            <a:off x="324000" y="6630039"/>
            <a:ext cx="3153112" cy="138499"/>
          </a:xfrm>
          <a:prstGeom prst="rect">
            <a:avLst/>
          </a:prstGeom>
          <a:noFill/>
        </p:spPr>
        <p:txBody>
          <a:bodyPr wrap="none" lIns="85730" tIns="0" rIns="0" bIns="0" rtlCol="0">
            <a:spAutoFit/>
          </a:bodyPr>
          <a:lstStyle/>
          <a:p>
            <a:pPr marL="0" indent="0" algn="l" defTabSz="816226">
              <a:buClr>
                <a:srgbClr val="000000"/>
              </a:buClr>
              <a:buFont typeface="Arial" pitchFamily="34" charset="0"/>
              <a:buNone/>
            </a:pPr>
            <a:r>
              <a:rPr lang="en-US" sz="900" dirty="0" smtClean="0">
                <a:solidFill>
                  <a:srgbClr val="FFFFFF"/>
                </a:solidFill>
              </a:rPr>
              <a:t>© </a:t>
            </a:r>
            <a:r>
              <a:rPr lang="en-US" sz="900" dirty="0" smtClean="0">
                <a:solidFill>
                  <a:srgbClr val="FFFFFF"/>
                </a:solidFill>
              </a:rPr>
              <a:t>2025 </a:t>
            </a:r>
            <a:r>
              <a:rPr lang="en-US" sz="900" dirty="0" smtClean="0">
                <a:solidFill>
                  <a:srgbClr val="FFFFFF"/>
                </a:solidFill>
              </a:rPr>
              <a:t>SAP</a:t>
            </a:r>
            <a:r>
              <a:rPr lang="en-US" sz="900" baseline="0" dirty="0" smtClean="0">
                <a:solidFill>
                  <a:srgbClr val="FFFFFF"/>
                </a:solidFill>
              </a:rPr>
              <a:t> SE / SAP UCC Magdeburg</a:t>
            </a:r>
            <a:r>
              <a:rPr lang="en-US" sz="900" dirty="0" smtClean="0">
                <a:solidFill>
                  <a:srgbClr val="FFFFFF"/>
                </a:solidFill>
              </a:rPr>
              <a:t>. All rights reserved.</a:t>
            </a:r>
          </a:p>
        </p:txBody>
      </p:sp>
      <p:sp>
        <p:nvSpPr>
          <p:cNvPr id="34" name="TextBox 33"/>
          <p:cNvSpPr txBox="1"/>
          <p:nvPr userDrawn="1"/>
        </p:nvSpPr>
        <p:spPr bwMode="black">
          <a:xfrm>
            <a:off x="11640519" y="6630039"/>
            <a:ext cx="227631" cy="138499"/>
          </a:xfrm>
          <a:prstGeom prst="rect">
            <a:avLst/>
          </a:prstGeom>
          <a:noFill/>
        </p:spPr>
        <p:txBody>
          <a:bodyPr wrap="none" lIns="0" tIns="0" rIns="85730" bIns="0" rtlCol="0">
            <a:spAutoFit/>
          </a:bodyPr>
          <a:lstStyle/>
          <a:p>
            <a:pPr marL="111525" indent="-111525" algn="r">
              <a:buClr>
                <a:schemeClr val="accent2"/>
              </a:buClr>
              <a:buFont typeface="Arial" pitchFamily="34" charset="0"/>
              <a:buNone/>
            </a:pPr>
            <a:fld id="{0BDC132A-5C91-4078-9777-31DA19A62E0A}" type="slidenum">
              <a:rPr lang="en-US" sz="900" baseline="0" noProof="0" smtClean="0">
                <a:solidFill>
                  <a:schemeClr val="bg1"/>
                </a:solidFill>
              </a:rPr>
              <a:pPr marL="111525" indent="-111525" algn="r">
                <a:buClr>
                  <a:schemeClr val="accent2"/>
                </a:buClr>
                <a:buFont typeface="Arial" pitchFamily="34" charset="0"/>
                <a:buNone/>
              </a:pPr>
              <a:t>‹Nr.›</a:t>
            </a:fld>
            <a:endParaRPr lang="en-US" sz="900" noProof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0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56" r:id="rId5"/>
    <p:sldLayoutId id="2147483761" r:id="rId6"/>
    <p:sldLayoutId id="2147483759" r:id="rId7"/>
    <p:sldLayoutId id="2147483760" r:id="rId8"/>
    <p:sldLayoutId id="2147483746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45" r:id="rId17"/>
    <p:sldLayoutId id="2147483757" r:id="rId18"/>
    <p:sldLayoutId id="2147483758" r:id="rId19"/>
  </p:sldLayoutIdLst>
  <p:hf hdr="0" ftr="0" dt="0"/>
  <p:txStyles>
    <p:titleStyle>
      <a:lvl1pPr algn="l" defTabSz="1088776" rtl="0" eaLnBrk="1" latinLnBrk="0" hangingPunct="1">
        <a:spcBef>
          <a:spcPct val="0"/>
        </a:spcBef>
        <a:buNone/>
        <a:defRPr sz="28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01600" indent="-201600" algn="l" defTabSz="1088776" rtl="0" eaLnBrk="1" latinLnBrk="0" hangingPunct="1">
        <a:spcBef>
          <a:spcPts val="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17600" indent="-216000" algn="l" defTabSz="1088776" rtl="0" eaLnBrk="1" latinLnBrk="0" hangingPunct="1">
        <a:spcBef>
          <a:spcPts val="338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16000" algn="l" defTabSz="1088776" rtl="0" eaLnBrk="1" latinLnBrk="0" hangingPunct="1">
        <a:spcBef>
          <a:spcPts val="225"/>
        </a:spcBef>
        <a:buClr>
          <a:schemeClr val="accent1"/>
        </a:buClr>
        <a:buSzPct val="75000"/>
        <a:buFont typeface="Symbol" panose="05050102010706020507" pitchFamily="18" charset="2"/>
        <a:buChar char="-"/>
        <a:defRPr sz="145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216000" algn="l" defTabSz="1088776" rtl="0" eaLnBrk="1" latinLnBrk="0" hangingPunct="1">
        <a:spcBef>
          <a:spcPts val="140"/>
        </a:spcBef>
        <a:buClr>
          <a:schemeClr val="accent1"/>
        </a:buClr>
        <a:buSzPct val="75000"/>
        <a:buFont typeface="Courier New" panose="02070309020205020404" pitchFamily="49" charset="0"/>
        <a:buChar char="o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1088776" rtl="0" eaLnBrk="1" latinLnBrk="0" hangingPunct="1">
        <a:spcBef>
          <a:spcPts val="250"/>
        </a:spcBef>
        <a:buClr>
          <a:schemeClr val="tx1"/>
        </a:buClr>
        <a:buSzPct val="100000"/>
        <a:buFont typeface="Courier New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69"/>
          <a:stretch/>
        </p:blipFill>
        <p:spPr>
          <a:xfrm>
            <a:off x="2532" y="0"/>
            <a:ext cx="12192643" cy="68595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Rectangle 10"/>
          <p:cNvSpPr/>
          <p:nvPr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SAP S/4HANA Configuration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999" y="1817519"/>
            <a:ext cx="11257200" cy="276999"/>
          </a:xfrm>
        </p:spPr>
        <p:txBody>
          <a:bodyPr anchor="b" anchorCtr="0">
            <a:spAutoFit/>
          </a:bodyPr>
          <a:lstStyle/>
          <a:p>
            <a:r>
              <a:rPr lang="en-US" dirty="0" smtClean="0"/>
              <a:t>Phase 0 - Introduction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  <p:sp>
        <p:nvSpPr>
          <p:cNvPr id="12" name="Rectangle 15"/>
          <p:cNvSpPr/>
          <p:nvPr/>
        </p:nvSpPr>
        <p:spPr bwMode="gray">
          <a:xfrm>
            <a:off x="10515601" y="6088063"/>
            <a:ext cx="1353600" cy="449263"/>
          </a:xfrm>
          <a:prstGeom prst="rect">
            <a:avLst/>
          </a:prstGeom>
          <a:solidFill>
            <a:schemeClr val="bg1"/>
          </a:solidFill>
          <a:ln w="12700" cmpd="sng" algn="ctr">
            <a:noFill/>
            <a:prstDash val="dash"/>
            <a:miter lim="800000"/>
            <a:headEnd/>
            <a:tailEnd/>
          </a:ln>
        </p:spPr>
        <p:txBody>
          <a:bodyPr lIns="90000" tIns="72000" rIns="90000" bIns="72000" rtlCol="0" anchor="ctr"/>
          <a:lstStyle>
            <a:defPPr>
              <a:defRPr lang="de-DE"/>
            </a:defPPr>
            <a:lvl1pPr marL="0" algn="l" defTabSz="1088776" rtl="0" eaLnBrk="1" latinLnBrk="0" hangingPunct="1">
              <a:defRPr lang="de-DE" sz="21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544388" algn="l" defTabSz="1088776" rtl="0" eaLnBrk="1" latinLnBrk="0" hangingPunct="1">
              <a:buClr>
                <a:srgbClr val="FDB913"/>
              </a:buClr>
              <a:buSzPct val="100000"/>
              <a:buFont typeface="wingdings"/>
              <a:buChar char=""/>
              <a:defRPr lang="de-DE" sz="21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088776" algn="l" defTabSz="1088776" rtl="0" eaLnBrk="1" latinLnBrk="0" hangingPunct="1">
              <a:buClr>
                <a:srgbClr val="666666"/>
              </a:buClr>
              <a:buSzPct val="80000"/>
              <a:buFont typeface="Wingdings"/>
              <a:buChar char="n"/>
              <a:defRPr lang="de-DE" sz="17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33164" algn="l" defTabSz="1088776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177552" algn="l" defTabSz="1088776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721940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6328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0716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55104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10515600" y="6083725"/>
            <a:ext cx="1353600" cy="471600"/>
            <a:chOff x="10518759" y="6066338"/>
            <a:chExt cx="1352566" cy="470987"/>
          </a:xfrm>
        </p:grpSpPr>
        <p:sp>
          <p:nvSpPr>
            <p:cNvPr id="15" name="Rectangle 15"/>
            <p:cNvSpPr/>
            <p:nvPr/>
          </p:nvSpPr>
          <p:spPr bwMode="gray">
            <a:xfrm>
              <a:off x="10518759" y="6088062"/>
              <a:ext cx="1352566" cy="449263"/>
            </a:xfrm>
            <a:prstGeom prst="rect">
              <a:avLst/>
            </a:prstGeom>
            <a:solidFill>
              <a:schemeClr val="bg1"/>
            </a:solidFill>
            <a:ln w="12700" cmpd="sng" algn="ctr">
              <a:noFill/>
              <a:prstDash val="dash"/>
              <a:miter lim="800000"/>
              <a:headEnd/>
              <a:tailEnd/>
            </a:ln>
          </p:spPr>
          <p:txBody>
            <a:bodyPr lIns="90000" tIns="72000" rIns="90000" bIns="72000" rtlCol="0" anchor="ctr"/>
            <a:lstStyle>
              <a:defPPr>
                <a:defRPr lang="de-DE"/>
              </a:defPPr>
              <a:lvl1pPr marL="0" algn="l" defTabSz="1088776" rtl="0" eaLnBrk="1" latinLnBrk="0" hangingPunct="1">
                <a:defRPr lang="de-DE" sz="21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1pPr>
              <a:lvl2pPr marL="544388" algn="l" defTabSz="1088776" rtl="0" eaLnBrk="1" latinLnBrk="0" hangingPunct="1">
                <a:buClr>
                  <a:srgbClr val="FDB913"/>
                </a:buClr>
                <a:buSzPct val="100000"/>
                <a:buFont typeface="wingdings"/>
                <a:buChar char=""/>
                <a:defRPr lang="de-DE" sz="21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2pPr>
              <a:lvl3pPr marL="1088776" algn="l" defTabSz="1088776" rtl="0" eaLnBrk="1" latinLnBrk="0" hangingPunct="1">
                <a:buClr>
                  <a:srgbClr val="666666"/>
                </a:buClr>
                <a:buSzPct val="80000"/>
                <a:buFont typeface="Wingdings"/>
                <a:buChar char="n"/>
                <a:defRPr lang="de-DE" sz="17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3pPr>
              <a:lvl4pPr marL="1633164" algn="l" defTabSz="1088776" rtl="0" eaLnBrk="1" latinLnBrk="0" hangingPunct="1">
                <a:buClr>
                  <a:srgbClr val="666666"/>
                </a:buClr>
                <a:buSzPct val="80000"/>
                <a:buFont typeface="Arial"/>
                <a:buChar char=""/>
                <a:defRPr lang="de-DE" sz="14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4pPr>
              <a:lvl5pPr marL="2177552" algn="l" defTabSz="1088776" rtl="0" eaLnBrk="1" latinLnBrk="0" hangingPunct="1">
                <a:buClr>
                  <a:srgbClr val="666666"/>
                </a:buClr>
                <a:buSzPct val="80000"/>
                <a:buFont typeface="Arial"/>
                <a:buChar char=""/>
                <a:defRPr lang="de-DE" sz="12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5pPr>
              <a:lvl6pPr marL="2721940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6328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716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5104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8759" y="6066338"/>
              <a:ext cx="1288232" cy="4709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276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GBI story document with</a:t>
            </a:r>
          </a:p>
          <a:p>
            <a:pPr lvl="1"/>
            <a:r>
              <a:rPr lang="en-US" dirty="0"/>
              <a:t>Company history</a:t>
            </a:r>
          </a:p>
          <a:p>
            <a:pPr lvl="1"/>
            <a:r>
              <a:rPr lang="en-US" dirty="0"/>
              <a:t>Corporate overview</a:t>
            </a:r>
          </a:p>
          <a:p>
            <a:pPr lvl="1"/>
            <a:r>
              <a:rPr lang="en-US" dirty="0"/>
              <a:t>Product strategy</a:t>
            </a:r>
          </a:p>
          <a:p>
            <a:pPr lvl="1"/>
            <a:r>
              <a:rPr lang="en-US" dirty="0"/>
              <a:t>Manufacturing strategy</a:t>
            </a:r>
          </a:p>
          <a:p>
            <a:pPr lvl="1"/>
            <a:r>
              <a:rPr lang="en-US" dirty="0"/>
              <a:t>Distribution network</a:t>
            </a:r>
          </a:p>
          <a:p>
            <a:pPr lvl="1"/>
            <a:r>
              <a:rPr lang="en-US" dirty="0"/>
              <a:t>Partner network</a:t>
            </a:r>
          </a:p>
          <a:p>
            <a:pPr lvl="1"/>
            <a:r>
              <a:rPr lang="en-US" dirty="0"/>
              <a:t>IT strategy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Introduction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Global Bike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060" y="1691079"/>
            <a:ext cx="5552381" cy="20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35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ERP Configuration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Curriculum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Global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Bike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/>
              <a:t>Scenario </a:t>
            </a:r>
            <a:r>
              <a:rPr lang="en-US" dirty="0" smtClean="0"/>
              <a:t>Analysis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Problem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Identification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Problem Analysis / Solution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Finding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[OPTIONAL] Project Planning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207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000" y="1691079"/>
            <a:ext cx="11370695" cy="4392042"/>
          </a:xfrm>
        </p:spPr>
        <p:txBody>
          <a:bodyPr/>
          <a:lstStyle/>
          <a:p>
            <a:r>
              <a:rPr lang="en-US" b="1" dirty="0"/>
              <a:t>Task </a:t>
            </a:r>
            <a:r>
              <a:rPr lang="en-US" dirty="0"/>
              <a:t>Read the scenario and highlight the most important and relevant information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Short Description</a:t>
            </a:r>
            <a:r>
              <a:rPr lang="en-US" dirty="0"/>
              <a:t> Read through the scenario and critically analyze the challenges employees are facing in this company. Focus particularly on the core statements during the conversations. </a:t>
            </a:r>
            <a:endParaRPr lang="en-US" dirty="0" smtClean="0"/>
          </a:p>
          <a:p>
            <a:endParaRPr lang="en-US" dirty="0"/>
          </a:p>
          <a:p>
            <a:pPr>
              <a:tabLst>
                <a:tab pos="2416175" algn="l"/>
              </a:tabLst>
            </a:pPr>
            <a:r>
              <a:rPr lang="en-US" b="1" dirty="0"/>
              <a:t>Name (Position)</a:t>
            </a:r>
            <a:r>
              <a:rPr lang="en-US" dirty="0"/>
              <a:t>	</a:t>
            </a:r>
            <a:r>
              <a:rPr lang="en-US" sz="1400" dirty="0"/>
              <a:t>Jermain </a:t>
            </a:r>
            <a:r>
              <a:rPr lang="en-US" sz="1400" dirty="0" err="1"/>
              <a:t>Kumins</a:t>
            </a:r>
            <a:r>
              <a:rPr lang="en-US" sz="1400" dirty="0"/>
              <a:t> (Shop Floor Worker 1)</a:t>
            </a:r>
          </a:p>
          <a:p>
            <a:pPr>
              <a:buNone/>
              <a:tabLst>
                <a:tab pos="2416175" algn="l"/>
              </a:tabLst>
            </a:pPr>
            <a:r>
              <a:rPr lang="en-US" sz="1400" dirty="0"/>
              <a:t>		Jun Lee (Production Supervisor)</a:t>
            </a:r>
          </a:p>
          <a:p>
            <a:pPr>
              <a:buNone/>
              <a:tabLst>
                <a:tab pos="2416175" algn="l"/>
              </a:tabLst>
            </a:pPr>
            <a:r>
              <a:rPr lang="en-US" sz="1400" dirty="0"/>
              <a:t>		Ricardo Robles (Warehouse Supervisor)</a:t>
            </a:r>
          </a:p>
          <a:p>
            <a:pPr>
              <a:buNone/>
              <a:tabLst>
                <a:tab pos="2416175" algn="l"/>
              </a:tabLst>
            </a:pPr>
            <a:r>
              <a:rPr lang="en-US" sz="1400" dirty="0"/>
              <a:t>		</a:t>
            </a:r>
            <a:r>
              <a:rPr lang="en-US" sz="1400" dirty="0" err="1"/>
              <a:t>Juriko</a:t>
            </a:r>
            <a:r>
              <a:rPr lang="en-US" sz="1400" dirty="0"/>
              <a:t> Hamada (Shipping Clerk)</a:t>
            </a:r>
          </a:p>
          <a:p>
            <a:pPr>
              <a:buNone/>
              <a:tabLst>
                <a:tab pos="2416175" algn="l"/>
              </a:tabLst>
            </a:pPr>
            <a:r>
              <a:rPr lang="en-US" sz="1400" dirty="0"/>
              <a:t>		Silvia </a:t>
            </a:r>
            <a:r>
              <a:rPr lang="en-US" sz="1400" dirty="0" err="1"/>
              <a:t>Cassano</a:t>
            </a:r>
            <a:r>
              <a:rPr lang="en-US" sz="1400" dirty="0"/>
              <a:t> (Accountant Payable Specialist GBI US)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Scenario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13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ERP Configuration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Curriculum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Global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Bike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Scenario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Analysis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/>
              <a:t>Problem </a:t>
            </a:r>
            <a:r>
              <a:rPr lang="en-US" dirty="0" smtClean="0"/>
              <a:t>Identification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Problem Analysis / Solution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Finding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[OPTIONAL] Project Planning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360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000" y="1691079"/>
            <a:ext cx="11234337" cy="4392042"/>
          </a:xfrm>
        </p:spPr>
        <p:txBody>
          <a:bodyPr/>
          <a:lstStyle/>
          <a:p>
            <a:r>
              <a:rPr lang="en-US" b="1" dirty="0"/>
              <a:t>Task </a:t>
            </a:r>
            <a:r>
              <a:rPr lang="en-US" dirty="0"/>
              <a:t>Revisit the reference symptoms/issues and condense them </a:t>
            </a:r>
            <a:r>
              <a:rPr lang="en-US" dirty="0" smtClean="0"/>
              <a:t>into </a:t>
            </a:r>
            <a:r>
              <a:rPr lang="en-US" dirty="0"/>
              <a:t>the problems specific to this case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Short Description</a:t>
            </a:r>
            <a:r>
              <a:rPr lang="en-US" dirty="0"/>
              <a:t> You (in the role of Mona Falco – System Design and Dev Manager) need to come to a clear understanding of the most relevant symptoms in the respective organizational units in order to identify the causes and underlying problems. </a:t>
            </a:r>
            <a:endParaRPr lang="en-US" dirty="0" smtClean="0"/>
          </a:p>
          <a:p>
            <a:endParaRPr lang="en-US" dirty="0"/>
          </a:p>
          <a:p>
            <a:pPr>
              <a:tabLst>
                <a:tab pos="2416175" algn="l"/>
              </a:tabLst>
            </a:pPr>
            <a:r>
              <a:rPr lang="en-US" b="1" dirty="0"/>
              <a:t>Name (Position)	</a:t>
            </a:r>
            <a:r>
              <a:rPr lang="en-US" sz="1400" dirty="0"/>
              <a:t>Bianca </a:t>
            </a:r>
            <a:r>
              <a:rPr lang="en-US" sz="1400" dirty="0" err="1"/>
              <a:t>Cavarini</a:t>
            </a:r>
            <a:r>
              <a:rPr lang="en-US" sz="1400" dirty="0"/>
              <a:t> (Chief Information Officer)</a:t>
            </a:r>
          </a:p>
          <a:p>
            <a:pPr>
              <a:buNone/>
              <a:tabLst>
                <a:tab pos="2416175" algn="l"/>
              </a:tabLst>
            </a:pPr>
            <a:r>
              <a:rPr lang="en-US" sz="1400" dirty="0"/>
              <a:t>		Mona Falco (System Design and Development Manager)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Problem </a:t>
            </a:r>
            <a:r>
              <a:rPr lang="de-DE" dirty="0" err="1" smtClean="0"/>
              <a:t>Identification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891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ERP Configuration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Curriculum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Global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Bike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Scenario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Analysis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Problem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Identification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/>
              <a:t>Problem Analysis / Solution </a:t>
            </a:r>
            <a:r>
              <a:rPr lang="en-US" dirty="0" smtClean="0"/>
              <a:t>Finding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[OPTIONAL] Project Planning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801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000" y="1691079"/>
            <a:ext cx="10985684" cy="4392042"/>
          </a:xfrm>
        </p:spPr>
        <p:txBody>
          <a:bodyPr/>
          <a:lstStyle/>
          <a:p>
            <a:r>
              <a:rPr lang="en-US" b="1" dirty="0"/>
              <a:t>Task </a:t>
            </a:r>
            <a:r>
              <a:rPr lang="en-US" dirty="0"/>
              <a:t>Revisit the reference problems and identify possible solutions for Global Bike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Short Description</a:t>
            </a:r>
            <a:r>
              <a:rPr lang="en-US" dirty="0"/>
              <a:t> In the role of Mona Falco (System Design and Dev Manager) and Rick Sanchez (Business Analyst 1), establish </a:t>
            </a:r>
            <a:r>
              <a:rPr lang="en-US" dirty="0" smtClean="0"/>
              <a:t>an </a:t>
            </a:r>
            <a:r>
              <a:rPr lang="en-US" dirty="0"/>
              <a:t>effective baseline to spot the key problems quickly and come up with a solution to optimize performance. </a:t>
            </a:r>
            <a:endParaRPr lang="en-US" dirty="0" smtClean="0"/>
          </a:p>
          <a:p>
            <a:endParaRPr lang="en-US" dirty="0"/>
          </a:p>
          <a:p>
            <a:r>
              <a:rPr lang="en-US" b="1" dirty="0"/>
              <a:t>Name (Position)</a:t>
            </a:r>
            <a:r>
              <a:rPr lang="en-US" dirty="0"/>
              <a:t>  	</a:t>
            </a:r>
            <a:r>
              <a:rPr lang="en-US" sz="1400" dirty="0"/>
              <a:t>Mona Falco (System Design and Development Manager)</a:t>
            </a:r>
          </a:p>
          <a:p>
            <a:pPr>
              <a:buNone/>
            </a:pPr>
            <a:r>
              <a:rPr lang="en-US" sz="1400" dirty="0"/>
              <a:t>			</a:t>
            </a:r>
            <a:r>
              <a:rPr lang="en-US" sz="1400" dirty="0" smtClean="0"/>
              <a:t>Rick </a:t>
            </a:r>
            <a:r>
              <a:rPr lang="en-US" sz="1400" dirty="0"/>
              <a:t>Sanchez (Business Analyst 1)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Analysis / Solution Finding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917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ERP Configuration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Curriculum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Global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Bike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Scenario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Analysis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Problem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Identification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Problem Analysis / Solution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Finding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/>
              <a:t>[OPTIONAL] Project Planning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436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</a:t>
            </a:r>
            <a:r>
              <a:rPr lang="en-US" dirty="0"/>
              <a:t>Planning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Task </a:t>
            </a:r>
            <a:r>
              <a:rPr lang="en-US" dirty="0"/>
              <a:t>Revisit the reference solution and develop a project proposal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Short Description</a:t>
            </a:r>
            <a:r>
              <a:rPr lang="en-US" dirty="0"/>
              <a:t> In order for Mona Falco and Rick Sanchez to prepare for a corporate executive board presentation they need to evaluate the reference solution and fill in the Global Bike project proposal template. </a:t>
            </a:r>
            <a:endParaRPr lang="en-US" dirty="0" smtClean="0"/>
          </a:p>
          <a:p>
            <a:endParaRPr lang="en-US" dirty="0"/>
          </a:p>
          <a:p>
            <a:pPr>
              <a:tabLst>
                <a:tab pos="2416175" algn="l"/>
              </a:tabLst>
            </a:pPr>
            <a:r>
              <a:rPr lang="en-US" b="1" dirty="0"/>
              <a:t>Name (Position)</a:t>
            </a:r>
            <a:r>
              <a:rPr lang="en-US" dirty="0"/>
              <a:t>  	</a:t>
            </a:r>
            <a:r>
              <a:rPr lang="en-US" sz="1400" dirty="0"/>
              <a:t>Bianca </a:t>
            </a:r>
            <a:r>
              <a:rPr lang="en-US" sz="1400" dirty="0" err="1"/>
              <a:t>Cavarini</a:t>
            </a:r>
            <a:r>
              <a:rPr lang="en-US" sz="1400" dirty="0"/>
              <a:t> (Chief Information Officer)</a:t>
            </a:r>
          </a:p>
          <a:p>
            <a:pPr>
              <a:buNone/>
              <a:tabLst>
                <a:tab pos="2416175" algn="l"/>
              </a:tabLst>
            </a:pPr>
            <a:r>
              <a:rPr lang="en-US" sz="1400" dirty="0"/>
              <a:t>		Mona Falco (System Design and Development Manager)</a:t>
            </a:r>
          </a:p>
          <a:p>
            <a:pPr>
              <a:buNone/>
              <a:tabLst>
                <a:tab pos="2416175" algn="l"/>
              </a:tabLst>
            </a:pPr>
            <a:r>
              <a:rPr lang="en-US" sz="1400" dirty="0"/>
              <a:t>		Rick Sanchez (Business Analyst 1)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992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smtClean="0"/>
              <a:t>SAP </a:t>
            </a:r>
            <a:r>
              <a:rPr lang="en-US" dirty="0"/>
              <a:t>S/4HANA </a:t>
            </a:r>
            <a:r>
              <a:rPr lang="en-US" dirty="0" smtClean="0"/>
              <a:t>2023</a:t>
            </a:r>
          </a:p>
          <a:p>
            <a:r>
              <a:rPr lang="en-US" dirty="0" smtClean="0"/>
              <a:t>Fiori 3.0</a:t>
            </a:r>
            <a:endParaRPr lang="en-US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 smtClean="0"/>
              <a:t>none</a:t>
            </a:r>
            <a:endParaRPr lang="de-DE" dirty="0"/>
          </a:p>
        </p:txBody>
      </p:sp>
      <p:sp>
        <p:nvSpPr>
          <p:cNvPr id="5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327108" y="4583195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 noProof="0" dirty="0" smtClean="0"/>
              <a:t>Global Bike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4.3 (August 2025)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76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Stefan Weidner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 smtClean="0"/>
              <a:t>Beginner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111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72000" indent="0">
              <a:buNone/>
            </a:pPr>
            <a:r>
              <a:rPr lang="en-US" dirty="0" smtClean="0"/>
              <a:t>You are able to</a:t>
            </a:r>
          </a:p>
          <a:p>
            <a:r>
              <a:rPr lang="en-US" dirty="0" smtClean="0"/>
              <a:t>Understand the structure of the ERP configuration curriculum, especially phase 0,</a:t>
            </a:r>
          </a:p>
          <a:p>
            <a:r>
              <a:rPr lang="en-US" dirty="0" smtClean="0"/>
              <a:t>Identify relevant aspects of the Global Bike story,</a:t>
            </a:r>
          </a:p>
          <a:p>
            <a:r>
              <a:rPr lang="en-US" dirty="0" smtClean="0"/>
              <a:t>analyze scenarios, identify problems and find solutions.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07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/>
              <a:t>Introduction to ERP Configuration </a:t>
            </a:r>
            <a:r>
              <a:rPr lang="en-US" dirty="0" smtClean="0"/>
              <a:t>Curriculum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Global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Bike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Scenario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Analysis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Problem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Identification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Problem Analysis / Solution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Finding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[OPTIONAL] Project Planning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63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ERP Configuration Case Using Global Bike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21" y="1428507"/>
            <a:ext cx="10058400" cy="494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4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ERP Configuration Case Using Global Bike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960" y="1495887"/>
            <a:ext cx="8137931" cy="487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5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ERP </a:t>
            </a:r>
            <a:r>
              <a:rPr lang="de-DE" dirty="0" err="1" smtClean="0"/>
              <a:t>Configuration</a:t>
            </a:r>
            <a:r>
              <a:rPr lang="de-DE" dirty="0" smtClean="0"/>
              <a:t> Case – Phase 0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53" y="1728393"/>
            <a:ext cx="10683493" cy="427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6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ERP Configuration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Curriculum</a:t>
            </a:r>
          </a:p>
          <a:p>
            <a:endParaRPr lang="en-US" dirty="0"/>
          </a:p>
          <a:p>
            <a:r>
              <a:rPr lang="en-US" dirty="0"/>
              <a:t>Introduction to Global </a:t>
            </a:r>
            <a:r>
              <a:rPr lang="en-US" dirty="0" smtClean="0"/>
              <a:t>Bike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Scenario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Analysis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Problem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Identification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Problem Analysis / Solution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Finding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[OPTIONAL] Project Planning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126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P_2016_16x9_white">
  <a:themeElements>
    <a:clrScheme name="SAP_colors_white_template">
      <a:dk1>
        <a:srgbClr val="000000"/>
      </a:dk1>
      <a:lt1>
        <a:srgbClr val="FFFFFF"/>
      </a:lt1>
      <a:dk2>
        <a:srgbClr val="0076CB"/>
      </a:dk2>
      <a:lt2>
        <a:srgbClr val="CCCCCC"/>
      </a:lt2>
      <a:accent1>
        <a:srgbClr val="F0AB00"/>
      </a:accent1>
      <a:accent2>
        <a:srgbClr val="666666"/>
      </a:accent2>
      <a:accent3>
        <a:srgbClr val="0076CB"/>
      </a:accent3>
      <a:accent4>
        <a:srgbClr val="4FB81C"/>
      </a:accent4>
      <a:accent5>
        <a:srgbClr val="E35500"/>
      </a:accent5>
      <a:accent6>
        <a:srgbClr val="760A85"/>
      </a:accent6>
      <a:hlink>
        <a:srgbClr val="666666"/>
      </a:hlink>
      <a:folHlink>
        <a:srgbClr val="CCCCCC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6350" algn="ctr">
          <a:noFill/>
          <a:miter lim="800000"/>
          <a:headEnd/>
          <a:tailEnd/>
        </a:ln>
      </a:spPr>
      <a:bodyPr lIns="90000" tIns="72000" rIns="90000" bIns="72000" rtlCol="0" anchor="ctr"/>
      <a:lstStyle>
        <a:defPPr marR="0" algn="ctr" defTabSz="91440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F0AB00"/>
          </a:buClr>
          <a:buSzPct val="80000"/>
          <a:tabLst/>
          <a:defRPr kumimoji="0" sz="2000" b="0" i="0" u="none" strike="noStrike" kern="0" cap="none" spc="0" normalizeH="0" baseline="0" noProof="0" dirty="0" err="1" smtClean="0">
            <a:ln>
              <a:noFill/>
            </a:ln>
            <a:effectLst/>
            <a:uLnTx/>
            <a:uFillTx/>
            <a:ea typeface="Arial Unicode MS" pitchFamily="34" charset="-128"/>
            <a:cs typeface="Arial Unicode MS" pitchFamily="34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fontAlgn="base">
          <a:spcBef>
            <a:spcPts val="600"/>
          </a:spcBef>
          <a:spcAft>
            <a:spcPct val="0"/>
          </a:spcAft>
          <a:buClr>
            <a:srgbClr val="F0AB00"/>
          </a:buClr>
          <a:buSzPct val="80000"/>
          <a:defRPr sz="1800" kern="0" dirty="0" err="1" smtClean="0">
            <a:ea typeface="Arial Unicode MS" pitchFamily="34" charset="-128"/>
            <a:cs typeface="Arial Unicode MS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AP_Template_169_en.pptx" id="{F531F808-5729-4296-B3FE-A5FEF5E855E9}" vid="{50BD4A04-23C1-4FFE-A674-488C19BBCBFB}"/>
    </a:ext>
  </a:extLst>
</a:theme>
</file>

<file path=ppt/theme/theme2.xml><?xml version="1.0" encoding="utf-8"?>
<a:theme xmlns:a="http://schemas.openxmlformats.org/drawingml/2006/main" name="Office Theme">
  <a:themeElements>
    <a:clrScheme name="SAP_Colors2011_1.1">
      <a:dk1>
        <a:srgbClr val="000000"/>
      </a:dk1>
      <a:lt1>
        <a:srgbClr val="FFFFFF"/>
      </a:lt1>
      <a:dk2>
        <a:srgbClr val="0076CB"/>
      </a:dk2>
      <a:lt2>
        <a:srgbClr val="CCCCCC"/>
      </a:lt2>
      <a:accent1>
        <a:srgbClr val="F0AB00"/>
      </a:accent1>
      <a:accent2>
        <a:srgbClr val="666666"/>
      </a:accent2>
      <a:accent3>
        <a:srgbClr val="0076CB"/>
      </a:accent3>
      <a:accent4>
        <a:srgbClr val="4FB81C"/>
      </a:accent4>
      <a:accent5>
        <a:srgbClr val="E35500"/>
      </a:accent5>
      <a:accent6>
        <a:srgbClr val="760A85"/>
      </a:accent6>
      <a:hlink>
        <a:srgbClr val="666666"/>
      </a:hlink>
      <a:folHlink>
        <a:srgbClr val="CCCCCC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AP_Colors2011">
      <a:dk1>
        <a:srgbClr val="000000"/>
      </a:dk1>
      <a:lt1>
        <a:srgbClr val="FFFFFF"/>
      </a:lt1>
      <a:dk2>
        <a:srgbClr val="00AFE3"/>
      </a:dk2>
      <a:lt2>
        <a:srgbClr val="CCCCCC"/>
      </a:lt2>
      <a:accent1>
        <a:srgbClr val="FDB913"/>
      </a:accent1>
      <a:accent2>
        <a:srgbClr val="626366"/>
      </a:accent2>
      <a:accent3>
        <a:srgbClr val="0082C9"/>
      </a:accent3>
      <a:accent4>
        <a:srgbClr val="4BBE44"/>
      </a:accent4>
      <a:accent5>
        <a:srgbClr val="B1D249"/>
      </a:accent5>
      <a:accent6>
        <a:srgbClr val="80298F"/>
      </a:accent6>
      <a:hlink>
        <a:srgbClr val="04357B"/>
      </a:hlink>
      <a:folHlink>
        <a:srgbClr val="999999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SAP_Template_169_en</Template>
  <TotalTime>0</TotalTime>
  <Words>584</Words>
  <Application>Microsoft Office PowerPoint</Application>
  <PresentationFormat>Benutzerdefiniert</PresentationFormat>
  <Paragraphs>131</Paragraphs>
  <Slides>18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6" baseType="lpstr">
      <vt:lpstr>Angsana New</vt:lpstr>
      <vt:lpstr>Arial</vt:lpstr>
      <vt:lpstr>Arial Unicode MS</vt:lpstr>
      <vt:lpstr>Courier New</vt:lpstr>
      <vt:lpstr>Symbol</vt:lpstr>
      <vt:lpstr>Wingdings</vt:lpstr>
      <vt:lpstr>Wingdings</vt:lpstr>
      <vt:lpstr>SAP_2016_16x9_white</vt:lpstr>
      <vt:lpstr>SAP S/4HANA Configuration</vt:lpstr>
      <vt:lpstr>PowerPoint-Präsentation</vt:lpstr>
      <vt:lpstr>PowerPoint-Präsentation</vt:lpstr>
      <vt:lpstr>PowerPoint-Präsentation</vt:lpstr>
      <vt:lpstr>Agenda</vt:lpstr>
      <vt:lpstr>ERP Configuration Case Using Global Bike</vt:lpstr>
      <vt:lpstr>ERP Configuration Case Using Global Bike</vt:lpstr>
      <vt:lpstr>ERP Configuration Case – Phase 0</vt:lpstr>
      <vt:lpstr>Agenda</vt:lpstr>
      <vt:lpstr>Introduction to Global Bike</vt:lpstr>
      <vt:lpstr>Agenda</vt:lpstr>
      <vt:lpstr>Scenario</vt:lpstr>
      <vt:lpstr>Agenda</vt:lpstr>
      <vt:lpstr>Problem Identification</vt:lpstr>
      <vt:lpstr>Agenda</vt:lpstr>
      <vt:lpstr>Problem Analysis / Solution Finding</vt:lpstr>
      <vt:lpstr>Agenda</vt:lpstr>
      <vt:lpstr>Project Planning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Short Presentation Title</dc:title>
  <dc:creator>Tim Böttcher</dc:creator>
  <cp:keywords>2016/16:9/white</cp:keywords>
  <cp:lastModifiedBy>Robert Häusler</cp:lastModifiedBy>
  <cp:revision>24</cp:revision>
  <dcterms:created xsi:type="dcterms:W3CDTF">2017-09-25T15:49:17Z</dcterms:created>
  <dcterms:modified xsi:type="dcterms:W3CDTF">2025-08-26T12:59:41Z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-1173631419</vt:i4>
  </property>
  <property fmtid="{D5CDD505-2E9C-101B-9397-08002B2CF9AE}" pid="3" name="_NewReviewCycle">
    <vt:lpwstr/>
  </property>
  <property fmtid="{D5CDD505-2E9C-101B-9397-08002B2CF9AE}" pid="4" name="_EmailSubject">
    <vt:lpwstr> UA Master Slides Diskussion</vt:lpwstr>
  </property>
  <property fmtid="{D5CDD505-2E9C-101B-9397-08002B2CF9AE}" pid="5" name="_AuthorEmail">
    <vt:lpwstr>kristof.schneider@sap.com</vt:lpwstr>
  </property>
  <property fmtid="{D5CDD505-2E9C-101B-9397-08002B2CF9AE}" pid="6" name="_AuthorEmailDisplayName">
    <vt:lpwstr>Schneider, Kristof</vt:lpwstr>
  </property>
  <property fmtid="{D5CDD505-2E9C-101B-9397-08002B2CF9AE}" pid="7" name="_PreviousAdHocReviewCycleID">
    <vt:i4>1357826825</vt:i4>
  </property>
</Properties>
</file>