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6"/>
  </p:notesMasterIdLst>
  <p:handoutMasterIdLst>
    <p:handoutMasterId r:id="rId47"/>
  </p:handoutMasterIdLst>
  <p:sldIdLst>
    <p:sldId id="361" r:id="rId2"/>
    <p:sldId id="368" r:id="rId3"/>
    <p:sldId id="363" r:id="rId4"/>
    <p:sldId id="364" r:id="rId5"/>
    <p:sldId id="365" r:id="rId6"/>
    <p:sldId id="380" r:id="rId7"/>
    <p:sldId id="381" r:id="rId8"/>
    <p:sldId id="379" r:id="rId9"/>
    <p:sldId id="374" r:id="rId10"/>
    <p:sldId id="366" r:id="rId11"/>
    <p:sldId id="382" r:id="rId12"/>
    <p:sldId id="375" r:id="rId13"/>
    <p:sldId id="373" r:id="rId14"/>
    <p:sldId id="372" r:id="rId15"/>
    <p:sldId id="371" r:id="rId16"/>
    <p:sldId id="370" r:id="rId17"/>
    <p:sldId id="398" r:id="rId18"/>
    <p:sldId id="399" r:id="rId19"/>
    <p:sldId id="400" r:id="rId20"/>
    <p:sldId id="401" r:id="rId21"/>
    <p:sldId id="402" r:id="rId22"/>
    <p:sldId id="403" r:id="rId23"/>
    <p:sldId id="404" r:id="rId24"/>
    <p:sldId id="405" r:id="rId25"/>
    <p:sldId id="406" r:id="rId26"/>
    <p:sldId id="376" r:id="rId27"/>
    <p:sldId id="384" r:id="rId28"/>
    <p:sldId id="377" r:id="rId29"/>
    <p:sldId id="383" r:id="rId30"/>
    <p:sldId id="391" r:id="rId31"/>
    <p:sldId id="386" r:id="rId32"/>
    <p:sldId id="390" r:id="rId33"/>
    <p:sldId id="389" r:id="rId34"/>
    <p:sldId id="407" r:id="rId35"/>
    <p:sldId id="387" r:id="rId36"/>
    <p:sldId id="385" r:id="rId37"/>
    <p:sldId id="378" r:id="rId38"/>
    <p:sldId id="369" r:id="rId39"/>
    <p:sldId id="392" r:id="rId40"/>
    <p:sldId id="393" r:id="rId41"/>
    <p:sldId id="394" r:id="rId42"/>
    <p:sldId id="395" r:id="rId43"/>
    <p:sldId id="396" r:id="rId44"/>
    <p:sldId id="397" r:id="rId45"/>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eme Ampeire" initials="GA" lastIdx="0" clrIdx="0">
    <p:extLst>
      <p:ext uri="{19B8F6BF-5375-455C-9EA6-DF929625EA0E}">
        <p15:presenceInfo xmlns:p15="http://schemas.microsoft.com/office/powerpoint/2012/main" userId="S-1-5-21-1933774830-3509286480-953218692-35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90" autoAdjust="0"/>
  </p:normalViewPr>
  <p:slideViewPr>
    <p:cSldViewPr snapToGrid="0" showGuides="1">
      <p:cViewPr varScale="1">
        <p:scale>
          <a:sx n="65" d="100"/>
          <a:sy n="65" d="100"/>
        </p:scale>
        <p:origin x="67" y="1286"/>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35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Tree>
    <p:extLst>
      <p:ext uri="{BB962C8B-B14F-4D97-AF65-F5344CB8AC3E}">
        <p14:creationId xmlns:p14="http://schemas.microsoft.com/office/powerpoint/2010/main" val="38710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Tree>
    <p:extLst>
      <p:ext uri="{BB962C8B-B14F-4D97-AF65-F5344CB8AC3E}">
        <p14:creationId xmlns:p14="http://schemas.microsoft.com/office/powerpoint/2010/main" val="10805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9"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6"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6000" noProof="0" dirty="0" smtClean="0"/>
              <a:t>Thank</a:t>
            </a:r>
            <a:r>
              <a:rPr lang="en-US" sz="6000" baseline="0" noProof="0" dirty="0" smtClean="0"/>
              <a:t> you</a:t>
            </a:r>
            <a:r>
              <a:rPr lang="en-US" sz="6000" noProof="0" dirty="0" smtClean="0"/>
              <a:t>!</a:t>
            </a:r>
            <a:endParaRPr lang="en-US" sz="6000" kern="0" noProof="0" dirty="0"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en-US" noProof="0" dirty="0" smtClean="0"/>
              <a:t>Contact</a:t>
            </a:r>
          </a:p>
          <a:p>
            <a:pPr lvl="0"/>
            <a:endParaRPr lang="en-US" noProof="0" dirty="0" smtClean="0"/>
          </a:p>
          <a:p>
            <a:pPr fontAlgn="base">
              <a:spcBef>
                <a:spcPts val="600"/>
              </a:spcBef>
              <a:spcAft>
                <a:spcPct val="0"/>
              </a:spcAft>
              <a:buClr>
                <a:srgbClr val="F0AB00"/>
              </a:buClr>
              <a:buSzPct val="80000"/>
            </a:pPr>
            <a:r>
              <a:rPr lang="en-US" sz="1400" kern="0" noProof="0" dirty="0" smtClean="0">
                <a:ea typeface="Arial Unicode MS" pitchFamily="34" charset="-128"/>
                <a:cs typeface="Arial Unicode MS" pitchFamily="34" charset="-128"/>
              </a:rPr>
              <a:t> &lt;First name&gt; &lt;Last name&gt;</a:t>
            </a:r>
          </a:p>
          <a:p>
            <a:pPr fontAlgn="base">
              <a:spcBef>
                <a:spcPts val="600"/>
              </a:spcBef>
              <a:spcAft>
                <a:spcPct val="0"/>
              </a:spcAft>
              <a:buClr>
                <a:srgbClr val="F0AB00"/>
              </a:buClr>
              <a:buSzPct val="80000"/>
            </a:pPr>
            <a:r>
              <a:rPr lang="en-US" sz="1400" kern="0" baseline="0" noProof="0" dirty="0" smtClean="0">
                <a:ea typeface="Arial Unicode MS" pitchFamily="34" charset="-128"/>
                <a:cs typeface="Arial Unicode MS" pitchFamily="34" charset="-128"/>
              </a:rPr>
              <a:t> &lt;Position, Organization&gt;</a:t>
            </a:r>
          </a:p>
          <a:p>
            <a:pPr fontAlgn="base">
              <a:spcBef>
                <a:spcPts val="600"/>
              </a:spcBef>
              <a:spcAft>
                <a:spcPct val="0"/>
              </a:spcAft>
              <a:buClr>
                <a:srgbClr val="F0AB00"/>
              </a:buClr>
              <a:buSzPct val="80000"/>
            </a:pPr>
            <a:r>
              <a:rPr lang="en-US" sz="1400" kern="0" baseline="0" noProof="0" dirty="0" smtClean="0">
                <a:ea typeface="Arial Unicode MS" pitchFamily="34" charset="-128"/>
                <a:cs typeface="Arial Unicode MS" pitchFamily="34" charset="-128"/>
              </a:rPr>
              <a:t> &lt;Contact information&gt;</a:t>
            </a:r>
            <a:endParaRPr lang="en-US" sz="1800" kern="0" noProof="0" dirty="0" smtClean="0">
              <a:ea typeface="Arial Unicode MS" pitchFamily="34" charset="-128"/>
              <a:cs typeface="Arial Unicode MS" pitchFamily="34" charset="-128"/>
            </a:endParaRPr>
          </a:p>
          <a:p>
            <a:pPr lvl="0"/>
            <a:endParaRPr lang="en-US" noProof="0"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Authors</a:t>
            </a:r>
          </a:p>
        </p:txBody>
      </p:sp>
    </p:spTree>
    <p:extLst>
      <p:ext uri="{BB962C8B-B14F-4D97-AF65-F5344CB8AC3E}">
        <p14:creationId xmlns:p14="http://schemas.microsoft.com/office/powerpoint/2010/main" val="1787256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Sources</a:t>
            </a:r>
          </a:p>
        </p:txBody>
      </p:sp>
    </p:spTree>
    <p:extLst>
      <p:ext uri="{BB962C8B-B14F-4D97-AF65-F5344CB8AC3E}">
        <p14:creationId xmlns:p14="http://schemas.microsoft.com/office/powerpoint/2010/main" val="38798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&lt;First Name&gt; &lt;Last name&gt;, &lt;Organization&gt; (delete if not needed)</a:t>
            </a:r>
            <a:br>
              <a:rPr lang="en-US" dirty="0" smtClean="0"/>
            </a:br>
            <a:r>
              <a:rPr lang="en-US" dirty="0" smtClean="0"/>
              <a:t>&lt;Month&gt; &lt;Day&gt;, &lt;Year&gt;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Teaching material - Information</a:t>
            </a: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&lt;Curriculum version + last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Teaching</a:t>
              </a:r>
              <a:r>
                <a:rPr lang="en-US" sz="1800" b="1" baseline="0" noProof="0" dirty="0" smtClean="0">
                  <a:solidFill>
                    <a:schemeClr val="tx1"/>
                  </a:solidFill>
                  <a:latin typeface="+mj-lt"/>
                </a:rPr>
                <a:t> </a:t>
              </a:r>
              <a:r>
                <a:rPr lang="en-US" sz="1800" b="1" noProof="0" dirty="0" smtClean="0">
                  <a:solidFill>
                    <a:schemeClr val="tx1"/>
                  </a:solidFill>
                  <a:latin typeface="+mj-lt"/>
                </a:rPr>
                <a:t>material </a:t>
              </a:r>
              <a:r>
                <a:rPr lang="en-US" sz="1800" b="1" baseline="0" noProof="0" dirty="0" smtClean="0">
                  <a:solidFill>
                    <a:schemeClr val="tx1"/>
                  </a:solidFill>
                  <a:latin typeface="+mj-lt"/>
                </a:rPr>
                <a:t>- Version</a:t>
              </a:r>
              <a:endParaRPr lang="en-US"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&lt;server-side&gt;</a:t>
            </a:r>
          </a:p>
          <a:p>
            <a:pPr lvl="0"/>
            <a:r>
              <a:rPr lang="en-US" dirty="0" smtClean="0"/>
              <a:t>&lt;client-side&gt;</a:t>
            </a:r>
            <a:endParaRPr lang="de-DE"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mn-lt"/>
                <a:ea typeface="+mn-ea"/>
                <a:cs typeface="+mn-cs"/>
              </a:rPr>
              <a:t>Software used</a:t>
            </a:r>
          </a:p>
        </p:txBody>
      </p:sp>
      <p:sp>
        <p:nvSpPr>
          <p:cNvPr id="20" name="Textfeld 19"/>
          <p:cNvSpPr txBox="1"/>
          <p:nvPr userDrawn="1"/>
        </p:nvSpPr>
        <p:spPr>
          <a:xfrm>
            <a:off x="2043658" y="4533142"/>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mn-lt"/>
                <a:ea typeface="+mn-ea"/>
                <a:cs typeface="+mn-cs"/>
              </a:rPr>
              <a:t>Prerequisites</a:t>
            </a:r>
          </a:p>
        </p:txBody>
      </p:sp>
      <p:sp>
        <p:nvSpPr>
          <p:cNvPr id="21" name="Textplatzhalter 21"/>
          <p:cNvSpPr>
            <a:spLocks noGrp="1"/>
          </p:cNvSpPr>
          <p:nvPr>
            <p:ph type="body" sz="quarter" idx="13" hasCustomPrompt="1"/>
          </p:nvPr>
        </p:nvSpPr>
        <p:spPr>
          <a:xfrm>
            <a:off x="2327107" y="4845892"/>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&lt;curricula&gt;</a:t>
            </a:r>
          </a:p>
          <a:p>
            <a:pPr lvl="0"/>
            <a:r>
              <a:rPr lang="en-US" dirty="0" smtClean="0"/>
              <a:t>&lt;other prerequisites&gt;</a:t>
            </a:r>
            <a:endParaRPr lang="de-DE" dirty="0" smtClean="0"/>
          </a:p>
        </p:txBody>
      </p:sp>
    </p:spTree>
    <p:extLst>
      <p:ext uri="{BB962C8B-B14F-4D97-AF65-F5344CB8AC3E}">
        <p14:creationId xmlns:p14="http://schemas.microsoft.com/office/powerpoint/2010/main" val="178408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Arial"/>
                <a:ea typeface="Arial Unicode MS" pitchFamily="34" charset="-128"/>
                <a:cs typeface="Arial Unicode MS" pitchFamily="34" charset="-128"/>
              </a:rPr>
              <a:t>Teaching material - Information</a:t>
            </a: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&lt;3.1 (</a:t>
            </a:r>
            <a:r>
              <a:rPr lang="de-DE" noProof="0" dirty="0" err="1" smtClean="0"/>
              <a:t>July</a:t>
            </a:r>
            <a:r>
              <a:rPr lang="de-DE" noProof="0" dirty="0" smtClean="0"/>
              <a:t> 2017)&gt;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kern="1200" noProof="0" dirty="0" smtClean="0">
                  <a:solidFill>
                    <a:schemeClr val="tx1"/>
                  </a:solidFill>
                  <a:latin typeface="Arial"/>
                  <a:ea typeface="+mn-ea"/>
                  <a:cs typeface="+mn-cs"/>
                </a:rPr>
                <a:t>Teaching</a:t>
              </a:r>
              <a:r>
                <a:rPr lang="en-US" sz="1800" b="1" kern="1200" baseline="0" noProof="0" dirty="0" smtClean="0">
                  <a:solidFill>
                    <a:schemeClr val="tx1"/>
                  </a:solidFill>
                  <a:latin typeface="Arial"/>
                  <a:ea typeface="+mn-ea"/>
                  <a:cs typeface="+mn-cs"/>
                </a:rPr>
                <a:t> </a:t>
              </a:r>
              <a:r>
                <a:rPr lang="en-US" sz="1800" b="1" kern="1200" noProof="0" dirty="0" smtClean="0">
                  <a:solidFill>
                    <a:schemeClr val="tx1"/>
                  </a:solidFill>
                  <a:latin typeface="Arial"/>
                  <a:ea typeface="+mn-ea"/>
                  <a:cs typeface="+mn-cs"/>
                </a:rPr>
                <a:t>material </a:t>
              </a:r>
              <a:r>
                <a:rPr lang="en-US" sz="1800" b="1" kern="1200" baseline="0" noProof="0" dirty="0" smtClean="0">
                  <a:solidFill>
                    <a:schemeClr val="tx1"/>
                  </a:solidFill>
                  <a:latin typeface="Arial"/>
                  <a:ea typeface="+mn-ea"/>
                  <a:cs typeface="+mn-cs"/>
                </a:rPr>
                <a:t>- Version</a:t>
              </a:r>
              <a:endParaRPr lang="en-US" sz="12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&lt;server-side&gt;</a:t>
            </a:r>
          </a:p>
          <a:p>
            <a:pPr lvl="0"/>
            <a:r>
              <a:rPr lang="en-US" dirty="0" smtClean="0"/>
              <a:t>&lt;client-side&gt;</a:t>
            </a:r>
            <a:endParaRPr lang="de-DE"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Arial"/>
                <a:ea typeface="+mn-ea"/>
                <a:cs typeface="+mn-cs"/>
              </a:rPr>
              <a:t>Software used</a:t>
            </a:r>
          </a:p>
        </p:txBody>
      </p:sp>
      <p:sp>
        <p:nvSpPr>
          <p:cNvPr id="20" name="Textfeld 19"/>
          <p:cNvSpPr txBox="1"/>
          <p:nvPr userDrawn="1"/>
        </p:nvSpPr>
        <p:spPr>
          <a:xfrm>
            <a:off x="2043658" y="5176323"/>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en-US" sz="1800" b="0" kern="1200" baseline="0" noProof="0" dirty="0" smtClean="0">
                <a:solidFill>
                  <a:schemeClr val="tx1"/>
                </a:solidFill>
                <a:latin typeface="Arial"/>
                <a:ea typeface="+mn-ea"/>
                <a:cs typeface="+mn-cs"/>
              </a:rPr>
              <a:t>Prerequisites</a:t>
            </a:r>
            <a:endParaRPr lang="de-DE" sz="1800" b="0" kern="1200" baseline="0" noProof="0" dirty="0" smtClean="0">
              <a:solidFill>
                <a:schemeClr val="tx1"/>
              </a:solidFill>
              <a:latin typeface="+mn-lt"/>
              <a:ea typeface="+mn-ea"/>
              <a:cs typeface="+mn-cs"/>
            </a:endParaRPr>
          </a:p>
        </p:txBody>
      </p:sp>
      <p:sp>
        <p:nvSpPr>
          <p:cNvPr id="21" name="Textplatzhalter 21"/>
          <p:cNvSpPr>
            <a:spLocks noGrp="1"/>
          </p:cNvSpPr>
          <p:nvPr>
            <p:ph type="body" sz="quarter" idx="13" hasCustomPrompt="1"/>
          </p:nvPr>
        </p:nvSpPr>
        <p:spPr>
          <a:xfrm>
            <a:off x="2327107" y="5489073"/>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&lt;curricula&gt;</a:t>
            </a:r>
          </a:p>
          <a:p>
            <a:pPr lvl="0"/>
            <a:r>
              <a:rPr lang="en-US" dirty="0" smtClean="0"/>
              <a:t>&lt;other prerequisites&gt;</a:t>
            </a:r>
            <a:endParaRPr lang="de-DE" dirty="0" smtClean="0"/>
          </a:p>
        </p:txBody>
      </p:sp>
      <p:sp>
        <p:nvSpPr>
          <p:cNvPr id="22" name="Textfeld 21"/>
          <p:cNvSpPr txBox="1"/>
          <p:nvPr userDrawn="1"/>
        </p:nvSpPr>
        <p:spPr>
          <a:xfrm>
            <a:off x="2046605" y="4184140"/>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Model</a:t>
            </a:r>
          </a:p>
        </p:txBody>
      </p:sp>
      <p:sp>
        <p:nvSpPr>
          <p:cNvPr id="23"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t>
            </a:r>
            <a:r>
              <a:rPr lang="de-DE" noProof="0" dirty="0" err="1" smtClean="0"/>
              <a:t>server</a:t>
            </a:r>
            <a:r>
              <a:rPr lang="de-DE" noProof="0" dirty="0" smtClean="0"/>
              <a:t>&gt;</a:t>
            </a:r>
          </a:p>
        </p:txBody>
      </p:sp>
    </p:spTree>
    <p:extLst>
      <p:ext uri="{BB962C8B-B14F-4D97-AF65-F5344CB8AC3E}">
        <p14:creationId xmlns:p14="http://schemas.microsoft.com/office/powerpoint/2010/main" val="4090708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Module</a:t>
            </a:r>
            <a:r>
              <a:rPr lang="en-US" sz="2400" b="1" kern="0" baseline="0" noProof="0" dirty="0" smtClean="0">
                <a:solidFill>
                  <a:schemeClr val="accent2"/>
                </a:solidFill>
                <a:latin typeface="+mj-lt"/>
                <a:ea typeface="Arial Unicode MS" pitchFamily="34" charset="-128"/>
                <a:cs typeface="Arial Unicode MS" pitchFamily="34" charset="-128"/>
              </a:rPr>
              <a:t> Information</a:t>
            </a:r>
            <a:endParaRPr lang="en-US" sz="2400" b="1" kern="0" noProof="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Authors</a:t>
              </a:r>
              <a:endParaRPr lang="en-US"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&lt;Author&gt;</a:t>
            </a:r>
          </a:p>
          <a:p>
            <a:pPr lvl="0"/>
            <a:r>
              <a:rPr lang="en-US" dirty="0" smtClean="0"/>
              <a:t>&lt;Author&gt;</a:t>
            </a:r>
          </a:p>
          <a:p>
            <a:pPr lvl="0"/>
            <a:r>
              <a:rPr lang="en-US" dirty="0" smtClean="0"/>
              <a:t>&lt;Author&gt;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en-US" sz="1800" b="1" noProof="0" dirty="0" smtClean="0">
                  <a:solidFill>
                    <a:schemeClr val="tx1"/>
                  </a:solidFill>
                  <a:latin typeface="+mj-lt"/>
                </a:rPr>
                <a:t>Target Audience</a:t>
              </a:r>
              <a:endParaRPr lang="en-US"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&lt;Target audience&gt;</a:t>
            </a:r>
          </a:p>
          <a:p>
            <a:pPr lvl="0"/>
            <a:r>
              <a:rPr lang="en-US" dirty="0" smtClean="0"/>
              <a:t>&lt;Target audience&gt;</a:t>
            </a:r>
          </a:p>
          <a:p>
            <a:pPr lvl="0"/>
            <a:r>
              <a:rPr lang="en-US" dirty="0" smtClean="0"/>
              <a:t>&lt;Target audience&gt;</a:t>
            </a:r>
          </a:p>
        </p:txBody>
      </p:sp>
    </p:spTree>
    <p:extLst>
      <p:ext uri="{BB962C8B-B14F-4D97-AF65-F5344CB8AC3E}">
        <p14:creationId xmlns:p14="http://schemas.microsoft.com/office/powerpoint/2010/main" val="2738841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en-US" sz="2400" b="1" kern="0" noProof="0" dirty="0" smtClean="0">
                <a:solidFill>
                  <a:schemeClr val="accent2"/>
                </a:solidFill>
                <a:latin typeface="+mj-lt"/>
                <a:ea typeface="Arial Unicode MS" pitchFamily="34" charset="-128"/>
                <a:cs typeface="Arial Unicode MS" pitchFamily="34" charset="-128"/>
              </a:rPr>
              <a:t>Module</a:t>
            </a:r>
            <a:r>
              <a:rPr lang="en-US" sz="2400" b="1" kern="0" baseline="0" noProof="0" dirty="0" smtClean="0">
                <a:solidFill>
                  <a:schemeClr val="accent2"/>
                </a:solidFill>
                <a:latin typeface="+mj-lt"/>
                <a:ea typeface="Arial Unicode MS" pitchFamily="34" charset="-128"/>
                <a:cs typeface="Arial Unicode MS" pitchFamily="34" charset="-128"/>
              </a:rPr>
              <a:t> Information</a:t>
            </a:r>
            <a:endParaRPr lang="en-US" sz="2400" b="1" kern="0" noProof="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en-US" sz="1800" b="1" kern="1200" noProof="0" dirty="0" smtClean="0">
                  <a:solidFill>
                    <a:schemeClr val="tx1"/>
                  </a:solidFill>
                  <a:latin typeface="Arial"/>
                  <a:ea typeface="+mn-ea"/>
                  <a:cs typeface="+mn-cs"/>
                </a:rPr>
                <a:t>Learning Objectives</a:t>
              </a:r>
              <a:endParaRPr lang="en-US"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en-US" dirty="0" smtClean="0"/>
              <a:t>&lt;Learning objective&gt;</a:t>
            </a:r>
          </a:p>
          <a:p>
            <a:pPr lvl="0"/>
            <a:r>
              <a:rPr lang="en-US" dirty="0" smtClean="0"/>
              <a:t>&lt;Learning objective&gt;</a:t>
            </a:r>
          </a:p>
          <a:p>
            <a:pPr lvl="0"/>
            <a:r>
              <a:rPr lang="en-US" dirty="0" smtClean="0"/>
              <a:t>&lt;Learning objective&gt;</a:t>
            </a:r>
          </a:p>
        </p:txBody>
      </p:sp>
    </p:spTree>
    <p:extLst>
      <p:ext uri="{BB962C8B-B14F-4D97-AF65-F5344CB8AC3E}">
        <p14:creationId xmlns:p14="http://schemas.microsoft.com/office/powerpoint/2010/main" val="101486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153112"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en-US" sz="900" dirty="0" smtClean="0">
                <a:solidFill>
                  <a:srgbClr val="FFFFFF"/>
                </a:solidFill>
              </a:rPr>
              <a:t>© 2022 SAP</a:t>
            </a:r>
            <a:r>
              <a:rPr lang="en-US" sz="900" baseline="0" dirty="0" smtClean="0">
                <a:solidFill>
                  <a:srgbClr val="FFFFFF"/>
                </a:solidFill>
              </a:rPr>
              <a:t> SE / SAP UCC Magdeburg</a:t>
            </a:r>
            <a:r>
              <a:rPr lang="en-US" sz="900" dirty="0" smtClean="0">
                <a:solidFill>
                  <a:srgbClr val="FFFFFF"/>
                </a:solidFill>
              </a:rPr>
              <a:t>.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61" r:id="rId6"/>
    <p:sldLayoutId id="2147483759" r:id="rId7"/>
    <p:sldLayoutId id="2147483760" r:id="rId8"/>
    <p:sldLayoutId id="2147483746" r:id="rId9"/>
    <p:sldLayoutId id="2147483749" r:id="rId10"/>
    <p:sldLayoutId id="2147483750" r:id="rId11"/>
    <p:sldLayoutId id="2147483751" r:id="rId12"/>
    <p:sldLayoutId id="2147483752" r:id="rId13"/>
    <p:sldLayoutId id="2147483753" r:id="rId14"/>
    <p:sldLayoutId id="2147483754" r:id="rId15"/>
    <p:sldLayoutId id="2147483755" r:id="rId16"/>
    <p:sldLayoutId id="2147483745" r:id="rId17"/>
    <p:sldLayoutId id="2147483757" r:id="rId18"/>
    <p:sldLayoutId id="2147483758" r:id="rId19"/>
  </p:sldLayoutIdLs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9.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b="17769"/>
          <a:stretch/>
        </p:blipFill>
        <p:spPr>
          <a:xfrm>
            <a:off x="0" y="0"/>
            <a:ext cx="12256168" cy="6859588"/>
          </a:xfrm>
          <a:prstGeom prst="rect">
            <a:avLst/>
          </a:prstGeom>
        </p:spPr>
      </p:pic>
      <p:sp>
        <p:nvSpPr>
          <p:cNvPr id="9" name="Rectangle 8"/>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4000" dirty="0" smtClean="0"/>
              <a:t>SAP </a:t>
            </a:r>
            <a:r>
              <a:rPr lang="en-US" sz="4000" dirty="0"/>
              <a:t>S/4HANA </a:t>
            </a:r>
            <a:r>
              <a:rPr lang="en-US" sz="4000" dirty="0" smtClean="0"/>
              <a:t>Configuration</a:t>
            </a:r>
            <a:endParaRPr lang="en-US" sz="4000" dirty="0"/>
          </a:p>
        </p:txBody>
      </p:sp>
      <p:sp>
        <p:nvSpPr>
          <p:cNvPr id="3" name="Subtitle 2"/>
          <p:cNvSpPr>
            <a:spLocks noGrp="1"/>
          </p:cNvSpPr>
          <p:nvPr>
            <p:ph type="subTitle" idx="1"/>
          </p:nvPr>
        </p:nvSpPr>
        <p:spPr>
          <a:xfrm>
            <a:off x="467999" y="1817519"/>
            <a:ext cx="11257200" cy="276999"/>
          </a:xfrm>
        </p:spPr>
        <p:txBody>
          <a:bodyPr anchor="b" anchorCtr="0">
            <a:spAutoFit/>
          </a:bodyPr>
          <a:lstStyle/>
          <a:p>
            <a:r>
              <a:rPr lang="en-US" dirty="0" smtClean="0"/>
              <a:t>Phase I – Financial Accounting</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
        <p:nvSpPr>
          <p:cNvPr id="12" name="Rectangle 15"/>
          <p:cNvSpPr/>
          <p:nvPr/>
        </p:nvSpPr>
        <p:spPr bwMode="gray">
          <a:xfrm>
            <a:off x="10515601" y="6088063"/>
            <a:ext cx="1353600" cy="449263"/>
          </a:xfrm>
          <a:prstGeom prst="rect">
            <a:avLst/>
          </a:prstGeom>
          <a:solidFill>
            <a:schemeClr val="bg1"/>
          </a:solidFill>
          <a:ln w="12700" cmpd="sng" algn="ctr">
            <a:noFill/>
            <a:prstDash val="dash"/>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13" name="Gruppieren 12"/>
          <p:cNvGrpSpPr/>
          <p:nvPr/>
        </p:nvGrpSpPr>
        <p:grpSpPr>
          <a:xfrm>
            <a:off x="10515600" y="6083725"/>
            <a:ext cx="1353600" cy="471600"/>
            <a:chOff x="10518759" y="6066338"/>
            <a:chExt cx="1352566" cy="470987"/>
          </a:xfrm>
        </p:grpSpPr>
        <p:sp>
          <p:nvSpPr>
            <p:cNvPr id="15"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spTree>
    <p:extLst>
      <p:ext uri="{BB962C8B-B14F-4D97-AF65-F5344CB8AC3E}">
        <p14:creationId xmlns:p14="http://schemas.microsoft.com/office/powerpoint/2010/main" val="185276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Scenario</a:t>
            </a:r>
            <a:endParaRPr lang="de-DE" dirty="0"/>
          </a:p>
        </p:txBody>
      </p:sp>
      <p:sp>
        <p:nvSpPr>
          <p:cNvPr id="3" name="Textplatzhalter 2"/>
          <p:cNvSpPr>
            <a:spLocks noGrp="1"/>
          </p:cNvSpPr>
          <p:nvPr>
            <p:ph type="body" sz="quarter" idx="4294967295"/>
          </p:nvPr>
        </p:nvSpPr>
        <p:spPr>
          <a:xfrm>
            <a:off x="324000" y="1691078"/>
            <a:ext cx="11545200" cy="4392043"/>
          </a:xfrm>
        </p:spPr>
        <p:txBody>
          <a:bodyPr/>
          <a:lstStyle/>
          <a:p>
            <a:r>
              <a:rPr lang="en-US" dirty="0"/>
              <a:t>In 2008, Global Bike Inc. starts implementing SAP </a:t>
            </a:r>
            <a:r>
              <a:rPr lang="en-US" dirty="0" smtClean="0"/>
              <a:t>S/4HANA.</a:t>
            </a:r>
          </a:p>
          <a:p>
            <a:endParaRPr lang="en-US" dirty="0"/>
          </a:p>
          <a:p>
            <a:r>
              <a:rPr lang="en-US" dirty="0"/>
              <a:t>In a preparation project </a:t>
            </a:r>
            <a:r>
              <a:rPr lang="en-US" dirty="0" smtClean="0"/>
              <a:t>(phase </a:t>
            </a:r>
            <a:r>
              <a:rPr lang="en-US" dirty="0"/>
              <a:t>0), the scope of the implementation project was defined</a:t>
            </a:r>
            <a:r>
              <a:rPr lang="en-US" dirty="0" smtClean="0"/>
              <a:t>.</a:t>
            </a:r>
          </a:p>
          <a:p>
            <a:endParaRPr lang="en-US" dirty="0"/>
          </a:p>
          <a:p>
            <a:r>
              <a:rPr lang="en-US" dirty="0"/>
              <a:t>In </a:t>
            </a:r>
            <a:r>
              <a:rPr lang="en-US" dirty="0" smtClean="0"/>
              <a:t>project phase I, </a:t>
            </a:r>
            <a:r>
              <a:rPr lang="en-US" i="1" dirty="0"/>
              <a:t>Bianca Cavarini</a:t>
            </a:r>
            <a:r>
              <a:rPr lang="en-US" dirty="0"/>
              <a:t> (Chief Information Officer) and her team are now tasked with the setup of basic Financial Accounting processes in the S/4HANA </a:t>
            </a:r>
            <a:r>
              <a:rPr lang="en-US" dirty="0" smtClean="0"/>
              <a:t>system.</a:t>
            </a:r>
          </a:p>
          <a:p>
            <a:endParaRPr lang="en-US" dirty="0"/>
          </a:p>
          <a:p>
            <a:r>
              <a:rPr lang="en-US" dirty="0"/>
              <a:t>In order to do so they are observing the work of the following GBI employees in the Financial Accounting department:</a:t>
            </a:r>
          </a:p>
          <a:p>
            <a:pPr lvl="1"/>
            <a:r>
              <a:rPr lang="en-US" i="1" dirty="0"/>
              <a:t>Silvia </a:t>
            </a:r>
            <a:r>
              <a:rPr lang="en-US" i="1" dirty="0" err="1"/>
              <a:t>Cassano</a:t>
            </a:r>
            <a:r>
              <a:rPr lang="en-US" dirty="0"/>
              <a:t> (Accountant Payable Specialist GBI US)</a:t>
            </a:r>
            <a:endParaRPr lang="de-DE" dirty="0"/>
          </a:p>
          <a:p>
            <a:pPr lvl="1"/>
            <a:r>
              <a:rPr lang="en-US" i="1" dirty="0"/>
              <a:t>Stephanie Bernard</a:t>
            </a:r>
            <a:r>
              <a:rPr lang="en-US" dirty="0"/>
              <a:t> (Billing Clerk Accounts Receivable GBI US)</a:t>
            </a:r>
            <a:endParaRPr lang="de-DE" dirty="0"/>
          </a:p>
          <a:p>
            <a:pPr lvl="1"/>
            <a:r>
              <a:rPr lang="en-US" i="1" dirty="0" err="1"/>
              <a:t>Shuyuan</a:t>
            </a:r>
            <a:r>
              <a:rPr lang="en-US" i="1" dirty="0"/>
              <a:t> Chen</a:t>
            </a:r>
            <a:r>
              <a:rPr lang="en-US" dirty="0"/>
              <a:t> (Chief Accountant GBI US</a:t>
            </a:r>
            <a:r>
              <a:rPr lang="en-US" dirty="0" smtClean="0"/>
              <a:t>)</a:t>
            </a:r>
          </a:p>
          <a:p>
            <a:pPr lvl="1"/>
            <a:endParaRPr lang="en-US" dirty="0"/>
          </a:p>
          <a:p>
            <a:r>
              <a:rPr lang="en-US" b="1" dirty="0"/>
              <a:t>Task </a:t>
            </a:r>
            <a:r>
              <a:rPr lang="en-US" dirty="0"/>
              <a:t>Read the scenario and highlight the most important and relevant information.</a:t>
            </a:r>
            <a:endParaRPr lang="de-DE" dirty="0"/>
          </a:p>
        </p:txBody>
      </p:sp>
    </p:spTree>
    <p:extLst>
      <p:ext uri="{BB962C8B-B14F-4D97-AF65-F5344CB8AC3E}">
        <p14:creationId xmlns:p14="http://schemas.microsoft.com/office/powerpoint/2010/main" val="323634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b="1" dirty="0"/>
              <a:t>Task </a:t>
            </a:r>
            <a:r>
              <a:rPr lang="en-US" dirty="0"/>
              <a:t>Revisit the reference symptoms/issues and condense them </a:t>
            </a:r>
            <a:r>
              <a:rPr lang="en-US" dirty="0" smtClean="0"/>
              <a:t>into </a:t>
            </a:r>
            <a:r>
              <a:rPr lang="en-US" dirty="0"/>
              <a:t>the problems specific to this case</a:t>
            </a:r>
            <a:r>
              <a:rPr lang="en-US" dirty="0" smtClean="0"/>
              <a:t>.</a:t>
            </a:r>
          </a:p>
          <a:p>
            <a:endParaRPr lang="en-US" dirty="0"/>
          </a:p>
          <a:p>
            <a:r>
              <a:rPr lang="en-GB" b="1" dirty="0"/>
              <a:t>Short Description</a:t>
            </a:r>
            <a:r>
              <a:rPr lang="en-GB" dirty="0"/>
              <a:t> You (in the role </a:t>
            </a:r>
            <a:r>
              <a:rPr lang="en-GB" i="1" dirty="0"/>
              <a:t>Mona Falco; </a:t>
            </a:r>
            <a:r>
              <a:rPr lang="en-GB" dirty="0"/>
              <a:t>System Design and Dev Manager) need to come to a clear understanding of the most relevant symptoms in Financial Accounting in order to identify the causes and underlying problems including the issue of duplicate invoice numbers that was just reported by </a:t>
            </a:r>
            <a:r>
              <a:rPr lang="en-GB" dirty="0" err="1"/>
              <a:t>Shuyuan</a:t>
            </a:r>
            <a:r>
              <a:rPr lang="en-GB" dirty="0"/>
              <a:t> Chen.</a:t>
            </a:r>
          </a:p>
          <a:p>
            <a:endParaRPr lang="en-GB" dirty="0" smtClean="0"/>
          </a:p>
          <a:p>
            <a:endParaRPr lang="en-GB" dirty="0"/>
          </a:p>
          <a:p>
            <a:r>
              <a:rPr lang="en-US" b="1" dirty="0"/>
              <a:t>Task </a:t>
            </a:r>
            <a:r>
              <a:rPr lang="en-US" dirty="0"/>
              <a:t>Revisit the reference problems and identify possible solutions for Global Bike</a:t>
            </a:r>
            <a:r>
              <a:rPr lang="en-US" dirty="0" smtClean="0"/>
              <a:t>.</a:t>
            </a:r>
          </a:p>
          <a:p>
            <a:endParaRPr lang="en-US" dirty="0"/>
          </a:p>
          <a:p>
            <a:r>
              <a:rPr lang="en-GB" b="1" dirty="0"/>
              <a:t>Short Description</a:t>
            </a:r>
            <a:r>
              <a:rPr lang="en-GB" dirty="0"/>
              <a:t> </a:t>
            </a:r>
            <a:r>
              <a:rPr lang="en-US" dirty="0"/>
              <a:t>In the role of </a:t>
            </a:r>
            <a:r>
              <a:rPr lang="en-GB" i="1" dirty="0"/>
              <a:t>Mona Falco</a:t>
            </a:r>
            <a:r>
              <a:rPr lang="en-GB" dirty="0"/>
              <a:t> and </a:t>
            </a:r>
            <a:r>
              <a:rPr lang="en-GB" i="1" dirty="0"/>
              <a:t>Sarah Garcia</a:t>
            </a:r>
            <a:r>
              <a:rPr lang="en-GB" dirty="0"/>
              <a:t> (Business Analyst 2), analyze all relevant problems in Financial Accounting and find possible solutions.</a:t>
            </a:r>
            <a:endParaRPr lang="de-DE" dirty="0"/>
          </a:p>
          <a:p>
            <a:endParaRPr lang="de-DE" dirty="0"/>
          </a:p>
        </p:txBody>
      </p:sp>
      <p:sp>
        <p:nvSpPr>
          <p:cNvPr id="3" name="Titel 2"/>
          <p:cNvSpPr>
            <a:spLocks noGrp="1"/>
          </p:cNvSpPr>
          <p:nvPr>
            <p:ph type="title"/>
          </p:nvPr>
        </p:nvSpPr>
        <p:spPr/>
        <p:txBody>
          <a:bodyPr/>
          <a:lstStyle/>
          <a:p>
            <a:r>
              <a:rPr lang="de-DE" dirty="0" smtClean="0"/>
              <a:t>Problem Analysis </a:t>
            </a:r>
            <a:r>
              <a:rPr lang="de-DE" dirty="0" err="1" smtClean="0"/>
              <a:t>and</a:t>
            </a:r>
            <a:r>
              <a:rPr lang="de-DE" dirty="0" smtClean="0"/>
              <a:t> Solution </a:t>
            </a:r>
            <a:r>
              <a:rPr lang="de-DE" dirty="0" err="1" smtClean="0"/>
              <a:t>Finding</a:t>
            </a:r>
            <a:endParaRPr lang="de-DE" dirty="0"/>
          </a:p>
        </p:txBody>
      </p:sp>
    </p:spTree>
    <p:extLst>
      <p:ext uri="{BB962C8B-B14F-4D97-AF65-F5344CB8AC3E}">
        <p14:creationId xmlns:p14="http://schemas.microsoft.com/office/powerpoint/2010/main" val="110501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solidFill>
                  <a:schemeClr val="bg1">
                    <a:lumMod val="75000"/>
                  </a:schemeClr>
                </a:solidFill>
              </a:rPr>
              <a:t>Introduction</a:t>
            </a:r>
          </a:p>
          <a:p>
            <a:endParaRPr lang="en-US" dirty="0"/>
          </a:p>
          <a:p>
            <a:r>
              <a:rPr lang="en-US" dirty="0" smtClean="0">
                <a:solidFill>
                  <a:schemeClr val="bg1">
                    <a:lumMod val="75000"/>
                  </a:schemeClr>
                </a:solidFill>
              </a:rPr>
              <a:t>Scenario</a:t>
            </a:r>
          </a:p>
          <a:p>
            <a:endParaRPr lang="en-US" dirty="0">
              <a:solidFill>
                <a:schemeClr val="bg1">
                  <a:lumMod val="75000"/>
                </a:schemeClr>
              </a:solidFill>
            </a:endParaRPr>
          </a:p>
          <a:p>
            <a:r>
              <a:rPr lang="en-US" dirty="0"/>
              <a:t>Enterprise </a:t>
            </a:r>
            <a:r>
              <a:rPr lang="en-US" dirty="0" smtClean="0"/>
              <a:t>structure</a:t>
            </a:r>
          </a:p>
          <a:p>
            <a:endParaRPr lang="en-US" dirty="0">
              <a:solidFill>
                <a:schemeClr val="bg1">
                  <a:lumMod val="75000"/>
                </a:schemeClr>
              </a:solidFill>
            </a:endParaRPr>
          </a:p>
          <a:p>
            <a:r>
              <a:rPr lang="en-US" dirty="0">
                <a:solidFill>
                  <a:schemeClr val="bg1">
                    <a:lumMod val="75000"/>
                  </a:schemeClr>
                </a:solidFill>
              </a:rPr>
              <a:t>Process </a:t>
            </a:r>
            <a:r>
              <a:rPr lang="en-US" dirty="0" smtClean="0">
                <a:solidFill>
                  <a:schemeClr val="bg1">
                    <a:lumMod val="75000"/>
                  </a:schemeClr>
                </a:solidFill>
              </a:rPr>
              <a:t>configuration</a:t>
            </a:r>
          </a:p>
          <a:p>
            <a:endParaRPr lang="en-US" dirty="0">
              <a:solidFill>
                <a:schemeClr val="bg1">
                  <a:lumMod val="75000"/>
                </a:schemeClr>
              </a:solidFill>
            </a:endParaRPr>
          </a:p>
          <a:p>
            <a:r>
              <a:rPr lang="en-US" dirty="0">
                <a:solidFill>
                  <a:schemeClr val="bg1">
                    <a:lumMod val="75000"/>
                  </a:schemeClr>
                </a:solidFill>
              </a:rPr>
              <a:t>Master </a:t>
            </a:r>
            <a:r>
              <a:rPr lang="en-US" dirty="0" smtClean="0">
                <a:solidFill>
                  <a:schemeClr val="bg1">
                    <a:lumMod val="75000"/>
                  </a:schemeClr>
                </a:solidFill>
              </a:rPr>
              <a:t>data</a:t>
            </a:r>
          </a:p>
          <a:p>
            <a:endParaRPr lang="en-US" dirty="0">
              <a:solidFill>
                <a:schemeClr val="bg1">
                  <a:lumMod val="75000"/>
                </a:schemeClr>
              </a:solidFill>
            </a:endParaRPr>
          </a:p>
          <a:p>
            <a:r>
              <a:rPr lang="en-US" dirty="0">
                <a:solidFill>
                  <a:schemeClr val="bg1">
                    <a:lumMod val="75000"/>
                  </a:schemeClr>
                </a:solidFill>
              </a:rPr>
              <a:t>Process execution</a:t>
            </a:r>
          </a:p>
          <a:p>
            <a:endParaRPr lang="de-DE" dirty="0"/>
          </a:p>
        </p:txBody>
      </p:sp>
      <p:sp>
        <p:nvSpPr>
          <p:cNvPr id="12" name="AutoShape 6"/>
          <p:cNvSpPr>
            <a:spLocks noChangeArrowheads="1"/>
          </p:cNvSpPr>
          <p:nvPr/>
        </p:nvSpPr>
        <p:spPr bwMode="auto">
          <a:xfrm>
            <a:off x="8390710" y="456817"/>
            <a:ext cx="1433790" cy="390525"/>
          </a:xfrm>
          <a:prstGeom prst="chevron">
            <a:avLst>
              <a:gd name="adj" fmla="val 4764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Process Configuration</a:t>
            </a:r>
          </a:p>
        </p:txBody>
      </p:sp>
      <p:sp>
        <p:nvSpPr>
          <p:cNvPr id="13" name="AutoShape 7"/>
          <p:cNvSpPr>
            <a:spLocks noChangeArrowheads="1"/>
          </p:cNvSpPr>
          <p:nvPr/>
        </p:nvSpPr>
        <p:spPr bwMode="auto">
          <a:xfrm>
            <a:off x="7430273" y="456817"/>
            <a:ext cx="1214891" cy="390525"/>
          </a:xfrm>
          <a:prstGeom prst="homePlate">
            <a:avLst>
              <a:gd name="adj" fmla="val 47579"/>
            </a:avLst>
          </a:prstGeom>
          <a:solidFill>
            <a:schemeClr val="accent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pitchFamily="34" charset="0"/>
                <a:cs typeface="Arial" pitchFamily="34" charset="0"/>
              </a:rPr>
              <a:t>Enterprise Structure</a:t>
            </a:r>
          </a:p>
        </p:txBody>
      </p:sp>
      <p:sp>
        <p:nvSpPr>
          <p:cNvPr id="14" name="AutoShape 8"/>
          <p:cNvSpPr>
            <a:spLocks noChangeArrowheads="1"/>
          </p:cNvSpPr>
          <p:nvPr/>
        </p:nvSpPr>
        <p:spPr bwMode="auto">
          <a:xfrm>
            <a:off x="10435410" y="456817"/>
            <a:ext cx="1433790" cy="390525"/>
          </a:xfrm>
          <a:prstGeom prst="chevron">
            <a:avLst>
              <a:gd name="adj" fmla="val 46344"/>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 Process</a:t>
            </a:r>
          </a:p>
          <a:p>
            <a:pPr algn="ctr" defTabSz="914400" fontAlgn="base">
              <a:spcBef>
                <a:spcPct val="0"/>
              </a:spcBef>
              <a:spcAft>
                <a:spcPct val="0"/>
              </a:spcAft>
            </a:pPr>
            <a:r>
              <a:rPr lang="en-US" sz="1000" b="1" dirty="0">
                <a:latin typeface="Arial" pitchFamily="34" charset="0"/>
                <a:cs typeface="Arial" pitchFamily="34" charset="0"/>
              </a:rPr>
              <a:t>  Execution</a:t>
            </a:r>
          </a:p>
        </p:txBody>
      </p:sp>
      <p:sp>
        <p:nvSpPr>
          <p:cNvPr id="15" name="AutoShape 9"/>
          <p:cNvSpPr>
            <a:spLocks noChangeArrowheads="1"/>
          </p:cNvSpPr>
          <p:nvPr/>
        </p:nvSpPr>
        <p:spPr bwMode="auto">
          <a:xfrm>
            <a:off x="9541648" y="456817"/>
            <a:ext cx="1136452" cy="390525"/>
          </a:xfrm>
          <a:prstGeom prst="chevron">
            <a:avLst>
              <a:gd name="adj" fmla="val 4681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Master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3492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Enterprise </a:t>
            </a:r>
            <a:r>
              <a:rPr lang="de-DE" dirty="0" err="1" smtClean="0"/>
              <a:t>Structure</a:t>
            </a:r>
            <a:r>
              <a:rPr lang="de-DE" dirty="0"/>
              <a:t> </a:t>
            </a:r>
            <a:r>
              <a:rPr lang="de-DE" dirty="0" smtClean="0"/>
              <a:t>– Financial Accounting</a:t>
            </a:r>
            <a:endParaRPr lang="de-DE" dirty="0"/>
          </a:p>
        </p:txBody>
      </p:sp>
      <p:pic>
        <p:nvPicPr>
          <p:cNvPr id="4" name="Picture 3"/>
          <p:cNvPicPr>
            <a:picLocks noChangeAspect="1" noChangeArrowheads="1"/>
          </p:cNvPicPr>
          <p:nvPr/>
        </p:nvPicPr>
        <p:blipFill>
          <a:blip r:embed="rId2" cstate="print"/>
          <a:srcRect/>
          <a:stretch>
            <a:fillRect/>
          </a:stretch>
        </p:blipFill>
        <p:spPr bwMode="auto">
          <a:xfrm>
            <a:off x="1357987" y="1438275"/>
            <a:ext cx="9477225" cy="4922464"/>
          </a:xfrm>
          <a:prstGeom prst="rect">
            <a:avLst/>
          </a:prstGeom>
          <a:noFill/>
          <a:ln w="9525">
            <a:solidFill>
              <a:srgbClr val="004880"/>
            </a:solidFill>
            <a:miter lim="800000"/>
            <a:headEnd/>
            <a:tailEnd/>
          </a:ln>
        </p:spPr>
      </p:pic>
    </p:spTree>
    <p:extLst>
      <p:ext uri="{BB962C8B-B14F-4D97-AF65-F5344CB8AC3E}">
        <p14:creationId xmlns:p14="http://schemas.microsoft.com/office/powerpoint/2010/main" val="197504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8258025" cy="4392042"/>
          </a:xfrm>
        </p:spPr>
        <p:txBody>
          <a:bodyPr/>
          <a:lstStyle/>
          <a:p>
            <a:r>
              <a:rPr lang="en-US" dirty="0"/>
              <a:t>In commercial, organizational, and technical terms, a self-contained unit in an SAP system with separate master records and its own set of tables</a:t>
            </a:r>
            <a:r>
              <a:rPr lang="en-US" dirty="0" smtClean="0"/>
              <a:t>.</a:t>
            </a:r>
          </a:p>
          <a:p>
            <a:endParaRPr lang="de-DE" dirty="0"/>
          </a:p>
          <a:p>
            <a:r>
              <a:rPr lang="de-DE" dirty="0" err="1" smtClean="0"/>
              <a:t>Represents</a:t>
            </a:r>
            <a:r>
              <a:rPr lang="de-DE" dirty="0" smtClean="0"/>
              <a:t> </a:t>
            </a:r>
            <a:r>
              <a:rPr lang="de-DE" dirty="0" err="1" smtClean="0"/>
              <a:t>the</a:t>
            </a:r>
            <a:r>
              <a:rPr lang="de-DE" dirty="0" smtClean="0"/>
              <a:t> </a:t>
            </a:r>
            <a:r>
              <a:rPr lang="de-DE" dirty="0" err="1" smtClean="0"/>
              <a:t>largest</a:t>
            </a:r>
            <a:r>
              <a:rPr lang="de-DE" dirty="0" smtClean="0"/>
              <a:t> </a:t>
            </a:r>
            <a:r>
              <a:rPr lang="de-DE" dirty="0" err="1" smtClean="0"/>
              <a:t>organizational</a:t>
            </a:r>
            <a:r>
              <a:rPr lang="de-DE" dirty="0" smtClean="0"/>
              <a:t> </a:t>
            </a:r>
            <a:r>
              <a:rPr lang="de-DE" dirty="0" err="1" smtClean="0"/>
              <a:t>unit</a:t>
            </a:r>
            <a:r>
              <a:rPr lang="de-DE" dirty="0" smtClean="0"/>
              <a:t> </a:t>
            </a:r>
            <a:r>
              <a:rPr lang="de-DE" dirty="0" err="1" smtClean="0"/>
              <a:t>impleme</a:t>
            </a:r>
            <a:r>
              <a:rPr lang="en-US" dirty="0" smtClean="0"/>
              <a:t>n</a:t>
            </a:r>
            <a:r>
              <a:rPr lang="de-DE" dirty="0" err="1" smtClean="0"/>
              <a:t>ted</a:t>
            </a:r>
            <a:r>
              <a:rPr lang="de-DE" dirty="0" smtClean="0"/>
              <a:t> within an SAP system, e.g.:</a:t>
            </a:r>
          </a:p>
          <a:p>
            <a:pPr lvl="1"/>
            <a:r>
              <a:rPr lang="de-DE" dirty="0" smtClean="0"/>
              <a:t>Global Enterprises</a:t>
            </a:r>
          </a:p>
          <a:p>
            <a:pPr lvl="1"/>
            <a:r>
              <a:rPr lang="de-DE" dirty="0" err="1" smtClean="0"/>
              <a:t>Consolidated</a:t>
            </a:r>
            <a:r>
              <a:rPr lang="de-DE" dirty="0" smtClean="0"/>
              <a:t> </a:t>
            </a:r>
            <a:r>
              <a:rPr lang="de-DE" dirty="0" err="1" smtClean="0"/>
              <a:t>concern</a:t>
            </a:r>
            <a:endParaRPr lang="de-DE" dirty="0" smtClean="0"/>
          </a:p>
          <a:p>
            <a:pPr lvl="1"/>
            <a:r>
              <a:rPr lang="de-DE" dirty="0" smtClean="0"/>
              <a:t>Corporation</a:t>
            </a:r>
          </a:p>
          <a:p>
            <a:pPr lvl="1"/>
            <a:r>
              <a:rPr lang="de-DE" dirty="0" smtClean="0"/>
              <a:t>Holding</a:t>
            </a:r>
          </a:p>
          <a:p>
            <a:pPr lvl="1"/>
            <a:endParaRPr lang="de-DE" dirty="0" smtClean="0"/>
          </a:p>
          <a:p>
            <a:r>
              <a:rPr lang="en-US" kern="0" dirty="0"/>
              <a:t>In this context: Global Bike </a:t>
            </a:r>
            <a:r>
              <a:rPr lang="en-US" kern="0" dirty="0" smtClean="0"/>
              <a:t>Group.</a:t>
            </a:r>
          </a:p>
          <a:p>
            <a:endParaRPr lang="en-US" kern="0" dirty="0"/>
          </a:p>
          <a:p>
            <a:r>
              <a:rPr lang="en-US" kern="0" dirty="0"/>
              <a:t>Identified by a three-digit number, e.g. </a:t>
            </a:r>
            <a:r>
              <a:rPr lang="en-US" kern="0" dirty="0" smtClean="0"/>
              <a:t>200.</a:t>
            </a:r>
            <a:endParaRPr lang="en-US" kern="0" dirty="0"/>
          </a:p>
          <a:p>
            <a:endParaRPr lang="de-DE" dirty="0"/>
          </a:p>
        </p:txBody>
      </p:sp>
      <p:sp>
        <p:nvSpPr>
          <p:cNvPr id="3" name="Titel 2"/>
          <p:cNvSpPr>
            <a:spLocks noGrp="1"/>
          </p:cNvSpPr>
          <p:nvPr>
            <p:ph type="title"/>
          </p:nvPr>
        </p:nvSpPr>
        <p:spPr/>
        <p:txBody>
          <a:bodyPr/>
          <a:lstStyle/>
          <a:p>
            <a:r>
              <a:rPr lang="de-DE" dirty="0" smtClean="0"/>
              <a:t>Client</a:t>
            </a:r>
            <a:endParaRPr lang="de-DE" dirty="0"/>
          </a:p>
        </p:txBody>
      </p:sp>
      <p:sp>
        <p:nvSpPr>
          <p:cNvPr id="4" name="AutoShape 5"/>
          <p:cNvSpPr>
            <a:spLocks noChangeArrowheads="1"/>
          </p:cNvSpPr>
          <p:nvPr/>
        </p:nvSpPr>
        <p:spPr bwMode="auto">
          <a:xfrm>
            <a:off x="9468000" y="1285875"/>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dirty="0"/>
          </a:p>
        </p:txBody>
      </p:sp>
      <p:sp>
        <p:nvSpPr>
          <p:cNvPr id="5" name="Rectangle 6"/>
          <p:cNvSpPr>
            <a:spLocks noChangeArrowheads="1"/>
          </p:cNvSpPr>
          <p:nvPr/>
        </p:nvSpPr>
        <p:spPr bwMode="auto">
          <a:xfrm>
            <a:off x="9468000" y="2472463"/>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Tree>
    <p:extLst>
      <p:ext uri="{BB962C8B-B14F-4D97-AF65-F5344CB8AC3E}">
        <p14:creationId xmlns:p14="http://schemas.microsoft.com/office/powerpoint/2010/main" val="45961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7191225" cy="4392042"/>
          </a:xfrm>
        </p:spPr>
        <p:txBody>
          <a:bodyPr/>
          <a:lstStyle/>
          <a:p>
            <a:r>
              <a:rPr lang="en-US" dirty="0"/>
              <a:t>The smallest organizational unit of Financial Accounting for which a complete self-contained set of accounts can be drawn up for purposes of external reporting</a:t>
            </a:r>
            <a:r>
              <a:rPr lang="en-US" dirty="0" smtClean="0"/>
              <a:t>.</a:t>
            </a:r>
          </a:p>
          <a:p>
            <a:endParaRPr lang="en-US" dirty="0"/>
          </a:p>
          <a:p>
            <a:r>
              <a:rPr lang="en-US" kern="0" dirty="0"/>
              <a:t>This includes recording of all relevant transactions and generating all supporting documents required for financial </a:t>
            </a:r>
            <a:r>
              <a:rPr lang="en-US" kern="0" dirty="0" smtClean="0"/>
              <a:t>statements.</a:t>
            </a:r>
          </a:p>
          <a:p>
            <a:endParaRPr lang="en-US" kern="0" dirty="0" smtClean="0"/>
          </a:p>
          <a:p>
            <a:r>
              <a:rPr lang="en-US" kern="0" dirty="0" smtClean="0"/>
              <a:t>Key organizational level for Financial Accounting:</a:t>
            </a:r>
          </a:p>
          <a:p>
            <a:pPr lvl="1"/>
            <a:r>
              <a:rPr lang="en-US" kern="0" dirty="0" smtClean="0"/>
              <a:t>Books are maintained at company code level</a:t>
            </a:r>
          </a:p>
          <a:p>
            <a:pPr lvl="1"/>
            <a:r>
              <a:rPr lang="en-US" kern="0" dirty="0" smtClean="0"/>
              <a:t>Financial statements (Balance sheet, profit and loss statement) are generated for company codes</a:t>
            </a:r>
          </a:p>
          <a:p>
            <a:pPr lvl="1"/>
            <a:endParaRPr lang="en-US" kern="0" dirty="0"/>
          </a:p>
          <a:p>
            <a:r>
              <a:rPr lang="en-US" kern="0" dirty="0"/>
              <a:t>In this context: Global Bike Inc. (US), Global Bike Germany GmbH (DE</a:t>
            </a:r>
            <a:r>
              <a:rPr lang="en-US" kern="0" dirty="0" smtClean="0"/>
              <a:t>).</a:t>
            </a:r>
          </a:p>
          <a:p>
            <a:endParaRPr lang="en-US" kern="0" dirty="0"/>
          </a:p>
          <a:p>
            <a:r>
              <a:rPr lang="en-US" kern="0" dirty="0"/>
              <a:t>Identified by a four-digit alphanumeric ID, e.g. </a:t>
            </a:r>
            <a:r>
              <a:rPr lang="en-US" kern="0" dirty="0" smtClean="0"/>
              <a:t>US00.</a:t>
            </a:r>
            <a:endParaRPr lang="en-US" kern="0" dirty="0"/>
          </a:p>
          <a:p>
            <a:endParaRPr lang="de-DE" dirty="0"/>
          </a:p>
        </p:txBody>
      </p:sp>
      <p:sp>
        <p:nvSpPr>
          <p:cNvPr id="3" name="Titel 2"/>
          <p:cNvSpPr>
            <a:spLocks noGrp="1"/>
          </p:cNvSpPr>
          <p:nvPr>
            <p:ph type="title"/>
          </p:nvPr>
        </p:nvSpPr>
        <p:spPr/>
        <p:txBody>
          <a:bodyPr/>
          <a:lstStyle/>
          <a:p>
            <a:r>
              <a:rPr lang="de-DE" dirty="0" smtClean="0"/>
              <a:t>Company Code</a:t>
            </a:r>
            <a:endParaRPr lang="de-DE" dirty="0"/>
          </a:p>
        </p:txBody>
      </p:sp>
      <p:grpSp>
        <p:nvGrpSpPr>
          <p:cNvPr id="16" name="Gruppieren 15"/>
          <p:cNvGrpSpPr/>
          <p:nvPr/>
        </p:nvGrpSpPr>
        <p:grpSpPr>
          <a:xfrm>
            <a:off x="9468000" y="1295400"/>
            <a:ext cx="2409227" cy="1295400"/>
            <a:chOff x="6148687" y="1295400"/>
            <a:chExt cx="2409227" cy="1295400"/>
          </a:xfrm>
        </p:grpSpPr>
        <p:sp>
          <p:nvSpPr>
            <p:cNvPr id="10"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dirty="0"/>
            </a:p>
          </p:txBody>
        </p:sp>
        <p:sp>
          <p:nvSpPr>
            <p:cNvPr id="11"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12"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dirty="0"/>
            </a:p>
          </p:txBody>
        </p:sp>
        <p:sp>
          <p:nvSpPr>
            <p:cNvPr id="13"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4"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dirty="0"/>
            </a:p>
          </p:txBody>
        </p:sp>
        <p:sp>
          <p:nvSpPr>
            <p:cNvPr id="15"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grpSp>
    </p:spTree>
    <p:extLst>
      <p:ext uri="{BB962C8B-B14F-4D97-AF65-F5344CB8AC3E}">
        <p14:creationId xmlns:p14="http://schemas.microsoft.com/office/powerpoint/2010/main" val="1522770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7553175" cy="4392042"/>
          </a:xfrm>
        </p:spPr>
        <p:txBody>
          <a:bodyPr/>
          <a:lstStyle/>
          <a:p>
            <a:r>
              <a:rPr lang="en-US" dirty="0"/>
              <a:t>A classification scheme consisting of a group of general ledger (G/L) accounts</a:t>
            </a:r>
            <a:r>
              <a:rPr lang="en-US" dirty="0" smtClean="0"/>
              <a:t>.</a:t>
            </a:r>
          </a:p>
          <a:p>
            <a:endParaRPr lang="en-US" dirty="0"/>
          </a:p>
          <a:p>
            <a:r>
              <a:rPr lang="en-US" dirty="0"/>
              <a:t>A chart of accounts provides a framework for the recording of values to ensure an </a:t>
            </a:r>
            <a:r>
              <a:rPr lang="en-US" dirty="0" smtClean="0"/>
              <a:t>orderly rendering of accounting data.</a:t>
            </a:r>
          </a:p>
          <a:p>
            <a:endParaRPr lang="en-US" dirty="0" smtClean="0"/>
          </a:p>
          <a:p>
            <a:r>
              <a:rPr lang="en-US" kern="0" dirty="0"/>
              <a:t>The G/L accounts it contains are used by one or more company codes. A chart of accounts must be assigned to each company code. This chart of accounts is the operative chart of accounts and is used in both financial accounting and cost </a:t>
            </a:r>
            <a:r>
              <a:rPr lang="en-US" kern="0" dirty="0" smtClean="0"/>
              <a:t>accounting.</a:t>
            </a:r>
          </a:p>
          <a:p>
            <a:endParaRPr lang="en-US" kern="0" dirty="0" smtClean="0"/>
          </a:p>
          <a:p>
            <a:r>
              <a:rPr lang="en-US" kern="0" dirty="0"/>
              <a:t>In this context: one global chart of accounts for Global </a:t>
            </a:r>
            <a:r>
              <a:rPr lang="en-US" kern="0" dirty="0" smtClean="0"/>
              <a:t>Bike.</a:t>
            </a:r>
          </a:p>
          <a:p>
            <a:endParaRPr lang="en-US" kern="0" dirty="0"/>
          </a:p>
          <a:p>
            <a:r>
              <a:rPr lang="en-US" dirty="0" smtClean="0"/>
              <a:t>Identified by a four-digit alphanumeric ID, e.g. GL00.</a:t>
            </a:r>
          </a:p>
          <a:p>
            <a:endParaRPr lang="de-DE" dirty="0"/>
          </a:p>
        </p:txBody>
      </p:sp>
      <p:sp>
        <p:nvSpPr>
          <p:cNvPr id="3" name="Titel 2"/>
          <p:cNvSpPr>
            <a:spLocks noGrp="1"/>
          </p:cNvSpPr>
          <p:nvPr>
            <p:ph type="title"/>
          </p:nvPr>
        </p:nvSpPr>
        <p:spPr/>
        <p:txBody>
          <a:bodyPr/>
          <a:lstStyle/>
          <a:p>
            <a:r>
              <a:rPr lang="de-DE" dirty="0" smtClean="0"/>
              <a:t>Chart </a:t>
            </a:r>
            <a:r>
              <a:rPr lang="de-DE" dirty="0" err="1" smtClean="0"/>
              <a:t>of</a:t>
            </a:r>
            <a:r>
              <a:rPr lang="de-DE" dirty="0" smtClean="0"/>
              <a:t> Accounts</a:t>
            </a:r>
            <a:endParaRPr lang="de-DE" dirty="0"/>
          </a:p>
        </p:txBody>
      </p:sp>
      <p:grpSp>
        <p:nvGrpSpPr>
          <p:cNvPr id="12" name="Gruppieren 11"/>
          <p:cNvGrpSpPr/>
          <p:nvPr/>
        </p:nvGrpSpPr>
        <p:grpSpPr>
          <a:xfrm>
            <a:off x="9468000" y="1295400"/>
            <a:ext cx="2409227" cy="1295400"/>
            <a:chOff x="6148687" y="1295400"/>
            <a:chExt cx="2409227" cy="1295400"/>
          </a:xfrm>
        </p:grpSpPr>
        <p:sp>
          <p:nvSpPr>
            <p:cNvPr id="4"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5"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6" name="AutoShape 97"/>
            <p:cNvSpPr>
              <a:spLocks noChangeArrowheads="1"/>
            </p:cNvSpPr>
            <p:nvPr/>
          </p:nvSpPr>
          <p:spPr bwMode="auto">
            <a:xfrm>
              <a:off x="6493425" y="1483847"/>
              <a:ext cx="1747126" cy="699189"/>
            </a:xfrm>
            <a:prstGeom prst="parallelogram">
              <a:avLst>
                <a:gd name="adj" fmla="val 4387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7" name="Text Box 98"/>
            <p:cNvSpPr txBox="1">
              <a:spLocks noChangeArrowheads="1"/>
            </p:cNvSpPr>
            <p:nvPr/>
          </p:nvSpPr>
          <p:spPr bwMode="auto">
            <a:xfrm>
              <a:off x="6458467" y="2057400"/>
              <a:ext cx="1219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Chart of Accounts (global) GL##</a:t>
              </a:r>
            </a:p>
          </p:txBody>
        </p:sp>
        <p:sp>
          <p:nvSpPr>
            <p:cNvPr id="8"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9"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0"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1"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grpSp>
    </p:spTree>
    <p:extLst>
      <p:ext uri="{BB962C8B-B14F-4D97-AF65-F5344CB8AC3E}">
        <p14:creationId xmlns:p14="http://schemas.microsoft.com/office/powerpoint/2010/main" val="914218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8334225" cy="4392042"/>
          </a:xfrm>
        </p:spPr>
        <p:txBody>
          <a:bodyPr/>
          <a:lstStyle/>
          <a:p>
            <a:r>
              <a:rPr lang="en-US" dirty="0"/>
              <a:t>An organizational unit that represents an area responsible for granting and monitoring credit</a:t>
            </a:r>
            <a:r>
              <a:rPr lang="en-US" dirty="0" smtClean="0"/>
              <a:t>.</a:t>
            </a:r>
          </a:p>
          <a:p>
            <a:endParaRPr lang="en-US" dirty="0"/>
          </a:p>
          <a:p>
            <a:r>
              <a:rPr lang="en-US" dirty="0"/>
              <a:t>This organizational unit handles either one single company code or, if credit control </a:t>
            </a:r>
            <a:r>
              <a:rPr lang="en-US" dirty="0" smtClean="0"/>
              <a:t>is performed across several companies. Multi company codes.</a:t>
            </a:r>
          </a:p>
          <a:p>
            <a:endParaRPr lang="en-US" dirty="0" smtClean="0"/>
          </a:p>
          <a:p>
            <a:r>
              <a:rPr lang="en-US" kern="0" dirty="0"/>
              <a:t>Credit information can be made available per customer within a credit control area</a:t>
            </a:r>
            <a:r>
              <a:rPr lang="en-US" kern="0" dirty="0" smtClean="0"/>
              <a:t>.</a:t>
            </a:r>
          </a:p>
          <a:p>
            <a:endParaRPr lang="en-US" kern="0" dirty="0"/>
          </a:p>
          <a:p>
            <a:r>
              <a:rPr lang="en-US" dirty="0" smtClean="0"/>
              <a:t>Centralized or decentralized</a:t>
            </a:r>
          </a:p>
          <a:p>
            <a:pPr lvl="1"/>
            <a:r>
              <a:rPr lang="en-US" dirty="0" smtClean="0"/>
              <a:t>For global enterprises or subsidiaries (e.g. North America, Europe, Asia)</a:t>
            </a:r>
          </a:p>
          <a:p>
            <a:pPr lvl="1"/>
            <a:endParaRPr lang="en-US" dirty="0" smtClean="0"/>
          </a:p>
          <a:p>
            <a:r>
              <a:rPr lang="en-US" kern="0" dirty="0"/>
              <a:t>In this context: global credit </a:t>
            </a:r>
            <a:r>
              <a:rPr lang="en-US" kern="0" dirty="0" smtClean="0"/>
              <a:t>management.</a:t>
            </a:r>
          </a:p>
          <a:p>
            <a:endParaRPr lang="en-US" kern="0" dirty="0"/>
          </a:p>
          <a:p>
            <a:r>
              <a:rPr lang="en-US" kern="0" dirty="0"/>
              <a:t>Identified by a four-digit alphanumeric ID, e.g. </a:t>
            </a:r>
            <a:r>
              <a:rPr lang="en-US" kern="0" dirty="0" smtClean="0"/>
              <a:t>GL00.</a:t>
            </a:r>
            <a:endParaRPr lang="en-US" kern="0" dirty="0"/>
          </a:p>
          <a:p>
            <a:endParaRPr lang="en-US" dirty="0" smtClean="0"/>
          </a:p>
          <a:p>
            <a:endParaRPr lang="de-DE" dirty="0"/>
          </a:p>
        </p:txBody>
      </p:sp>
      <p:sp>
        <p:nvSpPr>
          <p:cNvPr id="3" name="Titel 2"/>
          <p:cNvSpPr>
            <a:spLocks noGrp="1"/>
          </p:cNvSpPr>
          <p:nvPr>
            <p:ph type="title"/>
          </p:nvPr>
        </p:nvSpPr>
        <p:spPr/>
        <p:txBody>
          <a:bodyPr/>
          <a:lstStyle/>
          <a:p>
            <a:r>
              <a:rPr lang="de-DE" dirty="0" smtClean="0"/>
              <a:t>Credit Control Area</a:t>
            </a:r>
            <a:endParaRPr lang="de-DE" dirty="0"/>
          </a:p>
        </p:txBody>
      </p:sp>
      <p:grpSp>
        <p:nvGrpSpPr>
          <p:cNvPr id="14" name="Gruppieren 13"/>
          <p:cNvGrpSpPr/>
          <p:nvPr/>
        </p:nvGrpSpPr>
        <p:grpSpPr>
          <a:xfrm>
            <a:off x="9468000" y="1295400"/>
            <a:ext cx="2409227" cy="1295400"/>
            <a:chOff x="6148687" y="1295400"/>
            <a:chExt cx="2409227" cy="1295400"/>
          </a:xfrm>
        </p:grpSpPr>
        <p:sp>
          <p:nvSpPr>
            <p:cNvPr id="4"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5"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6" name="AutoShape 15"/>
            <p:cNvSpPr>
              <a:spLocks noChangeArrowheads="1"/>
            </p:cNvSpPr>
            <p:nvPr/>
          </p:nvSpPr>
          <p:spPr bwMode="auto">
            <a:xfrm>
              <a:off x="6417224" y="1447800"/>
              <a:ext cx="1878081" cy="838200"/>
            </a:xfrm>
            <a:prstGeom prst="parallelogram">
              <a:avLst>
                <a:gd name="adj" fmla="val 43570"/>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7" name="Text Box 16"/>
            <p:cNvSpPr txBox="1">
              <a:spLocks noChangeArrowheads="1"/>
            </p:cNvSpPr>
            <p:nvPr/>
          </p:nvSpPr>
          <p:spPr bwMode="auto">
            <a:xfrm>
              <a:off x="6384375" y="2166238"/>
              <a:ext cx="11430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Credit Control Area (global) GL##</a:t>
              </a:r>
            </a:p>
          </p:txBody>
        </p:sp>
        <p:sp>
          <p:nvSpPr>
            <p:cNvPr id="8" name="AutoShape 97"/>
            <p:cNvSpPr>
              <a:spLocks noChangeArrowheads="1"/>
            </p:cNvSpPr>
            <p:nvPr/>
          </p:nvSpPr>
          <p:spPr bwMode="auto">
            <a:xfrm>
              <a:off x="6493425" y="1483847"/>
              <a:ext cx="1747126" cy="699189"/>
            </a:xfrm>
            <a:prstGeom prst="parallelogram">
              <a:avLst>
                <a:gd name="adj" fmla="val 4387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9" name="Text Box 98"/>
            <p:cNvSpPr txBox="1">
              <a:spLocks noChangeArrowheads="1"/>
            </p:cNvSpPr>
            <p:nvPr/>
          </p:nvSpPr>
          <p:spPr bwMode="auto">
            <a:xfrm>
              <a:off x="6458467" y="2057400"/>
              <a:ext cx="1219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Chart of Accounts (global) GL##</a:t>
              </a:r>
            </a:p>
          </p:txBody>
        </p:sp>
        <p:sp>
          <p:nvSpPr>
            <p:cNvPr id="10"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1"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2"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3"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grpSp>
    </p:spTree>
    <p:extLst>
      <p:ext uri="{BB962C8B-B14F-4D97-AF65-F5344CB8AC3E}">
        <p14:creationId xmlns:p14="http://schemas.microsoft.com/office/powerpoint/2010/main" val="3471622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8486625" cy="4392042"/>
          </a:xfrm>
        </p:spPr>
        <p:txBody>
          <a:bodyPr/>
          <a:lstStyle/>
          <a:p>
            <a:r>
              <a:rPr lang="en-US" dirty="0"/>
              <a:t>An organizational unit of Financial Accounting that represents a separate area of operations or responsibilities within an organization and to which value changes recorded in Financial Accounting can be allocated</a:t>
            </a:r>
            <a:r>
              <a:rPr lang="en-US" dirty="0" smtClean="0"/>
              <a:t>.</a:t>
            </a:r>
          </a:p>
          <a:p>
            <a:endParaRPr lang="en-US" dirty="0"/>
          </a:p>
          <a:p>
            <a:r>
              <a:rPr lang="de-DE" dirty="0" err="1" smtClean="0"/>
              <a:t>You</a:t>
            </a:r>
            <a:r>
              <a:rPr lang="de-DE" dirty="0" smtClean="0"/>
              <a:t> </a:t>
            </a:r>
            <a:r>
              <a:rPr lang="de-DE" dirty="0" err="1" smtClean="0"/>
              <a:t>can</a:t>
            </a:r>
            <a:r>
              <a:rPr lang="de-DE" dirty="0" smtClean="0"/>
              <a:t> </a:t>
            </a:r>
            <a:r>
              <a:rPr lang="de-DE" dirty="0" err="1" smtClean="0"/>
              <a:t>create</a:t>
            </a:r>
            <a:r>
              <a:rPr lang="de-DE" dirty="0" smtClean="0"/>
              <a:t> </a:t>
            </a:r>
            <a:r>
              <a:rPr lang="de-DE" dirty="0" err="1" smtClean="0"/>
              <a:t>financial</a:t>
            </a:r>
            <a:r>
              <a:rPr lang="de-DE" dirty="0" smtClean="0"/>
              <a:t> </a:t>
            </a:r>
            <a:r>
              <a:rPr lang="de-DE" dirty="0" err="1" smtClean="0"/>
              <a:t>statements</a:t>
            </a:r>
            <a:r>
              <a:rPr lang="de-DE" dirty="0" smtClean="0"/>
              <a:t> </a:t>
            </a:r>
            <a:r>
              <a:rPr lang="de-DE" dirty="0" err="1" smtClean="0"/>
              <a:t>for</a:t>
            </a:r>
            <a:r>
              <a:rPr lang="de-DE" dirty="0" smtClean="0"/>
              <a:t> </a:t>
            </a:r>
            <a:r>
              <a:rPr lang="de-DE" dirty="0" err="1" smtClean="0"/>
              <a:t>business</a:t>
            </a:r>
            <a:r>
              <a:rPr lang="de-DE" dirty="0" smtClean="0"/>
              <a:t> </a:t>
            </a:r>
            <a:r>
              <a:rPr lang="de-DE" dirty="0" err="1" smtClean="0"/>
              <a:t>areas</a:t>
            </a:r>
            <a:r>
              <a:rPr lang="de-DE" dirty="0" smtClean="0"/>
              <a:t> </a:t>
            </a:r>
            <a:r>
              <a:rPr lang="de-DE" dirty="0" err="1" smtClean="0"/>
              <a:t>and</a:t>
            </a:r>
            <a:r>
              <a:rPr lang="de-DE" dirty="0" smtClean="0"/>
              <a:t> </a:t>
            </a:r>
            <a:r>
              <a:rPr lang="de-DE" dirty="0" err="1" smtClean="0"/>
              <a:t>use</a:t>
            </a:r>
            <a:r>
              <a:rPr lang="de-DE" dirty="0" smtClean="0"/>
              <a:t> </a:t>
            </a:r>
            <a:r>
              <a:rPr lang="de-DE" dirty="0" err="1" smtClean="0"/>
              <a:t>them</a:t>
            </a:r>
            <a:r>
              <a:rPr lang="de-DE" dirty="0" smtClean="0"/>
              <a:t> </a:t>
            </a:r>
            <a:r>
              <a:rPr lang="de-DE" dirty="0" err="1" smtClean="0"/>
              <a:t>for</a:t>
            </a:r>
            <a:r>
              <a:rPr lang="de-DE" dirty="0" smtClean="0"/>
              <a:t> </a:t>
            </a:r>
            <a:r>
              <a:rPr lang="de-DE" dirty="0" err="1" smtClean="0"/>
              <a:t>various</a:t>
            </a:r>
            <a:r>
              <a:rPr lang="de-DE" dirty="0" smtClean="0"/>
              <a:t> internal </a:t>
            </a:r>
            <a:r>
              <a:rPr lang="de-DE" dirty="0" err="1" smtClean="0"/>
              <a:t>reporting</a:t>
            </a:r>
            <a:r>
              <a:rPr lang="de-DE" dirty="0" smtClean="0"/>
              <a:t> </a:t>
            </a:r>
            <a:r>
              <a:rPr lang="de-DE" dirty="0" err="1" smtClean="0"/>
              <a:t>purposes</a:t>
            </a:r>
            <a:r>
              <a:rPr lang="de-DE" dirty="0" smtClean="0"/>
              <a:t> (</a:t>
            </a:r>
            <a:r>
              <a:rPr lang="de-DE" dirty="0" err="1" smtClean="0"/>
              <a:t>segmentation</a:t>
            </a:r>
            <a:r>
              <a:rPr lang="de-DE" dirty="0" smtClean="0"/>
              <a:t>).</a:t>
            </a:r>
          </a:p>
          <a:p>
            <a:endParaRPr lang="de-DE" dirty="0" smtClean="0"/>
          </a:p>
          <a:p>
            <a:r>
              <a:rPr lang="de-DE" dirty="0" smtClean="0"/>
              <a:t>In </a:t>
            </a:r>
            <a:r>
              <a:rPr lang="de-DE" dirty="0" err="1" smtClean="0"/>
              <a:t>this</a:t>
            </a:r>
            <a:r>
              <a:rPr lang="de-DE" dirty="0" smtClean="0"/>
              <a:t> </a:t>
            </a:r>
            <a:r>
              <a:rPr lang="de-DE" dirty="0" err="1" smtClean="0"/>
              <a:t>context</a:t>
            </a:r>
            <a:r>
              <a:rPr lang="de-DE" dirty="0" smtClean="0"/>
              <a:t>: Bikes.</a:t>
            </a:r>
          </a:p>
          <a:p>
            <a:endParaRPr lang="de-DE" dirty="0" smtClean="0"/>
          </a:p>
          <a:p>
            <a:r>
              <a:rPr lang="de-DE" dirty="0" err="1" smtClean="0"/>
              <a:t>Identified</a:t>
            </a:r>
            <a:r>
              <a:rPr lang="de-DE" dirty="0" smtClean="0"/>
              <a:t> </a:t>
            </a:r>
            <a:r>
              <a:rPr lang="de-DE" dirty="0" err="1" smtClean="0"/>
              <a:t>by</a:t>
            </a:r>
            <a:r>
              <a:rPr lang="de-DE" dirty="0" smtClean="0"/>
              <a:t> a </a:t>
            </a:r>
            <a:r>
              <a:rPr lang="de-DE" dirty="0" err="1" smtClean="0"/>
              <a:t>four</a:t>
            </a:r>
            <a:r>
              <a:rPr lang="de-DE" dirty="0" smtClean="0"/>
              <a:t>-digit </a:t>
            </a:r>
            <a:r>
              <a:rPr lang="de-DE" dirty="0" err="1" smtClean="0"/>
              <a:t>alphanumeric</a:t>
            </a:r>
            <a:r>
              <a:rPr lang="de-DE" dirty="0" smtClean="0"/>
              <a:t> ID, e.g. BI00.</a:t>
            </a:r>
            <a:endParaRPr lang="de-DE" dirty="0"/>
          </a:p>
        </p:txBody>
      </p:sp>
      <p:sp>
        <p:nvSpPr>
          <p:cNvPr id="3" name="Titel 2"/>
          <p:cNvSpPr>
            <a:spLocks noGrp="1"/>
          </p:cNvSpPr>
          <p:nvPr>
            <p:ph type="title"/>
          </p:nvPr>
        </p:nvSpPr>
        <p:spPr/>
        <p:txBody>
          <a:bodyPr/>
          <a:lstStyle/>
          <a:p>
            <a:r>
              <a:rPr lang="de-DE" dirty="0" smtClean="0"/>
              <a:t>Business Area</a:t>
            </a:r>
            <a:endParaRPr lang="de-DE" dirty="0"/>
          </a:p>
        </p:txBody>
      </p:sp>
      <p:grpSp>
        <p:nvGrpSpPr>
          <p:cNvPr id="15" name="Gruppieren 14"/>
          <p:cNvGrpSpPr/>
          <p:nvPr/>
        </p:nvGrpSpPr>
        <p:grpSpPr>
          <a:xfrm>
            <a:off x="9468000" y="1295400"/>
            <a:ext cx="2409227" cy="1295400"/>
            <a:chOff x="6148687" y="1295400"/>
            <a:chExt cx="2409227" cy="1295400"/>
          </a:xfrm>
        </p:grpSpPr>
        <p:sp>
          <p:nvSpPr>
            <p:cNvPr id="4"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5"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6" name="AutoShape 15"/>
            <p:cNvSpPr>
              <a:spLocks noChangeArrowheads="1"/>
            </p:cNvSpPr>
            <p:nvPr/>
          </p:nvSpPr>
          <p:spPr bwMode="auto">
            <a:xfrm>
              <a:off x="6417224" y="1447800"/>
              <a:ext cx="1878081" cy="838200"/>
            </a:xfrm>
            <a:prstGeom prst="parallelogram">
              <a:avLst>
                <a:gd name="adj" fmla="val 43570"/>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7" name="Text Box 16"/>
            <p:cNvSpPr txBox="1">
              <a:spLocks noChangeArrowheads="1"/>
            </p:cNvSpPr>
            <p:nvPr/>
          </p:nvSpPr>
          <p:spPr bwMode="auto">
            <a:xfrm>
              <a:off x="6384375" y="2166238"/>
              <a:ext cx="11430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Credit Control Area (global) GL##</a:t>
              </a:r>
            </a:p>
          </p:txBody>
        </p:sp>
        <p:sp>
          <p:nvSpPr>
            <p:cNvPr id="8" name="AutoShape 97"/>
            <p:cNvSpPr>
              <a:spLocks noChangeArrowheads="1"/>
            </p:cNvSpPr>
            <p:nvPr/>
          </p:nvSpPr>
          <p:spPr bwMode="auto">
            <a:xfrm>
              <a:off x="6493425" y="1483847"/>
              <a:ext cx="1747126" cy="699189"/>
            </a:xfrm>
            <a:prstGeom prst="parallelogram">
              <a:avLst>
                <a:gd name="adj" fmla="val 4387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9"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0"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1"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2"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sp>
          <p:nvSpPr>
            <p:cNvPr id="13" name="AutoShape 41"/>
            <p:cNvSpPr>
              <a:spLocks noChangeArrowheads="1"/>
            </p:cNvSpPr>
            <p:nvPr/>
          </p:nvSpPr>
          <p:spPr bwMode="auto">
            <a:xfrm>
              <a:off x="6502048" y="1600200"/>
              <a:ext cx="1956152" cy="140043"/>
            </a:xfrm>
            <a:prstGeom prst="parallelogram">
              <a:avLst>
                <a:gd name="adj" fmla="val 43894"/>
              </a:avLst>
            </a:prstGeom>
            <a:gradFill rotWithShape="0">
              <a:gsLst>
                <a:gs pos="0">
                  <a:srgbClr val="1FD985"/>
                </a:gs>
                <a:gs pos="100000">
                  <a:srgbClr val="12824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1FD985"/>
              </a:extrusionClr>
            </a:sp3d>
          </p:spPr>
          <p:txBody>
            <a:bodyPr wrap="none" lIns="0" tIns="0" rIns="0" bIns="0" anchor="ctr">
              <a:flatTx/>
            </a:bodyPr>
            <a:lstStyle/>
            <a:p>
              <a:r>
                <a:rPr lang="en-US" sz="400" b="1" dirty="0" smtClean="0">
                  <a:solidFill>
                    <a:schemeClr val="bg1"/>
                  </a:solidFill>
                </a:rPr>
                <a:t>         Business </a:t>
              </a:r>
              <a:r>
                <a:rPr lang="en-US" sz="400" b="1" dirty="0">
                  <a:solidFill>
                    <a:schemeClr val="bg1"/>
                  </a:solidFill>
                </a:rPr>
                <a:t>Area </a:t>
              </a:r>
              <a:r>
                <a:rPr lang="en-US" sz="400" b="1" dirty="0" smtClean="0">
                  <a:solidFill>
                    <a:schemeClr val="bg1"/>
                  </a:solidFill>
                </a:rPr>
                <a:t>Bikes </a:t>
              </a:r>
              <a:r>
                <a:rPr lang="en-US" sz="400" b="1" dirty="0">
                  <a:solidFill>
                    <a:schemeClr val="bg1"/>
                  </a:solidFill>
                </a:rPr>
                <a:t>BI##</a:t>
              </a:r>
            </a:p>
          </p:txBody>
        </p:sp>
        <p:sp>
          <p:nvSpPr>
            <p:cNvPr id="14" name="Text Box 98"/>
            <p:cNvSpPr txBox="1">
              <a:spLocks noChangeArrowheads="1"/>
            </p:cNvSpPr>
            <p:nvPr/>
          </p:nvSpPr>
          <p:spPr bwMode="auto">
            <a:xfrm>
              <a:off x="6458467" y="2057400"/>
              <a:ext cx="1219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Chart of Accounts (global) GL##</a:t>
              </a:r>
            </a:p>
          </p:txBody>
        </p:sp>
      </p:grpSp>
    </p:spTree>
    <p:extLst>
      <p:ext uri="{BB962C8B-B14F-4D97-AF65-F5344CB8AC3E}">
        <p14:creationId xmlns:p14="http://schemas.microsoft.com/office/powerpoint/2010/main" val="624862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Enterprise Structure – Controlling (basics)</a:t>
            </a: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1481379" y="1590675"/>
            <a:ext cx="9455553" cy="4000888"/>
          </a:xfrm>
          <a:prstGeom prst="rect">
            <a:avLst/>
          </a:prstGeom>
          <a:noFill/>
          <a:ln w="9525">
            <a:solidFill>
              <a:srgbClr val="004880"/>
            </a:solidFill>
            <a:miter lim="800000"/>
            <a:headEnd/>
            <a:tailEnd/>
          </a:ln>
        </p:spPr>
      </p:pic>
    </p:spTree>
    <p:extLst>
      <p:ext uri="{BB962C8B-B14F-4D97-AF65-F5344CB8AC3E}">
        <p14:creationId xmlns:p14="http://schemas.microsoft.com/office/powerpoint/2010/main" val="76709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SAP S/4HANA 2020</a:t>
            </a:r>
          </a:p>
          <a:p>
            <a:r>
              <a:rPr lang="de-DE" dirty="0" smtClean="0"/>
              <a:t>GUI 7.70</a:t>
            </a:r>
            <a:endParaRPr lang="de-DE" dirty="0"/>
          </a:p>
        </p:txBody>
      </p:sp>
      <p:sp>
        <p:nvSpPr>
          <p:cNvPr id="4" name="Textplatzhalter 3"/>
          <p:cNvSpPr>
            <a:spLocks noGrp="1"/>
          </p:cNvSpPr>
          <p:nvPr>
            <p:ph type="body" sz="quarter" idx="13"/>
          </p:nvPr>
        </p:nvSpPr>
        <p:spPr/>
        <p:txBody>
          <a:bodyPr/>
          <a:lstStyle/>
          <a:p>
            <a:r>
              <a:rPr lang="de-DE" dirty="0" smtClean="0"/>
              <a:t>None</a:t>
            </a:r>
            <a:endParaRPr lang="de-DE" dirty="0"/>
          </a:p>
        </p:txBody>
      </p:sp>
      <p:sp>
        <p:nvSpPr>
          <p:cNvPr id="5"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Global Bike</a:t>
            </a:r>
          </a:p>
        </p:txBody>
      </p:sp>
      <p:sp>
        <p:nvSpPr>
          <p:cNvPr id="6" name="Textplatzhalter 5"/>
          <p:cNvSpPr>
            <a:spLocks noGrp="1"/>
          </p:cNvSpPr>
          <p:nvPr>
            <p:ph type="body" sz="quarter" idx="15"/>
          </p:nvPr>
        </p:nvSpPr>
        <p:spPr/>
        <p:txBody>
          <a:bodyPr/>
          <a:lstStyle/>
          <a:p>
            <a:r>
              <a:rPr lang="de-DE" dirty="0" smtClean="0"/>
              <a:t>4.2 </a:t>
            </a:r>
            <a:r>
              <a:rPr lang="de-DE" dirty="0" smtClean="0"/>
              <a:t>(March </a:t>
            </a:r>
            <a:r>
              <a:rPr lang="de-DE" dirty="0" smtClean="0"/>
              <a:t>2024)</a:t>
            </a:r>
            <a:endParaRPr lang="de-DE" dirty="0"/>
          </a:p>
        </p:txBody>
      </p:sp>
    </p:spTree>
    <p:extLst>
      <p:ext uri="{BB962C8B-B14F-4D97-AF65-F5344CB8AC3E}">
        <p14:creationId xmlns:p14="http://schemas.microsoft.com/office/powerpoint/2010/main" val="26076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8343750" cy="4392042"/>
          </a:xfrm>
        </p:spPr>
        <p:txBody>
          <a:bodyPr/>
          <a:lstStyle/>
          <a:p>
            <a:r>
              <a:rPr lang="en-US" dirty="0"/>
              <a:t>An organizational unit within a company, used to represent a closed system for cost accounting purposes</a:t>
            </a:r>
            <a:r>
              <a:rPr lang="en-US" dirty="0" smtClean="0"/>
              <a:t>.</a:t>
            </a:r>
          </a:p>
          <a:p>
            <a:endParaRPr lang="en-US" dirty="0"/>
          </a:p>
          <a:p>
            <a:r>
              <a:rPr lang="de-DE" dirty="0" smtClean="0"/>
              <a:t>A </a:t>
            </a:r>
            <a:r>
              <a:rPr lang="de-DE" dirty="0" err="1" smtClean="0"/>
              <a:t>controlling</a:t>
            </a:r>
            <a:r>
              <a:rPr lang="de-DE" dirty="0" smtClean="0"/>
              <a:t> </a:t>
            </a:r>
            <a:r>
              <a:rPr lang="de-DE" dirty="0" err="1" smtClean="0"/>
              <a:t>area</a:t>
            </a:r>
            <a:r>
              <a:rPr lang="de-DE" dirty="0" smtClean="0"/>
              <a:t> </a:t>
            </a:r>
            <a:r>
              <a:rPr lang="de-DE" dirty="0" err="1" smtClean="0"/>
              <a:t>may</a:t>
            </a:r>
            <a:r>
              <a:rPr lang="de-DE" dirty="0" smtClean="0"/>
              <a:t> </a:t>
            </a:r>
            <a:r>
              <a:rPr lang="de-DE" dirty="0" err="1" smtClean="0"/>
              <a:t>include</a:t>
            </a:r>
            <a:r>
              <a:rPr lang="de-DE" dirty="0" smtClean="0"/>
              <a:t> </a:t>
            </a:r>
            <a:r>
              <a:rPr lang="de-DE" dirty="0" err="1" smtClean="0"/>
              <a:t>single</a:t>
            </a:r>
            <a:r>
              <a:rPr lang="de-DE" dirty="0" smtClean="0"/>
              <a:t> </a:t>
            </a:r>
            <a:r>
              <a:rPr lang="de-DE" dirty="0" err="1" smtClean="0"/>
              <a:t>or</a:t>
            </a:r>
            <a:r>
              <a:rPr lang="de-DE" dirty="0" smtClean="0"/>
              <a:t> </a:t>
            </a:r>
            <a:r>
              <a:rPr lang="en-US" dirty="0"/>
              <a:t>multiple company codes that may use different currencies. These company codes must use the same operative chart of accounts</a:t>
            </a:r>
            <a:r>
              <a:rPr lang="en-US" dirty="0" smtClean="0"/>
              <a:t>.</a:t>
            </a:r>
          </a:p>
          <a:p>
            <a:endParaRPr lang="en-US" dirty="0"/>
          </a:p>
          <a:p>
            <a:r>
              <a:rPr lang="en-US" dirty="0"/>
              <a:t>All internal allocations refer exclusively to objects in the same controlling area</a:t>
            </a:r>
            <a:r>
              <a:rPr lang="en-US" dirty="0" smtClean="0"/>
              <a:t>.</a:t>
            </a:r>
          </a:p>
          <a:p>
            <a:endParaRPr lang="en-US" dirty="0"/>
          </a:p>
          <a:p>
            <a:r>
              <a:rPr lang="en-US" dirty="0"/>
              <a:t>In this context: North America, </a:t>
            </a:r>
            <a:r>
              <a:rPr lang="en-US" dirty="0" smtClean="0"/>
              <a:t>Europe.</a:t>
            </a:r>
          </a:p>
          <a:p>
            <a:endParaRPr lang="en-US" dirty="0"/>
          </a:p>
          <a:p>
            <a:pPr lvl="0">
              <a:defRPr/>
            </a:pPr>
            <a:r>
              <a:rPr lang="en-US" dirty="0"/>
              <a:t>Identified by a four-digit alphanumeric ID, e.g. </a:t>
            </a:r>
            <a:r>
              <a:rPr lang="en-US" dirty="0" smtClean="0"/>
              <a:t>NA00.</a:t>
            </a:r>
            <a:endParaRPr lang="de-DE" dirty="0"/>
          </a:p>
        </p:txBody>
      </p:sp>
      <p:sp>
        <p:nvSpPr>
          <p:cNvPr id="3" name="Titel 2"/>
          <p:cNvSpPr>
            <a:spLocks noGrp="1"/>
          </p:cNvSpPr>
          <p:nvPr>
            <p:ph type="title"/>
          </p:nvPr>
        </p:nvSpPr>
        <p:spPr/>
        <p:txBody>
          <a:bodyPr/>
          <a:lstStyle/>
          <a:p>
            <a:r>
              <a:rPr lang="de-DE" dirty="0" smtClean="0"/>
              <a:t>Controlling Area</a:t>
            </a:r>
            <a:endParaRPr lang="de-DE" dirty="0"/>
          </a:p>
        </p:txBody>
      </p:sp>
      <p:grpSp>
        <p:nvGrpSpPr>
          <p:cNvPr id="19" name="Gruppieren 18"/>
          <p:cNvGrpSpPr/>
          <p:nvPr/>
        </p:nvGrpSpPr>
        <p:grpSpPr>
          <a:xfrm>
            <a:off x="9468000" y="1295400"/>
            <a:ext cx="2409227" cy="1295400"/>
            <a:chOff x="6148687" y="1295400"/>
            <a:chExt cx="2409227" cy="1295400"/>
          </a:xfrm>
        </p:grpSpPr>
        <p:sp>
          <p:nvSpPr>
            <p:cNvPr id="4"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5"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6" name="AutoShape 11"/>
            <p:cNvSpPr>
              <a:spLocks noChangeArrowheads="1"/>
            </p:cNvSpPr>
            <p:nvPr/>
          </p:nvSpPr>
          <p:spPr bwMode="auto">
            <a:xfrm>
              <a:off x="6346501" y="1407190"/>
              <a:ext cx="968699" cy="992926"/>
            </a:xfrm>
            <a:prstGeom prst="parallelogram">
              <a:avLst>
                <a:gd name="adj" fmla="val 44688"/>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7" name="Text Box 12"/>
            <p:cNvSpPr txBox="1">
              <a:spLocks noChangeArrowheads="1"/>
            </p:cNvSpPr>
            <p:nvPr/>
          </p:nvSpPr>
          <p:spPr bwMode="auto">
            <a:xfrm>
              <a:off x="6308175" y="2280525"/>
              <a:ext cx="838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CA North Am. NA##</a:t>
              </a:r>
            </a:p>
          </p:txBody>
        </p:sp>
        <p:sp>
          <p:nvSpPr>
            <p:cNvPr id="8" name="AutoShape 11"/>
            <p:cNvSpPr>
              <a:spLocks noChangeArrowheads="1"/>
            </p:cNvSpPr>
            <p:nvPr/>
          </p:nvSpPr>
          <p:spPr bwMode="auto">
            <a:xfrm>
              <a:off x="6945150" y="1404000"/>
              <a:ext cx="979650" cy="992926"/>
            </a:xfrm>
            <a:prstGeom prst="parallelogram">
              <a:avLst>
                <a:gd name="adj" fmla="val 44688"/>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9" name="Text Box 12"/>
            <p:cNvSpPr txBox="1">
              <a:spLocks noChangeArrowheads="1"/>
            </p:cNvSpPr>
            <p:nvPr/>
          </p:nvSpPr>
          <p:spPr bwMode="auto">
            <a:xfrm>
              <a:off x="6906823" y="2277335"/>
              <a:ext cx="838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CA </a:t>
              </a:r>
              <a:r>
                <a:rPr lang="en-US" sz="400" b="1" dirty="0" smtClean="0">
                  <a:solidFill>
                    <a:schemeClr val="bg1"/>
                  </a:solidFill>
                  <a:cs typeface="Times New Roman" pitchFamily="18" charset="0"/>
                </a:rPr>
                <a:t>Europe EU##</a:t>
              </a:r>
              <a:endParaRPr lang="en-US" sz="400" b="1" dirty="0">
                <a:solidFill>
                  <a:schemeClr val="bg1"/>
                </a:solidFill>
                <a:cs typeface="Times New Roman" pitchFamily="18" charset="0"/>
              </a:endParaRPr>
            </a:p>
          </p:txBody>
        </p:sp>
        <p:sp>
          <p:nvSpPr>
            <p:cNvPr id="10" name="AutoShape 15"/>
            <p:cNvSpPr>
              <a:spLocks noChangeArrowheads="1"/>
            </p:cNvSpPr>
            <p:nvPr/>
          </p:nvSpPr>
          <p:spPr bwMode="auto">
            <a:xfrm>
              <a:off x="6417224" y="1447800"/>
              <a:ext cx="1878081" cy="838200"/>
            </a:xfrm>
            <a:prstGeom prst="parallelogram">
              <a:avLst>
                <a:gd name="adj" fmla="val 4357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11" name="Text Box 16"/>
            <p:cNvSpPr txBox="1">
              <a:spLocks noChangeArrowheads="1"/>
            </p:cNvSpPr>
            <p:nvPr/>
          </p:nvSpPr>
          <p:spPr bwMode="auto">
            <a:xfrm>
              <a:off x="6384375" y="2166238"/>
              <a:ext cx="11430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Credit Control Area (global) GL##</a:t>
              </a:r>
            </a:p>
          </p:txBody>
        </p:sp>
        <p:sp>
          <p:nvSpPr>
            <p:cNvPr id="12" name="AutoShape 97"/>
            <p:cNvSpPr>
              <a:spLocks noChangeArrowheads="1"/>
            </p:cNvSpPr>
            <p:nvPr/>
          </p:nvSpPr>
          <p:spPr bwMode="auto">
            <a:xfrm>
              <a:off x="6493425" y="1483847"/>
              <a:ext cx="1747126" cy="699189"/>
            </a:xfrm>
            <a:prstGeom prst="parallelogram">
              <a:avLst>
                <a:gd name="adj" fmla="val 4387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13" name="Text Box 98"/>
            <p:cNvSpPr txBox="1">
              <a:spLocks noChangeArrowheads="1"/>
            </p:cNvSpPr>
            <p:nvPr/>
          </p:nvSpPr>
          <p:spPr bwMode="auto">
            <a:xfrm>
              <a:off x="6458467" y="2057400"/>
              <a:ext cx="1219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Chart of Accounts (global) GL##</a:t>
              </a:r>
            </a:p>
          </p:txBody>
        </p:sp>
        <p:sp>
          <p:nvSpPr>
            <p:cNvPr id="14"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5"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6"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7"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sp>
          <p:nvSpPr>
            <p:cNvPr id="18" name="AutoShape 41"/>
            <p:cNvSpPr>
              <a:spLocks noChangeArrowheads="1"/>
            </p:cNvSpPr>
            <p:nvPr/>
          </p:nvSpPr>
          <p:spPr bwMode="auto">
            <a:xfrm>
              <a:off x="6502048" y="1600200"/>
              <a:ext cx="1956152" cy="140043"/>
            </a:xfrm>
            <a:prstGeom prst="parallelogram">
              <a:avLst>
                <a:gd name="adj" fmla="val 43894"/>
              </a:avLst>
            </a:prstGeom>
            <a:gradFill rotWithShape="0">
              <a:gsLst>
                <a:gs pos="0">
                  <a:srgbClr val="1FD985"/>
                </a:gs>
                <a:gs pos="100000">
                  <a:srgbClr val="12824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1FD985"/>
              </a:extrusionClr>
            </a:sp3d>
          </p:spPr>
          <p:txBody>
            <a:bodyPr wrap="none" lIns="0" tIns="0" rIns="0" bIns="0" anchor="ctr">
              <a:flatTx/>
            </a:bodyPr>
            <a:lstStyle/>
            <a:p>
              <a:r>
                <a:rPr lang="en-US" sz="400" b="1" dirty="0" smtClean="0">
                  <a:solidFill>
                    <a:schemeClr val="bg1"/>
                  </a:solidFill>
                </a:rPr>
                <a:t>         Business </a:t>
              </a:r>
              <a:r>
                <a:rPr lang="en-US" sz="400" b="1" dirty="0">
                  <a:solidFill>
                    <a:schemeClr val="bg1"/>
                  </a:solidFill>
                </a:rPr>
                <a:t>Area </a:t>
              </a:r>
              <a:r>
                <a:rPr lang="en-US" sz="400" b="1" dirty="0" smtClean="0">
                  <a:solidFill>
                    <a:schemeClr val="bg1"/>
                  </a:solidFill>
                </a:rPr>
                <a:t>Bikes </a:t>
              </a:r>
              <a:r>
                <a:rPr lang="en-US" sz="400" b="1" dirty="0">
                  <a:solidFill>
                    <a:schemeClr val="bg1"/>
                  </a:solidFill>
                </a:rPr>
                <a:t>BI##</a:t>
              </a:r>
            </a:p>
          </p:txBody>
        </p:sp>
      </p:grpSp>
    </p:spTree>
    <p:extLst>
      <p:ext uri="{BB962C8B-B14F-4D97-AF65-F5344CB8AC3E}">
        <p14:creationId xmlns:p14="http://schemas.microsoft.com/office/powerpoint/2010/main" val="3370992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4000" y="1691079"/>
            <a:ext cx="9201000" cy="4392042"/>
          </a:xfrm>
        </p:spPr>
        <p:txBody>
          <a:bodyPr/>
          <a:lstStyle/>
          <a:p>
            <a:r>
              <a:rPr lang="en-US" dirty="0"/>
              <a:t>A representation of a part of an organization for which the sales market is structured in a uniform manner</a:t>
            </a:r>
            <a:r>
              <a:rPr lang="en-US" dirty="0" smtClean="0"/>
              <a:t>.</a:t>
            </a:r>
          </a:p>
          <a:p>
            <a:endParaRPr lang="en-US" dirty="0"/>
          </a:p>
          <a:p>
            <a:r>
              <a:rPr lang="en-US" dirty="0" smtClean="0"/>
              <a:t>By setting off the costs against the revenues, </a:t>
            </a:r>
            <a:r>
              <a:rPr lang="en-US" dirty="0"/>
              <a:t>an operating profit can be calculated for the individual market segments that are defined by a combination of classifying characteristics (such as product group, customer group, country, or distribution channel). The market segments are called profitability segments</a:t>
            </a:r>
            <a:r>
              <a:rPr lang="en-US" dirty="0" smtClean="0"/>
              <a:t>.</a:t>
            </a:r>
          </a:p>
          <a:p>
            <a:endParaRPr lang="en-US" dirty="0" smtClean="0"/>
          </a:p>
          <a:p>
            <a:r>
              <a:rPr lang="de-DE" dirty="0" smtClean="0"/>
              <a:t>Relevant </a:t>
            </a:r>
            <a:r>
              <a:rPr lang="de-DE" dirty="0" err="1" smtClean="0"/>
              <a:t>and</a:t>
            </a:r>
            <a:r>
              <a:rPr lang="de-DE" dirty="0" smtClean="0"/>
              <a:t> </a:t>
            </a:r>
            <a:r>
              <a:rPr lang="de-DE" dirty="0" err="1" smtClean="0"/>
              <a:t>used</a:t>
            </a:r>
            <a:r>
              <a:rPr lang="de-DE" dirty="0" smtClean="0"/>
              <a:t> </a:t>
            </a:r>
            <a:r>
              <a:rPr lang="de-DE" dirty="0" err="1" smtClean="0"/>
              <a:t>for</a:t>
            </a:r>
            <a:r>
              <a:rPr lang="de-DE" dirty="0" smtClean="0"/>
              <a:t> </a:t>
            </a:r>
            <a:r>
              <a:rPr lang="de-DE" dirty="0" err="1" smtClean="0"/>
              <a:t>profitability</a:t>
            </a:r>
            <a:r>
              <a:rPr lang="de-DE" dirty="0" smtClean="0"/>
              <a:t> </a:t>
            </a:r>
            <a:r>
              <a:rPr lang="de-DE" dirty="0" err="1" smtClean="0"/>
              <a:t>analysis</a:t>
            </a:r>
            <a:r>
              <a:rPr lang="de-DE" dirty="0" smtClean="0"/>
              <a:t>.</a:t>
            </a:r>
          </a:p>
          <a:p>
            <a:endParaRPr lang="de-DE" dirty="0" smtClean="0"/>
          </a:p>
          <a:p>
            <a:r>
              <a:rPr lang="de-DE" dirty="0" err="1" smtClean="0"/>
              <a:t>Several</a:t>
            </a:r>
            <a:r>
              <a:rPr lang="de-DE" dirty="0" smtClean="0"/>
              <a:t> </a:t>
            </a:r>
            <a:r>
              <a:rPr lang="de-DE" dirty="0" err="1" smtClean="0"/>
              <a:t>controlling</a:t>
            </a:r>
            <a:r>
              <a:rPr lang="de-DE" dirty="0" smtClean="0"/>
              <a:t> </a:t>
            </a:r>
            <a:r>
              <a:rPr lang="de-DE" dirty="0" err="1" smtClean="0"/>
              <a:t>areas</a:t>
            </a:r>
            <a:r>
              <a:rPr lang="de-DE" dirty="0" smtClean="0"/>
              <a:t> </a:t>
            </a:r>
            <a:r>
              <a:rPr lang="de-DE" dirty="0" err="1" smtClean="0"/>
              <a:t>can</a:t>
            </a:r>
            <a:r>
              <a:rPr lang="de-DE" dirty="0" smtClean="0"/>
              <a:t> </a:t>
            </a:r>
            <a:r>
              <a:rPr lang="de-DE" dirty="0" err="1" smtClean="0"/>
              <a:t>be</a:t>
            </a:r>
            <a:r>
              <a:rPr lang="de-DE" dirty="0" smtClean="0"/>
              <a:t> </a:t>
            </a:r>
            <a:r>
              <a:rPr lang="de-DE" dirty="0" err="1" smtClean="0"/>
              <a:t>assigned</a:t>
            </a:r>
            <a:r>
              <a:rPr lang="de-DE" dirty="0" smtClean="0"/>
              <a:t> </a:t>
            </a:r>
            <a:r>
              <a:rPr lang="de-DE" dirty="0" err="1" smtClean="0"/>
              <a:t>to</a:t>
            </a:r>
            <a:r>
              <a:rPr lang="de-DE" dirty="0" smtClean="0"/>
              <a:t> an </a:t>
            </a:r>
            <a:r>
              <a:rPr lang="de-DE" dirty="0" err="1" smtClean="0"/>
              <a:t>operating</a:t>
            </a:r>
            <a:r>
              <a:rPr lang="de-DE" dirty="0" smtClean="0"/>
              <a:t> </a:t>
            </a:r>
            <a:r>
              <a:rPr lang="de-DE" dirty="0" err="1" smtClean="0"/>
              <a:t>concern</a:t>
            </a:r>
            <a:r>
              <a:rPr lang="de-DE" dirty="0" smtClean="0"/>
              <a:t>.</a:t>
            </a:r>
          </a:p>
          <a:p>
            <a:endParaRPr lang="de-DE" dirty="0" smtClean="0"/>
          </a:p>
          <a:p>
            <a:r>
              <a:rPr lang="de-DE" dirty="0" smtClean="0"/>
              <a:t>In </a:t>
            </a:r>
            <a:r>
              <a:rPr lang="de-DE" dirty="0" err="1" smtClean="0"/>
              <a:t>this</a:t>
            </a:r>
            <a:r>
              <a:rPr lang="de-DE" dirty="0" smtClean="0"/>
              <a:t> </a:t>
            </a:r>
            <a:r>
              <a:rPr lang="de-DE" dirty="0" err="1" smtClean="0"/>
              <a:t>context</a:t>
            </a:r>
            <a:r>
              <a:rPr lang="de-DE" dirty="0" smtClean="0"/>
              <a:t>: global </a:t>
            </a:r>
            <a:r>
              <a:rPr lang="de-DE" dirty="0" err="1" smtClean="0"/>
              <a:t>operating</a:t>
            </a:r>
            <a:r>
              <a:rPr lang="de-DE" dirty="0" smtClean="0"/>
              <a:t> </a:t>
            </a:r>
            <a:r>
              <a:rPr lang="de-DE" dirty="0" err="1" smtClean="0"/>
              <a:t>concern</a:t>
            </a:r>
            <a:r>
              <a:rPr lang="de-DE" dirty="0" smtClean="0"/>
              <a:t>.</a:t>
            </a:r>
          </a:p>
          <a:p>
            <a:endParaRPr lang="de-DE" dirty="0" smtClean="0"/>
          </a:p>
          <a:p>
            <a:r>
              <a:rPr lang="de-DE" dirty="0" err="1" smtClean="0"/>
              <a:t>Identified</a:t>
            </a:r>
            <a:r>
              <a:rPr lang="de-DE" dirty="0" smtClean="0"/>
              <a:t> </a:t>
            </a:r>
            <a:r>
              <a:rPr lang="de-DE" dirty="0" err="1" smtClean="0"/>
              <a:t>by</a:t>
            </a:r>
            <a:r>
              <a:rPr lang="de-DE" dirty="0" smtClean="0"/>
              <a:t> a </a:t>
            </a:r>
            <a:r>
              <a:rPr lang="de-DE" dirty="0" err="1" smtClean="0"/>
              <a:t>four</a:t>
            </a:r>
            <a:r>
              <a:rPr lang="de-DE" dirty="0" smtClean="0"/>
              <a:t>-digit </a:t>
            </a:r>
            <a:r>
              <a:rPr lang="de-DE" dirty="0" err="1" smtClean="0"/>
              <a:t>alphanumeric</a:t>
            </a:r>
            <a:r>
              <a:rPr lang="de-DE" dirty="0" smtClean="0"/>
              <a:t> ID, e.g. GL00</a:t>
            </a:r>
            <a:endParaRPr lang="en-US" dirty="0"/>
          </a:p>
        </p:txBody>
      </p:sp>
      <p:sp>
        <p:nvSpPr>
          <p:cNvPr id="3" name="Titel 2"/>
          <p:cNvSpPr>
            <a:spLocks noGrp="1"/>
          </p:cNvSpPr>
          <p:nvPr>
            <p:ph type="title"/>
          </p:nvPr>
        </p:nvSpPr>
        <p:spPr/>
        <p:txBody>
          <a:bodyPr/>
          <a:lstStyle/>
          <a:p>
            <a:r>
              <a:rPr lang="de-DE" dirty="0" smtClean="0"/>
              <a:t>Operating </a:t>
            </a:r>
            <a:r>
              <a:rPr lang="de-DE" dirty="0" err="1" smtClean="0"/>
              <a:t>Concern</a:t>
            </a:r>
            <a:endParaRPr lang="de-DE" dirty="0"/>
          </a:p>
        </p:txBody>
      </p:sp>
      <p:grpSp>
        <p:nvGrpSpPr>
          <p:cNvPr id="21" name="Gruppieren 20"/>
          <p:cNvGrpSpPr/>
          <p:nvPr/>
        </p:nvGrpSpPr>
        <p:grpSpPr>
          <a:xfrm>
            <a:off x="9468000" y="1295400"/>
            <a:ext cx="2766713" cy="1295400"/>
            <a:chOff x="6148687" y="1295400"/>
            <a:chExt cx="2766713" cy="1295400"/>
          </a:xfrm>
        </p:grpSpPr>
        <p:sp>
          <p:nvSpPr>
            <p:cNvPr id="4" name="AutoShape 5"/>
            <p:cNvSpPr>
              <a:spLocks noChangeArrowheads="1"/>
            </p:cNvSpPr>
            <p:nvPr/>
          </p:nvSpPr>
          <p:spPr bwMode="auto">
            <a:xfrm>
              <a:off x="6172200" y="1295400"/>
              <a:ext cx="2385714" cy="12954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5" name="Rectangle 6"/>
            <p:cNvSpPr>
              <a:spLocks noChangeArrowheads="1"/>
            </p:cNvSpPr>
            <p:nvPr/>
          </p:nvSpPr>
          <p:spPr bwMode="auto">
            <a:xfrm>
              <a:off x="6148687" y="2481988"/>
              <a:ext cx="861713"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rPr>
                <a:t>Client </a:t>
              </a:r>
              <a:r>
                <a:rPr lang="en-US" sz="400" b="1" dirty="0" smtClean="0">
                  <a:solidFill>
                    <a:schemeClr val="bg1"/>
                  </a:solidFill>
                </a:rPr>
                <a:t>Global Bike Group</a:t>
              </a:r>
              <a:endParaRPr lang="en-US" sz="400" b="1" dirty="0">
                <a:solidFill>
                  <a:schemeClr val="bg1"/>
                </a:solidFill>
              </a:endParaRPr>
            </a:p>
          </p:txBody>
        </p:sp>
        <p:sp>
          <p:nvSpPr>
            <p:cNvPr id="6" name="AutoShape 7"/>
            <p:cNvSpPr>
              <a:spLocks noChangeArrowheads="1"/>
            </p:cNvSpPr>
            <p:nvPr/>
          </p:nvSpPr>
          <p:spPr bwMode="auto">
            <a:xfrm>
              <a:off x="6253875" y="1355175"/>
              <a:ext cx="2133600" cy="1143000"/>
            </a:xfrm>
            <a:prstGeom prst="parallelogram">
              <a:avLst>
                <a:gd name="adj" fmla="val 45065"/>
              </a:avLst>
            </a:prstGeom>
            <a:gradFill rotWithShape="0">
              <a:gsLst>
                <a:gs pos="0">
                  <a:srgbClr val="D9395F"/>
                </a:gs>
                <a:gs pos="100000">
                  <a:srgbClr val="641A2C"/>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9395F"/>
              </a:extrusionClr>
            </a:sp3d>
          </p:spPr>
          <p:txBody>
            <a:bodyPr wrap="none" lIns="0" tIns="0" rIns="0" bIns="0" anchor="b">
              <a:flatTx/>
            </a:bodyPr>
            <a:lstStyle/>
            <a:p>
              <a:endParaRPr lang="de-DE" sz="1400" b="1">
                <a:solidFill>
                  <a:srgbClr val="F8F8F8"/>
                </a:solidFill>
              </a:endParaRPr>
            </a:p>
          </p:txBody>
        </p:sp>
        <p:sp>
          <p:nvSpPr>
            <p:cNvPr id="7" name="Text Box 8"/>
            <p:cNvSpPr txBox="1">
              <a:spLocks noChangeArrowheads="1"/>
            </p:cNvSpPr>
            <p:nvPr/>
          </p:nvSpPr>
          <p:spPr bwMode="auto">
            <a:xfrm>
              <a:off x="6198903" y="2390399"/>
              <a:ext cx="2716497"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  Operating Concern (global) GL00</a:t>
              </a:r>
            </a:p>
          </p:txBody>
        </p:sp>
        <p:sp>
          <p:nvSpPr>
            <p:cNvPr id="8" name="AutoShape 11"/>
            <p:cNvSpPr>
              <a:spLocks noChangeArrowheads="1"/>
            </p:cNvSpPr>
            <p:nvPr/>
          </p:nvSpPr>
          <p:spPr bwMode="auto">
            <a:xfrm>
              <a:off x="6346501" y="1407190"/>
              <a:ext cx="968699" cy="992926"/>
            </a:xfrm>
            <a:prstGeom prst="parallelogram">
              <a:avLst>
                <a:gd name="adj" fmla="val 44688"/>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9" name="Text Box 12"/>
            <p:cNvSpPr txBox="1">
              <a:spLocks noChangeArrowheads="1"/>
            </p:cNvSpPr>
            <p:nvPr/>
          </p:nvSpPr>
          <p:spPr bwMode="auto">
            <a:xfrm>
              <a:off x="6308175" y="2280525"/>
              <a:ext cx="838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CA North Am. NA##</a:t>
              </a:r>
            </a:p>
          </p:txBody>
        </p:sp>
        <p:sp>
          <p:nvSpPr>
            <p:cNvPr id="10" name="AutoShape 11"/>
            <p:cNvSpPr>
              <a:spLocks noChangeArrowheads="1"/>
            </p:cNvSpPr>
            <p:nvPr/>
          </p:nvSpPr>
          <p:spPr bwMode="auto">
            <a:xfrm>
              <a:off x="6945150" y="1404000"/>
              <a:ext cx="979650" cy="992926"/>
            </a:xfrm>
            <a:prstGeom prst="parallelogram">
              <a:avLst>
                <a:gd name="adj" fmla="val 44688"/>
              </a:avLst>
            </a:prstGeom>
            <a:solidFill>
              <a:srgbClr val="FFCC99"/>
            </a:solidFill>
            <a:ln w="9525">
              <a:miter lim="800000"/>
              <a:headEnd/>
              <a:tailEnd/>
            </a:ln>
            <a:scene3d>
              <a:camera prst="legacyObliqueBottomRight"/>
              <a:lightRig rig="legacyFlat3" dir="b"/>
            </a:scene3d>
            <a:sp3d extrusionH="254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11" name="Text Box 12"/>
            <p:cNvSpPr txBox="1">
              <a:spLocks noChangeArrowheads="1"/>
            </p:cNvSpPr>
            <p:nvPr/>
          </p:nvSpPr>
          <p:spPr bwMode="auto">
            <a:xfrm>
              <a:off x="6906823" y="2277335"/>
              <a:ext cx="838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CA </a:t>
              </a:r>
              <a:r>
                <a:rPr lang="en-US" sz="400" b="1" dirty="0" smtClean="0">
                  <a:solidFill>
                    <a:schemeClr val="bg1"/>
                  </a:solidFill>
                  <a:cs typeface="Times New Roman" pitchFamily="18" charset="0"/>
                </a:rPr>
                <a:t>Europe EU##</a:t>
              </a:r>
              <a:endParaRPr lang="en-US" sz="400" b="1" dirty="0">
                <a:solidFill>
                  <a:schemeClr val="bg1"/>
                </a:solidFill>
                <a:cs typeface="Times New Roman" pitchFamily="18" charset="0"/>
              </a:endParaRPr>
            </a:p>
          </p:txBody>
        </p:sp>
        <p:sp>
          <p:nvSpPr>
            <p:cNvPr id="12" name="AutoShape 15"/>
            <p:cNvSpPr>
              <a:spLocks noChangeArrowheads="1"/>
            </p:cNvSpPr>
            <p:nvPr/>
          </p:nvSpPr>
          <p:spPr bwMode="auto">
            <a:xfrm>
              <a:off x="6417224" y="1447800"/>
              <a:ext cx="1878081" cy="838200"/>
            </a:xfrm>
            <a:prstGeom prst="parallelogram">
              <a:avLst>
                <a:gd name="adj" fmla="val 4357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13" name="Text Box 16"/>
            <p:cNvSpPr txBox="1">
              <a:spLocks noChangeArrowheads="1"/>
            </p:cNvSpPr>
            <p:nvPr/>
          </p:nvSpPr>
          <p:spPr bwMode="auto">
            <a:xfrm>
              <a:off x="6384375" y="2166238"/>
              <a:ext cx="11430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Credit Control Area (global) GL##</a:t>
              </a:r>
            </a:p>
          </p:txBody>
        </p:sp>
        <p:sp>
          <p:nvSpPr>
            <p:cNvPr id="14" name="AutoShape 97"/>
            <p:cNvSpPr>
              <a:spLocks noChangeArrowheads="1"/>
            </p:cNvSpPr>
            <p:nvPr/>
          </p:nvSpPr>
          <p:spPr bwMode="auto">
            <a:xfrm>
              <a:off x="6493425" y="1483847"/>
              <a:ext cx="1747126" cy="699189"/>
            </a:xfrm>
            <a:prstGeom prst="parallelogram">
              <a:avLst>
                <a:gd name="adj" fmla="val 43876"/>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15" name="Text Box 98"/>
            <p:cNvSpPr txBox="1">
              <a:spLocks noChangeArrowheads="1"/>
            </p:cNvSpPr>
            <p:nvPr/>
          </p:nvSpPr>
          <p:spPr bwMode="auto">
            <a:xfrm>
              <a:off x="6458467" y="2057400"/>
              <a:ext cx="1219200" cy="108812"/>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400" b="1" dirty="0">
                  <a:solidFill>
                    <a:schemeClr val="bg1"/>
                  </a:solidFill>
                  <a:cs typeface="Times New Roman" pitchFamily="18" charset="0"/>
                </a:rPr>
                <a:t>Chart of Accounts (global) GL##</a:t>
              </a:r>
            </a:p>
          </p:txBody>
        </p:sp>
        <p:sp>
          <p:nvSpPr>
            <p:cNvPr id="16" name="AutoShape 47"/>
            <p:cNvSpPr>
              <a:spLocks noChangeArrowheads="1"/>
            </p:cNvSpPr>
            <p:nvPr/>
          </p:nvSpPr>
          <p:spPr bwMode="auto">
            <a:xfrm>
              <a:off x="6559378"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7" name="Text Box 48"/>
            <p:cNvSpPr txBox="1">
              <a:spLocks noChangeArrowheads="1"/>
            </p:cNvSpPr>
            <p:nvPr/>
          </p:nvSpPr>
          <p:spPr bwMode="auto">
            <a:xfrm>
              <a:off x="6534666"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US##     </a:t>
              </a:r>
            </a:p>
          </p:txBody>
        </p:sp>
        <p:sp>
          <p:nvSpPr>
            <p:cNvPr id="18" name="AutoShape 47"/>
            <p:cNvSpPr>
              <a:spLocks noChangeArrowheads="1"/>
            </p:cNvSpPr>
            <p:nvPr/>
          </p:nvSpPr>
          <p:spPr bwMode="auto">
            <a:xfrm>
              <a:off x="7115827" y="1511644"/>
              <a:ext cx="679622" cy="572477"/>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19" name="Text Box 48"/>
            <p:cNvSpPr txBox="1">
              <a:spLocks noChangeArrowheads="1"/>
            </p:cNvSpPr>
            <p:nvPr/>
          </p:nvSpPr>
          <p:spPr bwMode="auto">
            <a:xfrm>
              <a:off x="7091115" y="1958997"/>
              <a:ext cx="942839" cy="156069"/>
            </a:xfrm>
            <a:prstGeom prst="rect">
              <a:avLst/>
            </a:prstGeom>
            <a:noFill/>
            <a:ln w="12700">
              <a:noFill/>
              <a:miter lim="800000"/>
              <a:headEnd/>
              <a:tailEnd/>
            </a:ln>
          </p:spPr>
          <p:txBody>
            <a:bodyPr wrap="square" lIns="90000" tIns="46800" rIns="90000" bIns="46800">
              <a:spAutoFit/>
            </a:bodyPr>
            <a:lstStyle/>
            <a:p>
              <a:r>
                <a:rPr lang="en-US" sz="400" b="1" dirty="0">
                  <a:solidFill>
                    <a:schemeClr val="bg1"/>
                  </a:solidFill>
                </a:rPr>
                <a:t>CC </a:t>
              </a:r>
              <a:r>
                <a:rPr lang="en-US" sz="400" dirty="0" smtClean="0">
                  <a:solidFill>
                    <a:schemeClr val="bg1"/>
                  </a:solidFill>
                </a:rPr>
                <a:t>DE</a:t>
              </a:r>
              <a:r>
                <a:rPr lang="en-US" sz="400" b="1" dirty="0" smtClean="0">
                  <a:solidFill>
                    <a:schemeClr val="bg1"/>
                  </a:solidFill>
                </a:rPr>
                <a:t>##     </a:t>
              </a:r>
              <a:endParaRPr lang="en-US" sz="400" b="1" dirty="0">
                <a:solidFill>
                  <a:schemeClr val="bg1"/>
                </a:solidFill>
              </a:endParaRPr>
            </a:p>
          </p:txBody>
        </p:sp>
        <p:sp>
          <p:nvSpPr>
            <p:cNvPr id="20" name="AutoShape 41"/>
            <p:cNvSpPr>
              <a:spLocks noChangeArrowheads="1"/>
            </p:cNvSpPr>
            <p:nvPr/>
          </p:nvSpPr>
          <p:spPr bwMode="auto">
            <a:xfrm>
              <a:off x="6502048" y="1600200"/>
              <a:ext cx="1956152" cy="140043"/>
            </a:xfrm>
            <a:prstGeom prst="parallelogram">
              <a:avLst>
                <a:gd name="adj" fmla="val 43894"/>
              </a:avLst>
            </a:prstGeom>
            <a:gradFill rotWithShape="0">
              <a:gsLst>
                <a:gs pos="0">
                  <a:srgbClr val="1FD985"/>
                </a:gs>
                <a:gs pos="100000">
                  <a:srgbClr val="12824F"/>
                </a:gs>
              </a:gsLst>
              <a:lin ang="2700000" scaled="1"/>
            </a:gradFill>
            <a:ln w="9525">
              <a:miter lim="800000"/>
              <a:headEnd/>
              <a:tailEnd/>
            </a:ln>
            <a:scene3d>
              <a:camera prst="legacyObliqueBottomRight"/>
              <a:lightRig rig="legacyFlat3" dir="b"/>
            </a:scene3d>
            <a:sp3d extrusionH="25400" prstMaterial="legacyMatte">
              <a:bevelT w="13500" h="13500" prst="angle"/>
              <a:bevelB w="13500" h="13500" prst="angle"/>
              <a:extrusionClr>
                <a:srgbClr val="1FD985"/>
              </a:extrusionClr>
            </a:sp3d>
          </p:spPr>
          <p:txBody>
            <a:bodyPr wrap="none" lIns="0" tIns="0" rIns="0" bIns="0" anchor="ctr">
              <a:flatTx/>
            </a:bodyPr>
            <a:lstStyle/>
            <a:p>
              <a:r>
                <a:rPr lang="en-US" sz="400" b="1" dirty="0" smtClean="0">
                  <a:solidFill>
                    <a:schemeClr val="bg1"/>
                  </a:solidFill>
                </a:rPr>
                <a:t>         Business </a:t>
              </a:r>
              <a:r>
                <a:rPr lang="en-US" sz="400" b="1" dirty="0">
                  <a:solidFill>
                    <a:schemeClr val="bg1"/>
                  </a:solidFill>
                </a:rPr>
                <a:t>Area </a:t>
              </a:r>
              <a:r>
                <a:rPr lang="en-US" sz="400" b="1" dirty="0" smtClean="0">
                  <a:solidFill>
                    <a:schemeClr val="bg1"/>
                  </a:solidFill>
                </a:rPr>
                <a:t>Bikes </a:t>
              </a:r>
              <a:r>
                <a:rPr lang="en-US" sz="400" b="1" dirty="0">
                  <a:solidFill>
                    <a:schemeClr val="bg1"/>
                  </a:solidFill>
                </a:rPr>
                <a:t>BI##</a:t>
              </a:r>
            </a:p>
          </p:txBody>
        </p:sp>
      </p:grpSp>
    </p:spTree>
    <p:extLst>
      <p:ext uri="{BB962C8B-B14F-4D97-AF65-F5344CB8AC3E}">
        <p14:creationId xmlns:p14="http://schemas.microsoft.com/office/powerpoint/2010/main" val="95037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Enterprise Structure SAP </a:t>
            </a:r>
            <a:r>
              <a:rPr lang="en-US" dirty="0" smtClean="0"/>
              <a:t>S/4HANA</a:t>
            </a:r>
            <a:endParaRPr lang="de-DE" dirty="0"/>
          </a:p>
        </p:txBody>
      </p:sp>
      <p:sp>
        <p:nvSpPr>
          <p:cNvPr id="22" name="AutoShape 5"/>
          <p:cNvSpPr>
            <a:spLocks noChangeArrowheads="1"/>
          </p:cNvSpPr>
          <p:nvPr/>
        </p:nvSpPr>
        <p:spPr bwMode="auto">
          <a:xfrm>
            <a:off x="1143000" y="1323975"/>
            <a:ext cx="8915400" cy="495300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23" name="Rectangle 6"/>
          <p:cNvSpPr>
            <a:spLocks noChangeArrowheads="1"/>
          </p:cNvSpPr>
          <p:nvPr/>
        </p:nvSpPr>
        <p:spPr bwMode="auto">
          <a:xfrm>
            <a:off x="1244600" y="5967413"/>
            <a:ext cx="2794000" cy="293478"/>
          </a:xfrm>
          <a:prstGeom prst="rect">
            <a:avLst/>
          </a:prstGeom>
          <a:noFill/>
          <a:ln w="12700">
            <a:noFill/>
            <a:miter lim="800000"/>
            <a:headEnd/>
            <a:tailEnd/>
          </a:ln>
        </p:spPr>
        <p:txBody>
          <a:bodyPr wrap="square" lIns="90000" tIns="46800" rIns="90000" bIns="0">
            <a:spAutoFit/>
          </a:bodyPr>
          <a:lstStyle/>
          <a:p>
            <a:pPr eaLnBrk="0" hangingPunct="0">
              <a:spcBef>
                <a:spcPct val="50000"/>
              </a:spcBef>
            </a:pPr>
            <a:r>
              <a:rPr lang="en-US" sz="1600" b="1" dirty="0"/>
              <a:t>Client </a:t>
            </a:r>
            <a:r>
              <a:rPr lang="en-US" sz="1600" b="1" dirty="0" smtClean="0"/>
              <a:t>Global Bike Group</a:t>
            </a:r>
            <a:endParaRPr lang="en-US" sz="1600" b="1" dirty="0"/>
          </a:p>
        </p:txBody>
      </p:sp>
      <p:sp>
        <p:nvSpPr>
          <p:cNvPr id="24" name="AutoShape 7"/>
          <p:cNvSpPr>
            <a:spLocks noChangeArrowheads="1"/>
          </p:cNvSpPr>
          <p:nvPr/>
        </p:nvSpPr>
        <p:spPr bwMode="auto">
          <a:xfrm>
            <a:off x="1371600" y="1398588"/>
            <a:ext cx="8534400" cy="4568825"/>
          </a:xfrm>
          <a:prstGeom prst="parallelogram">
            <a:avLst>
              <a:gd name="adj" fmla="val 45065"/>
            </a:avLst>
          </a:prstGeom>
          <a:gradFill rotWithShape="0">
            <a:gsLst>
              <a:gs pos="0">
                <a:srgbClr val="D9395F"/>
              </a:gs>
              <a:gs pos="100000">
                <a:srgbClr val="641A2C"/>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D9395F"/>
            </a:extrusionClr>
          </a:sp3d>
        </p:spPr>
        <p:txBody>
          <a:bodyPr wrap="none" lIns="0" tIns="0" rIns="0" bIns="0" anchor="b">
            <a:flatTx/>
          </a:bodyPr>
          <a:lstStyle/>
          <a:p>
            <a:endParaRPr lang="de-DE" sz="1400" b="1">
              <a:solidFill>
                <a:srgbClr val="F8F8F8"/>
              </a:solidFill>
            </a:endParaRPr>
          </a:p>
        </p:txBody>
      </p:sp>
      <p:sp>
        <p:nvSpPr>
          <p:cNvPr id="25" name="Text Box 8"/>
          <p:cNvSpPr txBox="1">
            <a:spLocks noChangeArrowheads="1"/>
          </p:cNvSpPr>
          <p:nvPr/>
        </p:nvSpPr>
        <p:spPr bwMode="auto">
          <a:xfrm>
            <a:off x="1295400" y="5676900"/>
            <a:ext cx="3695700" cy="293688"/>
          </a:xfrm>
          <a:prstGeom prst="rect">
            <a:avLst/>
          </a:prstGeom>
          <a:noFill/>
          <a:ln w="12700">
            <a:noFill/>
            <a:miter lim="800000"/>
            <a:headEnd/>
            <a:tailEnd/>
          </a:ln>
        </p:spPr>
        <p:txBody>
          <a:bodyPr lIns="90000" tIns="46800" rIns="90000" bIns="0">
            <a:spAutoFit/>
          </a:bodyPr>
          <a:lstStyle/>
          <a:p>
            <a:pPr eaLnBrk="0" hangingPunct="0">
              <a:spcBef>
                <a:spcPct val="50000"/>
              </a:spcBef>
            </a:pPr>
            <a:r>
              <a:rPr lang="en-US" sz="1600" b="1">
                <a:cs typeface="Times New Roman" pitchFamily="18" charset="0"/>
              </a:rPr>
              <a:t>  Operating Concern (global) GL00</a:t>
            </a:r>
          </a:p>
        </p:txBody>
      </p:sp>
      <p:sp>
        <p:nvSpPr>
          <p:cNvPr id="26" name="AutoShape 9"/>
          <p:cNvSpPr>
            <a:spLocks noChangeArrowheads="1"/>
          </p:cNvSpPr>
          <p:nvPr/>
        </p:nvSpPr>
        <p:spPr bwMode="auto">
          <a:xfrm>
            <a:off x="3990975" y="1470025"/>
            <a:ext cx="3952875" cy="4121150"/>
          </a:xfrm>
          <a:prstGeom prst="parallelogram">
            <a:avLst>
              <a:gd name="adj" fmla="val 46384"/>
            </a:avLst>
          </a:prstGeom>
          <a:solidFill>
            <a:srgbClr val="FFCC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27" name="Text Box 10"/>
          <p:cNvSpPr txBox="1">
            <a:spLocks noChangeArrowheads="1"/>
          </p:cNvSpPr>
          <p:nvPr/>
        </p:nvSpPr>
        <p:spPr bwMode="auto">
          <a:xfrm>
            <a:off x="3990975" y="5300663"/>
            <a:ext cx="2376488" cy="290512"/>
          </a:xfrm>
          <a:prstGeom prst="rect">
            <a:avLst/>
          </a:prstGeom>
          <a:noFill/>
          <a:ln w="12700">
            <a:noFill/>
            <a:miter lim="800000"/>
            <a:headEnd/>
            <a:tailEnd/>
          </a:ln>
        </p:spPr>
        <p:txBody>
          <a:bodyPr lIns="90000" tIns="46800" rIns="90000" bIns="0">
            <a:spAutoFit/>
          </a:bodyPr>
          <a:lstStyle/>
          <a:p>
            <a:pPr eaLnBrk="0" hangingPunct="0">
              <a:spcBef>
                <a:spcPct val="50000"/>
              </a:spcBef>
            </a:pPr>
            <a:r>
              <a:rPr lang="en-US" sz="1600" b="1">
                <a:cs typeface="Times New Roman" pitchFamily="18" charset="0"/>
              </a:rPr>
              <a:t>CA Europe EU##</a:t>
            </a:r>
          </a:p>
        </p:txBody>
      </p:sp>
      <p:sp>
        <p:nvSpPr>
          <p:cNvPr id="28" name="AutoShape 11"/>
          <p:cNvSpPr>
            <a:spLocks noChangeArrowheads="1"/>
          </p:cNvSpPr>
          <p:nvPr/>
        </p:nvSpPr>
        <p:spPr bwMode="auto">
          <a:xfrm>
            <a:off x="1606550" y="1474788"/>
            <a:ext cx="3960813" cy="4121150"/>
          </a:xfrm>
          <a:prstGeom prst="parallelogram">
            <a:avLst>
              <a:gd name="adj" fmla="val 46894"/>
            </a:avLst>
          </a:prstGeom>
          <a:solidFill>
            <a:srgbClr val="FFCC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CC99"/>
            </a:extrusionClr>
          </a:sp3d>
        </p:spPr>
        <p:txBody>
          <a:bodyPr wrap="none" lIns="0" tIns="0" rIns="0" bIns="0" anchor="b">
            <a:flatTx/>
          </a:bodyPr>
          <a:lstStyle/>
          <a:p>
            <a:endParaRPr lang="de-DE" sz="1400" b="1">
              <a:solidFill>
                <a:srgbClr val="F8F8F8"/>
              </a:solidFill>
            </a:endParaRPr>
          </a:p>
        </p:txBody>
      </p:sp>
      <p:sp>
        <p:nvSpPr>
          <p:cNvPr id="29" name="Text Box 12"/>
          <p:cNvSpPr txBox="1">
            <a:spLocks noChangeArrowheads="1"/>
          </p:cNvSpPr>
          <p:nvPr/>
        </p:nvSpPr>
        <p:spPr bwMode="auto">
          <a:xfrm>
            <a:off x="1606550" y="5305425"/>
            <a:ext cx="2160588" cy="290513"/>
          </a:xfrm>
          <a:prstGeom prst="rect">
            <a:avLst/>
          </a:prstGeom>
          <a:noFill/>
          <a:ln w="12700">
            <a:noFill/>
            <a:miter lim="800000"/>
            <a:headEnd/>
            <a:tailEnd/>
          </a:ln>
        </p:spPr>
        <p:txBody>
          <a:bodyPr lIns="90000" tIns="46800" rIns="90000" bIns="0">
            <a:spAutoFit/>
          </a:bodyPr>
          <a:lstStyle/>
          <a:p>
            <a:pPr eaLnBrk="0" hangingPunct="0">
              <a:spcBef>
                <a:spcPct val="50000"/>
              </a:spcBef>
            </a:pPr>
            <a:r>
              <a:rPr lang="en-US" sz="1600" b="1">
                <a:cs typeface="Times New Roman" pitchFamily="18" charset="0"/>
              </a:rPr>
              <a:t>CA North Am. NA##</a:t>
            </a:r>
          </a:p>
        </p:txBody>
      </p:sp>
      <p:sp>
        <p:nvSpPr>
          <p:cNvPr id="30" name="AutoShape 15"/>
          <p:cNvSpPr>
            <a:spLocks noChangeArrowheads="1"/>
          </p:cNvSpPr>
          <p:nvPr/>
        </p:nvSpPr>
        <p:spPr bwMode="auto">
          <a:xfrm>
            <a:off x="1822450" y="1589088"/>
            <a:ext cx="7704138" cy="3600450"/>
          </a:xfrm>
          <a:prstGeom prst="parallelogram">
            <a:avLst>
              <a:gd name="adj" fmla="val 4553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sp3d>
        </p:spPr>
        <p:txBody>
          <a:bodyPr wrap="none" lIns="0" tIns="0" rIns="0" bIns="0" anchor="b">
            <a:flatTx/>
          </a:bodyPr>
          <a:lstStyle/>
          <a:p>
            <a:endParaRPr lang="de-DE" sz="1400" b="1"/>
          </a:p>
        </p:txBody>
      </p:sp>
      <p:sp>
        <p:nvSpPr>
          <p:cNvPr id="31" name="Text Box 16"/>
          <p:cNvSpPr txBox="1">
            <a:spLocks noChangeArrowheads="1"/>
          </p:cNvSpPr>
          <p:nvPr/>
        </p:nvSpPr>
        <p:spPr bwMode="auto">
          <a:xfrm>
            <a:off x="1893888" y="4902200"/>
            <a:ext cx="4321175" cy="290513"/>
          </a:xfrm>
          <a:prstGeom prst="rect">
            <a:avLst/>
          </a:prstGeom>
          <a:noFill/>
          <a:ln w="12700">
            <a:noFill/>
            <a:miter lim="800000"/>
            <a:headEnd/>
            <a:tailEnd/>
          </a:ln>
        </p:spPr>
        <p:txBody>
          <a:bodyPr lIns="90000" tIns="46800" rIns="90000" bIns="0">
            <a:spAutoFit/>
          </a:bodyPr>
          <a:lstStyle/>
          <a:p>
            <a:pPr eaLnBrk="0" hangingPunct="0">
              <a:spcBef>
                <a:spcPct val="50000"/>
              </a:spcBef>
            </a:pPr>
            <a:r>
              <a:rPr lang="en-US" sz="1600" b="1">
                <a:cs typeface="Times New Roman" pitchFamily="18" charset="0"/>
              </a:rPr>
              <a:t>Credit Control Area (global) GL##</a:t>
            </a:r>
          </a:p>
        </p:txBody>
      </p:sp>
      <p:sp>
        <p:nvSpPr>
          <p:cNvPr id="32" name="AutoShape 97"/>
          <p:cNvSpPr>
            <a:spLocks noChangeArrowheads="1"/>
          </p:cNvSpPr>
          <p:nvPr/>
        </p:nvSpPr>
        <p:spPr bwMode="auto">
          <a:xfrm>
            <a:off x="2038350" y="1662113"/>
            <a:ext cx="7345363" cy="3167062"/>
          </a:xfrm>
          <a:prstGeom prst="parallelogram">
            <a:avLst>
              <a:gd name="adj" fmla="val 46365"/>
            </a:avLst>
          </a:prstGeom>
          <a:gradFill rotWithShape="0">
            <a:gsLst>
              <a:gs pos="0">
                <a:srgbClr val="D6A4F4"/>
              </a:gs>
              <a:gs pos="100000">
                <a:srgbClr val="634C71"/>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D6A4F4"/>
            </a:extrusionClr>
          </a:sp3d>
        </p:spPr>
        <p:txBody>
          <a:bodyPr wrap="none" lIns="0" tIns="0" rIns="0" bIns="0" anchor="b">
            <a:flatTx/>
          </a:bodyPr>
          <a:lstStyle/>
          <a:p>
            <a:endParaRPr lang="de-DE" sz="1400" b="1">
              <a:solidFill>
                <a:srgbClr val="F8F8F8"/>
              </a:solidFill>
            </a:endParaRPr>
          </a:p>
        </p:txBody>
      </p:sp>
      <p:sp>
        <p:nvSpPr>
          <p:cNvPr id="33" name="Text Box 98"/>
          <p:cNvSpPr txBox="1">
            <a:spLocks noChangeArrowheads="1"/>
          </p:cNvSpPr>
          <p:nvPr/>
        </p:nvSpPr>
        <p:spPr bwMode="auto">
          <a:xfrm>
            <a:off x="2109788" y="4541838"/>
            <a:ext cx="4422775" cy="293687"/>
          </a:xfrm>
          <a:prstGeom prst="rect">
            <a:avLst/>
          </a:prstGeom>
          <a:noFill/>
          <a:ln w="12700">
            <a:noFill/>
            <a:miter lim="800000"/>
            <a:headEnd/>
            <a:tailEnd/>
          </a:ln>
        </p:spPr>
        <p:txBody>
          <a:bodyPr lIns="90000" tIns="46800" rIns="90000" bIns="0">
            <a:spAutoFit/>
          </a:bodyPr>
          <a:lstStyle/>
          <a:p>
            <a:pPr eaLnBrk="0" hangingPunct="0">
              <a:spcBef>
                <a:spcPct val="50000"/>
              </a:spcBef>
            </a:pPr>
            <a:r>
              <a:rPr lang="en-US" sz="1600" b="1">
                <a:cs typeface="Times New Roman" pitchFamily="18" charset="0"/>
              </a:rPr>
              <a:t>Chart of Accounts (global) GL##</a:t>
            </a:r>
          </a:p>
        </p:txBody>
      </p:sp>
      <p:sp>
        <p:nvSpPr>
          <p:cNvPr id="34" name="AutoShape 47"/>
          <p:cNvSpPr>
            <a:spLocks noChangeArrowheads="1"/>
          </p:cNvSpPr>
          <p:nvPr/>
        </p:nvSpPr>
        <p:spPr bwMode="auto">
          <a:xfrm>
            <a:off x="2325688" y="1733550"/>
            <a:ext cx="3025775" cy="2663825"/>
          </a:xfrm>
          <a:prstGeom prst="parallelogram">
            <a:avLst>
              <a:gd name="adj" fmla="val 45398"/>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35" name="Text Box 48"/>
          <p:cNvSpPr txBox="1">
            <a:spLocks noChangeArrowheads="1"/>
          </p:cNvSpPr>
          <p:nvPr/>
        </p:nvSpPr>
        <p:spPr bwMode="auto">
          <a:xfrm>
            <a:off x="2398713" y="4110038"/>
            <a:ext cx="1282700" cy="336550"/>
          </a:xfrm>
          <a:prstGeom prst="rect">
            <a:avLst/>
          </a:prstGeom>
          <a:noFill/>
          <a:ln w="12700">
            <a:noFill/>
            <a:miter lim="800000"/>
            <a:headEnd/>
            <a:tailEnd/>
          </a:ln>
        </p:spPr>
        <p:txBody>
          <a:bodyPr wrap="none" lIns="90000" tIns="46800" rIns="90000" bIns="46800">
            <a:spAutoFit/>
          </a:bodyPr>
          <a:lstStyle/>
          <a:p>
            <a:r>
              <a:rPr lang="en-US" sz="1600" b="1" dirty="0"/>
              <a:t>CC US##</a:t>
            </a:r>
            <a:r>
              <a:rPr lang="en-US" sz="1400" b="1" dirty="0"/>
              <a:t>     </a:t>
            </a:r>
          </a:p>
        </p:txBody>
      </p:sp>
      <p:sp>
        <p:nvSpPr>
          <p:cNvPr id="36" name="AutoShape 99"/>
          <p:cNvSpPr>
            <a:spLocks noChangeArrowheads="1"/>
          </p:cNvSpPr>
          <p:nvPr/>
        </p:nvSpPr>
        <p:spPr bwMode="auto">
          <a:xfrm>
            <a:off x="4486275" y="1733550"/>
            <a:ext cx="3097213" cy="2663825"/>
          </a:xfrm>
          <a:prstGeom prst="parallelogram">
            <a:avLst>
              <a:gd name="adj" fmla="val 46470"/>
            </a:avLst>
          </a:prstGeom>
          <a:gradFill rotWithShape="0">
            <a:gsLst>
              <a:gs pos="0">
                <a:srgbClr val="99FF66"/>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sp3d>
        </p:spPr>
        <p:txBody>
          <a:bodyPr wrap="none" lIns="0" tIns="0" rIns="0" bIns="0" anchor="b">
            <a:flatTx/>
          </a:bodyPr>
          <a:lstStyle/>
          <a:p>
            <a:endParaRPr lang="de-DE" sz="1400" b="1"/>
          </a:p>
        </p:txBody>
      </p:sp>
      <p:sp>
        <p:nvSpPr>
          <p:cNvPr id="37" name="Text Box 86"/>
          <p:cNvSpPr txBox="1">
            <a:spLocks noChangeArrowheads="1"/>
          </p:cNvSpPr>
          <p:nvPr/>
        </p:nvSpPr>
        <p:spPr bwMode="auto">
          <a:xfrm>
            <a:off x="4549775" y="4105275"/>
            <a:ext cx="1282700" cy="336550"/>
          </a:xfrm>
          <a:prstGeom prst="rect">
            <a:avLst/>
          </a:prstGeom>
          <a:noFill/>
          <a:ln w="12700">
            <a:noFill/>
            <a:miter lim="800000"/>
            <a:headEnd/>
            <a:tailEnd/>
          </a:ln>
        </p:spPr>
        <p:txBody>
          <a:bodyPr wrap="none" lIns="90000" tIns="46800" rIns="90000" bIns="46800">
            <a:spAutoFit/>
          </a:bodyPr>
          <a:lstStyle/>
          <a:p>
            <a:r>
              <a:rPr lang="en-US" sz="1600" b="1"/>
              <a:t>CC DE##</a:t>
            </a:r>
            <a:r>
              <a:rPr lang="en-US" sz="1400" b="1"/>
              <a:t>     </a:t>
            </a:r>
          </a:p>
        </p:txBody>
      </p:sp>
      <p:sp>
        <p:nvSpPr>
          <p:cNvPr id="38" name="AutoShape 41"/>
          <p:cNvSpPr>
            <a:spLocks noChangeArrowheads="1"/>
          </p:cNvSpPr>
          <p:nvPr/>
        </p:nvSpPr>
        <p:spPr bwMode="auto">
          <a:xfrm>
            <a:off x="2667000" y="2046288"/>
            <a:ext cx="7239000" cy="381000"/>
          </a:xfrm>
          <a:prstGeom prst="parallelogram">
            <a:avLst>
              <a:gd name="adj" fmla="val 43894"/>
            </a:avLst>
          </a:prstGeom>
          <a:gradFill rotWithShape="0">
            <a:gsLst>
              <a:gs pos="0">
                <a:srgbClr val="1FD985"/>
              </a:gs>
              <a:gs pos="100000">
                <a:srgbClr val="12824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1FD985"/>
            </a:extrusionClr>
          </a:sp3d>
        </p:spPr>
        <p:txBody>
          <a:bodyPr wrap="none" lIns="0" tIns="0" rIns="0" bIns="0" anchor="ctr">
            <a:flatTx/>
          </a:bodyPr>
          <a:lstStyle/>
          <a:p>
            <a:r>
              <a:rPr lang="en-US" sz="1600" b="1" dirty="0">
                <a:solidFill>
                  <a:srgbClr val="FFFF66"/>
                </a:solidFill>
              </a:rPr>
              <a:t>Business Area </a:t>
            </a:r>
            <a:r>
              <a:rPr lang="en-US" sz="1600" b="1" dirty="0" smtClean="0">
                <a:solidFill>
                  <a:srgbClr val="FFFF66"/>
                </a:solidFill>
              </a:rPr>
              <a:t>Bikes </a:t>
            </a:r>
            <a:r>
              <a:rPr lang="en-US" sz="1600" b="1" dirty="0">
                <a:solidFill>
                  <a:srgbClr val="FFFF66"/>
                </a:solidFill>
              </a:rPr>
              <a:t>BI##</a:t>
            </a:r>
          </a:p>
        </p:txBody>
      </p:sp>
      <p:sp>
        <p:nvSpPr>
          <p:cNvPr id="39" name="Rectangle 5"/>
          <p:cNvSpPr>
            <a:spLocks noChangeArrowheads="1"/>
          </p:cNvSpPr>
          <p:nvPr/>
        </p:nvSpPr>
        <p:spPr bwMode="white">
          <a:xfrm>
            <a:off x="8763000" y="5373550"/>
            <a:ext cx="986465" cy="217625"/>
          </a:xfrm>
          <a:prstGeom prst="rect">
            <a:avLst/>
          </a:prstGeom>
          <a:noFill/>
          <a:ln w="12700" algn="ctr">
            <a:noFill/>
            <a:miter lim="800000"/>
            <a:headEnd/>
            <a:tailEnd/>
          </a:ln>
        </p:spPr>
        <p:txBody>
          <a:bodyPr wrap="none" lIns="90000" tIns="46800" rIns="90000" bIns="46800">
            <a:spAutoFit/>
          </a:bodyPr>
          <a:lstStyle/>
          <a:p>
            <a:pPr marL="244475" indent="-244475" algn="r">
              <a:buClr>
                <a:schemeClr val="accent1"/>
              </a:buClr>
              <a:buSzPct val="80000"/>
            </a:pPr>
            <a:r>
              <a:rPr lang="en-US" sz="800" dirty="0">
                <a:ea typeface="Arial Unicode MS" pitchFamily="34" charset="-128"/>
                <a:cs typeface="Arial Unicode MS" pitchFamily="34" charset="-128"/>
              </a:rPr>
              <a:t>Controlling </a:t>
            </a:r>
            <a:r>
              <a:rPr lang="en-US" sz="800" dirty="0" smtClean="0">
                <a:ea typeface="Arial Unicode MS" pitchFamily="34" charset="-128"/>
                <a:cs typeface="Arial Unicode MS" pitchFamily="34" charset="-128"/>
              </a:rPr>
              <a:t>Area</a:t>
            </a:r>
            <a:endParaRPr lang="en-US" sz="800" dirty="0">
              <a:ea typeface="Arial Unicode MS" pitchFamily="34" charset="-128"/>
              <a:cs typeface="Arial Unicode MS" pitchFamily="34" charset="-128"/>
            </a:endParaRPr>
          </a:p>
        </p:txBody>
      </p:sp>
      <p:sp>
        <p:nvSpPr>
          <p:cNvPr id="40" name="Rectangle 5"/>
          <p:cNvSpPr>
            <a:spLocks noChangeArrowheads="1"/>
          </p:cNvSpPr>
          <p:nvPr/>
        </p:nvSpPr>
        <p:spPr bwMode="white">
          <a:xfrm>
            <a:off x="8814618" y="4229116"/>
            <a:ext cx="935169" cy="217625"/>
          </a:xfrm>
          <a:prstGeom prst="rect">
            <a:avLst/>
          </a:prstGeom>
          <a:noFill/>
          <a:ln w="12700" algn="ctr">
            <a:noFill/>
            <a:miter lim="800000"/>
            <a:headEnd/>
            <a:tailEnd/>
          </a:ln>
        </p:spPr>
        <p:txBody>
          <a:bodyPr wrap="none" lIns="90000" tIns="46800" rIns="90000" bIns="46800">
            <a:spAutoFit/>
          </a:bodyPr>
          <a:lstStyle/>
          <a:p>
            <a:pPr marL="244475" indent="-244475" algn="r">
              <a:buClr>
                <a:schemeClr val="accent1"/>
              </a:buClr>
              <a:buSzPct val="80000"/>
            </a:pPr>
            <a:r>
              <a:rPr lang="en-US" sz="800" dirty="0" smtClean="0">
                <a:ea typeface="Arial Unicode MS" pitchFamily="34" charset="-128"/>
                <a:cs typeface="Arial Unicode MS" pitchFamily="34" charset="-128"/>
              </a:rPr>
              <a:t>Company Code</a:t>
            </a:r>
            <a:endParaRPr lang="de-DE" sz="300" dirty="0">
              <a:ea typeface="Arial Unicode MS" pitchFamily="34" charset="-128"/>
              <a:cs typeface="Arial Unicode MS" pitchFamily="34" charset="-128"/>
            </a:endParaRPr>
          </a:p>
        </p:txBody>
      </p:sp>
    </p:spTree>
    <p:extLst>
      <p:ext uri="{BB962C8B-B14F-4D97-AF65-F5344CB8AC3E}">
        <p14:creationId xmlns:p14="http://schemas.microsoft.com/office/powerpoint/2010/main" val="2892150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Operating concern (Global: </a:t>
            </a:r>
            <a:r>
              <a:rPr lang="en-US" b="1" dirty="0"/>
              <a:t>GL00</a:t>
            </a:r>
            <a:r>
              <a:rPr lang="en-US" dirty="0"/>
              <a:t>)</a:t>
            </a:r>
          </a:p>
          <a:p>
            <a:pPr lvl="1"/>
            <a:r>
              <a:rPr lang="en-US" dirty="0"/>
              <a:t>Technical reason for not using GL##</a:t>
            </a:r>
          </a:p>
          <a:p>
            <a:pPr lvl="1"/>
            <a:r>
              <a:rPr lang="en-US" dirty="0"/>
              <a:t>Operating concern is a </a:t>
            </a:r>
            <a:r>
              <a:rPr lang="en-US" b="1" dirty="0"/>
              <a:t>cross-client (SAP system-wide) </a:t>
            </a:r>
            <a:r>
              <a:rPr lang="en-US" b="1" dirty="0" smtClean="0"/>
              <a:t>change</a:t>
            </a:r>
          </a:p>
          <a:p>
            <a:pPr lvl="1"/>
            <a:endParaRPr lang="en-US" b="1" dirty="0"/>
          </a:p>
          <a:p>
            <a:r>
              <a:rPr lang="en-US" dirty="0"/>
              <a:t>Company code (US company: US</a:t>
            </a:r>
            <a:r>
              <a:rPr lang="en-US" dirty="0" smtClean="0"/>
              <a:t>##)</a:t>
            </a:r>
          </a:p>
          <a:p>
            <a:endParaRPr lang="en-US" dirty="0"/>
          </a:p>
          <a:p>
            <a:r>
              <a:rPr lang="en-US" dirty="0"/>
              <a:t>Business area (Bikes: BI</a:t>
            </a:r>
            <a:r>
              <a:rPr lang="en-US" dirty="0" smtClean="0"/>
              <a:t>##)</a:t>
            </a:r>
          </a:p>
          <a:p>
            <a:endParaRPr lang="en-US" dirty="0"/>
          </a:p>
          <a:p>
            <a:r>
              <a:rPr lang="en-US" dirty="0"/>
              <a:t>Chart of accounts (Global: GL</a:t>
            </a:r>
            <a:r>
              <a:rPr lang="en-US" dirty="0" smtClean="0"/>
              <a:t>##)</a:t>
            </a:r>
          </a:p>
          <a:p>
            <a:endParaRPr lang="en-US" dirty="0"/>
          </a:p>
          <a:p>
            <a:r>
              <a:rPr lang="en-US" dirty="0"/>
              <a:t>Controlling area (North America: NA</a:t>
            </a:r>
            <a:r>
              <a:rPr lang="en-US" dirty="0" smtClean="0"/>
              <a:t>##)</a:t>
            </a:r>
          </a:p>
          <a:p>
            <a:endParaRPr lang="en-US" dirty="0"/>
          </a:p>
          <a:p>
            <a:r>
              <a:rPr lang="en-US" dirty="0"/>
              <a:t>Credit control area (Global: GL##)</a:t>
            </a:r>
          </a:p>
          <a:p>
            <a:endParaRPr lang="de-DE" dirty="0"/>
          </a:p>
        </p:txBody>
      </p:sp>
      <p:sp>
        <p:nvSpPr>
          <p:cNvPr id="3" name="Titel 2"/>
          <p:cNvSpPr>
            <a:spLocks noGrp="1"/>
          </p:cNvSpPr>
          <p:nvPr>
            <p:ph type="title"/>
          </p:nvPr>
        </p:nvSpPr>
        <p:spPr/>
        <p:txBody>
          <a:bodyPr/>
          <a:lstStyle/>
          <a:p>
            <a:r>
              <a:rPr lang="en-US" dirty="0"/>
              <a:t>[OPTIONAL] Handbook Tasks</a:t>
            </a:r>
            <a:endParaRPr lang="de-DE" dirty="0"/>
          </a:p>
        </p:txBody>
      </p:sp>
    </p:spTree>
    <p:extLst>
      <p:ext uri="{BB962C8B-B14F-4D97-AF65-F5344CB8AC3E}">
        <p14:creationId xmlns:p14="http://schemas.microsoft.com/office/powerpoint/2010/main" val="219992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Variant for posting </a:t>
            </a:r>
            <a:r>
              <a:rPr lang="en-US" dirty="0" smtClean="0"/>
              <a:t>periods.</a:t>
            </a:r>
          </a:p>
          <a:p>
            <a:endParaRPr lang="en-US" dirty="0"/>
          </a:p>
          <a:p>
            <a:r>
              <a:rPr lang="en-US" dirty="0"/>
              <a:t>Field status variant and field status </a:t>
            </a:r>
            <a:r>
              <a:rPr lang="en-US" dirty="0" smtClean="0"/>
              <a:t>groups.</a:t>
            </a:r>
          </a:p>
          <a:p>
            <a:endParaRPr lang="en-US" dirty="0"/>
          </a:p>
          <a:p>
            <a:r>
              <a:rPr lang="en-US" dirty="0"/>
              <a:t>Company code </a:t>
            </a:r>
            <a:r>
              <a:rPr lang="en-US" dirty="0" smtClean="0"/>
              <a:t>parameters:</a:t>
            </a:r>
            <a:endParaRPr lang="en-US" dirty="0"/>
          </a:p>
          <a:p>
            <a:pPr lvl="1"/>
            <a:r>
              <a:rPr lang="en-US" dirty="0"/>
              <a:t>Chart of accounts</a:t>
            </a:r>
          </a:p>
          <a:p>
            <a:pPr lvl="1"/>
            <a:r>
              <a:rPr lang="en-US" dirty="0"/>
              <a:t>Credit control area</a:t>
            </a:r>
          </a:p>
          <a:p>
            <a:pPr lvl="1"/>
            <a:r>
              <a:rPr lang="en-US" dirty="0"/>
              <a:t>Fiscal year </a:t>
            </a:r>
            <a:r>
              <a:rPr lang="en-US" dirty="0" smtClean="0"/>
              <a:t>variant:</a:t>
            </a:r>
            <a:endParaRPr lang="en-US" dirty="0"/>
          </a:p>
          <a:p>
            <a:pPr lvl="2"/>
            <a:r>
              <a:rPr lang="en-US" dirty="0"/>
              <a:t>Define accounting fiscal year</a:t>
            </a:r>
          </a:p>
          <a:p>
            <a:pPr lvl="2"/>
            <a:r>
              <a:rPr lang="en-US" dirty="0"/>
              <a:t>Create normal posting periods</a:t>
            </a:r>
          </a:p>
          <a:p>
            <a:pPr lvl="2"/>
            <a:r>
              <a:rPr lang="en-US" dirty="0"/>
              <a:t>Create special periods for adjustments</a:t>
            </a:r>
          </a:p>
          <a:p>
            <a:endParaRPr lang="de-DE" dirty="0"/>
          </a:p>
        </p:txBody>
      </p:sp>
      <p:sp>
        <p:nvSpPr>
          <p:cNvPr id="3" name="Titel 2"/>
          <p:cNvSpPr>
            <a:spLocks noGrp="1"/>
          </p:cNvSpPr>
          <p:nvPr>
            <p:ph type="title"/>
          </p:nvPr>
        </p:nvSpPr>
        <p:spPr/>
        <p:txBody>
          <a:bodyPr/>
          <a:lstStyle/>
          <a:p>
            <a:r>
              <a:rPr lang="de-DE" dirty="0"/>
              <a:t>[OPTIONAL] Handbook Tasks</a:t>
            </a:r>
          </a:p>
        </p:txBody>
      </p:sp>
    </p:spTree>
    <p:extLst>
      <p:ext uri="{BB962C8B-B14F-4D97-AF65-F5344CB8AC3E}">
        <p14:creationId xmlns:p14="http://schemas.microsoft.com/office/powerpoint/2010/main" val="132196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smtClean="0"/>
              <a:t>Assign </a:t>
            </a:r>
            <a:r>
              <a:rPr lang="en-US" dirty="0"/>
              <a:t>company code to controlling </a:t>
            </a:r>
            <a:r>
              <a:rPr lang="en-US" dirty="0" smtClean="0"/>
              <a:t>area.</a:t>
            </a:r>
          </a:p>
          <a:p>
            <a:endParaRPr lang="en-US" dirty="0"/>
          </a:p>
          <a:p>
            <a:r>
              <a:rPr lang="en-US" dirty="0"/>
              <a:t>Assign controlling area to operating </a:t>
            </a:r>
            <a:r>
              <a:rPr lang="en-US" dirty="0" smtClean="0"/>
              <a:t>concern.</a:t>
            </a:r>
          </a:p>
          <a:p>
            <a:endParaRPr lang="en-US" dirty="0"/>
          </a:p>
          <a:p>
            <a:r>
              <a:rPr lang="en-US" dirty="0"/>
              <a:t>Parameters for controlling </a:t>
            </a:r>
            <a:r>
              <a:rPr lang="en-US" dirty="0" smtClean="0"/>
              <a:t>area.</a:t>
            </a:r>
          </a:p>
          <a:p>
            <a:endParaRPr lang="en-US" dirty="0"/>
          </a:p>
          <a:p>
            <a:r>
              <a:rPr lang="en-US" dirty="0"/>
              <a:t>Assign credit control area to company </a:t>
            </a:r>
            <a:r>
              <a:rPr lang="en-US" dirty="0" smtClean="0"/>
              <a:t>code.</a:t>
            </a:r>
          </a:p>
          <a:p>
            <a:endParaRPr lang="en-US" dirty="0"/>
          </a:p>
          <a:p>
            <a:r>
              <a:rPr lang="en-US" dirty="0"/>
              <a:t>Initialize posting </a:t>
            </a:r>
            <a:r>
              <a:rPr lang="en-US" dirty="0" smtClean="0"/>
              <a:t>period.</a:t>
            </a:r>
            <a:endParaRPr lang="en-US" dirty="0"/>
          </a:p>
          <a:p>
            <a:endParaRPr lang="de-DE" dirty="0"/>
          </a:p>
        </p:txBody>
      </p:sp>
      <p:sp>
        <p:nvSpPr>
          <p:cNvPr id="3" name="Titel 2"/>
          <p:cNvSpPr>
            <a:spLocks noGrp="1"/>
          </p:cNvSpPr>
          <p:nvPr>
            <p:ph type="title"/>
          </p:nvPr>
        </p:nvSpPr>
        <p:spPr/>
        <p:txBody>
          <a:bodyPr/>
          <a:lstStyle/>
          <a:p>
            <a:r>
              <a:rPr lang="de-DE" dirty="0" smtClean="0"/>
              <a:t>[OPTIONAL] Handbook Tasks</a:t>
            </a:r>
            <a:endParaRPr lang="de-DE" dirty="0"/>
          </a:p>
        </p:txBody>
      </p:sp>
    </p:spTree>
    <p:extLst>
      <p:ext uri="{BB962C8B-B14F-4D97-AF65-F5344CB8AC3E}">
        <p14:creationId xmlns:p14="http://schemas.microsoft.com/office/powerpoint/2010/main" val="1367943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solidFill>
                  <a:schemeClr val="bg1">
                    <a:lumMod val="75000"/>
                  </a:schemeClr>
                </a:solidFill>
              </a:rPr>
              <a:t>Introduction</a:t>
            </a:r>
          </a:p>
          <a:p>
            <a:endParaRPr lang="en-US" dirty="0"/>
          </a:p>
          <a:p>
            <a:r>
              <a:rPr lang="en-US" dirty="0" smtClean="0">
                <a:solidFill>
                  <a:schemeClr val="bg1">
                    <a:lumMod val="75000"/>
                  </a:schemeClr>
                </a:solidFill>
              </a:rPr>
              <a:t>Scenario</a:t>
            </a:r>
          </a:p>
          <a:p>
            <a:endParaRPr lang="en-US" dirty="0">
              <a:solidFill>
                <a:schemeClr val="bg1">
                  <a:lumMod val="75000"/>
                </a:schemeClr>
              </a:solidFill>
            </a:endParaRPr>
          </a:p>
          <a:p>
            <a:r>
              <a:rPr lang="en-US" dirty="0">
                <a:solidFill>
                  <a:schemeClr val="bg1">
                    <a:lumMod val="75000"/>
                  </a:schemeClr>
                </a:solidFill>
              </a:rPr>
              <a:t>Enterprise </a:t>
            </a:r>
            <a:r>
              <a:rPr lang="en-US" dirty="0" smtClean="0">
                <a:solidFill>
                  <a:schemeClr val="bg1">
                    <a:lumMod val="75000"/>
                  </a:schemeClr>
                </a:solidFill>
              </a:rPr>
              <a:t>structure</a:t>
            </a:r>
          </a:p>
          <a:p>
            <a:endParaRPr lang="en-US" dirty="0">
              <a:solidFill>
                <a:schemeClr val="bg1">
                  <a:lumMod val="75000"/>
                </a:schemeClr>
              </a:solidFill>
            </a:endParaRPr>
          </a:p>
          <a:p>
            <a:r>
              <a:rPr lang="en-US" dirty="0"/>
              <a:t>Process </a:t>
            </a:r>
            <a:r>
              <a:rPr lang="en-US" dirty="0" smtClean="0"/>
              <a:t>configuration</a:t>
            </a:r>
          </a:p>
          <a:p>
            <a:endParaRPr lang="en-US" dirty="0">
              <a:solidFill>
                <a:schemeClr val="bg1">
                  <a:lumMod val="75000"/>
                </a:schemeClr>
              </a:solidFill>
            </a:endParaRPr>
          </a:p>
          <a:p>
            <a:r>
              <a:rPr lang="en-US" dirty="0">
                <a:solidFill>
                  <a:schemeClr val="bg1">
                    <a:lumMod val="75000"/>
                  </a:schemeClr>
                </a:solidFill>
              </a:rPr>
              <a:t>Master </a:t>
            </a:r>
            <a:r>
              <a:rPr lang="en-US" dirty="0" smtClean="0">
                <a:solidFill>
                  <a:schemeClr val="bg1">
                    <a:lumMod val="75000"/>
                  </a:schemeClr>
                </a:solidFill>
              </a:rPr>
              <a:t>data</a:t>
            </a:r>
          </a:p>
          <a:p>
            <a:endParaRPr lang="en-US" dirty="0">
              <a:solidFill>
                <a:schemeClr val="bg1">
                  <a:lumMod val="75000"/>
                </a:schemeClr>
              </a:solidFill>
            </a:endParaRPr>
          </a:p>
          <a:p>
            <a:r>
              <a:rPr lang="en-US" dirty="0">
                <a:solidFill>
                  <a:schemeClr val="bg1">
                    <a:lumMod val="75000"/>
                  </a:schemeClr>
                </a:solidFill>
              </a:rPr>
              <a:t>Process execution</a:t>
            </a:r>
          </a:p>
          <a:p>
            <a:endParaRPr lang="de-DE" dirty="0"/>
          </a:p>
        </p:txBody>
      </p:sp>
      <p:sp>
        <p:nvSpPr>
          <p:cNvPr id="12" name="AutoShape 6"/>
          <p:cNvSpPr>
            <a:spLocks noChangeArrowheads="1"/>
          </p:cNvSpPr>
          <p:nvPr/>
        </p:nvSpPr>
        <p:spPr bwMode="auto">
          <a:xfrm>
            <a:off x="8390710" y="456817"/>
            <a:ext cx="1433790" cy="390525"/>
          </a:xfrm>
          <a:prstGeom prst="chevron">
            <a:avLst>
              <a:gd name="adj" fmla="val 47646"/>
            </a:avLst>
          </a:prstGeom>
          <a:solidFill>
            <a:schemeClr val="accent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pitchFamily="34" charset="0"/>
                <a:cs typeface="Arial" pitchFamily="34" charset="0"/>
              </a:rPr>
              <a:t>Process Configuration</a:t>
            </a:r>
          </a:p>
        </p:txBody>
      </p:sp>
      <p:sp>
        <p:nvSpPr>
          <p:cNvPr id="13" name="AutoShape 7"/>
          <p:cNvSpPr>
            <a:spLocks noChangeArrowheads="1"/>
          </p:cNvSpPr>
          <p:nvPr/>
        </p:nvSpPr>
        <p:spPr bwMode="auto">
          <a:xfrm>
            <a:off x="7430273" y="456817"/>
            <a:ext cx="1214891" cy="390525"/>
          </a:xfrm>
          <a:prstGeom prst="homePlate">
            <a:avLst>
              <a:gd name="adj" fmla="val 47579"/>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Enterprise Structure</a:t>
            </a:r>
          </a:p>
        </p:txBody>
      </p:sp>
      <p:sp>
        <p:nvSpPr>
          <p:cNvPr id="14" name="AutoShape 8"/>
          <p:cNvSpPr>
            <a:spLocks noChangeArrowheads="1"/>
          </p:cNvSpPr>
          <p:nvPr/>
        </p:nvSpPr>
        <p:spPr bwMode="auto">
          <a:xfrm>
            <a:off x="10435410" y="456817"/>
            <a:ext cx="1433790" cy="390525"/>
          </a:xfrm>
          <a:prstGeom prst="chevron">
            <a:avLst>
              <a:gd name="adj" fmla="val 46344"/>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 Process</a:t>
            </a:r>
          </a:p>
          <a:p>
            <a:pPr algn="ctr" defTabSz="914400" fontAlgn="base">
              <a:spcBef>
                <a:spcPct val="0"/>
              </a:spcBef>
              <a:spcAft>
                <a:spcPct val="0"/>
              </a:spcAft>
            </a:pPr>
            <a:r>
              <a:rPr lang="en-US" sz="1000" b="1" dirty="0">
                <a:latin typeface="Arial" pitchFamily="34" charset="0"/>
                <a:cs typeface="Arial" pitchFamily="34" charset="0"/>
              </a:rPr>
              <a:t>  Execution</a:t>
            </a:r>
          </a:p>
        </p:txBody>
      </p:sp>
      <p:sp>
        <p:nvSpPr>
          <p:cNvPr id="15" name="AutoShape 9"/>
          <p:cNvSpPr>
            <a:spLocks noChangeArrowheads="1"/>
          </p:cNvSpPr>
          <p:nvPr/>
        </p:nvSpPr>
        <p:spPr bwMode="auto">
          <a:xfrm>
            <a:off x="9541648" y="456817"/>
            <a:ext cx="1136452" cy="390525"/>
          </a:xfrm>
          <a:prstGeom prst="chevron">
            <a:avLst>
              <a:gd name="adj" fmla="val 4681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Master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448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[OPTIONAL] Handbook Tasks</a:t>
            </a:r>
            <a:endParaRPr lang="de-DE" dirty="0"/>
          </a:p>
        </p:txBody>
      </p:sp>
      <p:sp>
        <p:nvSpPr>
          <p:cNvPr id="3" name="Inhaltsplatzhalter 2"/>
          <p:cNvSpPr>
            <a:spLocks noGrp="1"/>
          </p:cNvSpPr>
          <p:nvPr>
            <p:ph idx="1"/>
          </p:nvPr>
        </p:nvSpPr>
        <p:spPr/>
        <p:txBody>
          <a:bodyPr/>
          <a:lstStyle/>
          <a:p>
            <a:r>
              <a:rPr lang="en-US" dirty="0"/>
              <a:t>Set up company code for payment </a:t>
            </a:r>
            <a:r>
              <a:rPr lang="en-US" dirty="0" smtClean="0"/>
              <a:t>transactions.</a:t>
            </a:r>
          </a:p>
          <a:p>
            <a:endParaRPr lang="en-US" dirty="0"/>
          </a:p>
          <a:p>
            <a:r>
              <a:rPr lang="en-US" dirty="0"/>
              <a:t>Account </a:t>
            </a:r>
            <a:r>
              <a:rPr lang="en-US" dirty="0" smtClean="0"/>
              <a:t>groups:</a:t>
            </a:r>
            <a:endParaRPr lang="en-US" dirty="0"/>
          </a:p>
          <a:p>
            <a:pPr lvl="1"/>
            <a:r>
              <a:rPr lang="en-US" dirty="0"/>
              <a:t>Groups accounts with similar characteristics</a:t>
            </a:r>
          </a:p>
          <a:p>
            <a:pPr lvl="2"/>
            <a:r>
              <a:rPr lang="en-US" dirty="0"/>
              <a:t>Define number ranges</a:t>
            </a:r>
          </a:p>
          <a:p>
            <a:pPr lvl="2"/>
            <a:r>
              <a:rPr lang="en-US" dirty="0"/>
              <a:t>Define field </a:t>
            </a:r>
            <a:r>
              <a:rPr lang="en-US" dirty="0" smtClean="0"/>
              <a:t>status</a:t>
            </a:r>
          </a:p>
          <a:p>
            <a:pPr lvl="2"/>
            <a:endParaRPr lang="en-US" dirty="0"/>
          </a:p>
          <a:p>
            <a:r>
              <a:rPr lang="en-US" dirty="0"/>
              <a:t>Number ranges for financial </a:t>
            </a:r>
            <a:r>
              <a:rPr lang="en-US" dirty="0" smtClean="0"/>
              <a:t>accounting.</a:t>
            </a:r>
          </a:p>
          <a:p>
            <a:endParaRPr lang="en-US" dirty="0"/>
          </a:p>
          <a:p>
            <a:r>
              <a:rPr lang="en-US" dirty="0"/>
              <a:t>Number ranges for </a:t>
            </a:r>
            <a:r>
              <a:rPr lang="en-US" dirty="0" smtClean="0"/>
              <a:t>controlling.</a:t>
            </a:r>
          </a:p>
          <a:p>
            <a:endParaRPr lang="en-US" dirty="0"/>
          </a:p>
          <a:p>
            <a:r>
              <a:rPr lang="en-US" dirty="0"/>
              <a:t>Tolerance </a:t>
            </a:r>
            <a:r>
              <a:rPr lang="en-US" dirty="0" smtClean="0"/>
              <a:t>groups.</a:t>
            </a:r>
            <a:endParaRPr lang="en-US" dirty="0"/>
          </a:p>
          <a:p>
            <a:endParaRPr lang="de-DE" dirty="0"/>
          </a:p>
        </p:txBody>
      </p:sp>
    </p:spTree>
    <p:extLst>
      <p:ext uri="{BB962C8B-B14F-4D97-AF65-F5344CB8AC3E}">
        <p14:creationId xmlns:p14="http://schemas.microsoft.com/office/powerpoint/2010/main" val="29226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solidFill>
                  <a:schemeClr val="bg1">
                    <a:lumMod val="75000"/>
                  </a:schemeClr>
                </a:solidFill>
              </a:rPr>
              <a:t>Introduction</a:t>
            </a:r>
          </a:p>
          <a:p>
            <a:endParaRPr lang="en-US" dirty="0"/>
          </a:p>
          <a:p>
            <a:r>
              <a:rPr lang="en-US" dirty="0" smtClean="0">
                <a:solidFill>
                  <a:schemeClr val="bg1">
                    <a:lumMod val="75000"/>
                  </a:schemeClr>
                </a:solidFill>
              </a:rPr>
              <a:t>Scenario</a:t>
            </a:r>
          </a:p>
          <a:p>
            <a:endParaRPr lang="en-US" dirty="0">
              <a:solidFill>
                <a:schemeClr val="bg1">
                  <a:lumMod val="75000"/>
                </a:schemeClr>
              </a:solidFill>
            </a:endParaRPr>
          </a:p>
          <a:p>
            <a:r>
              <a:rPr lang="en-US" dirty="0">
                <a:solidFill>
                  <a:schemeClr val="bg1">
                    <a:lumMod val="75000"/>
                  </a:schemeClr>
                </a:solidFill>
              </a:rPr>
              <a:t>Enterprise </a:t>
            </a:r>
            <a:r>
              <a:rPr lang="en-US" dirty="0" smtClean="0">
                <a:solidFill>
                  <a:schemeClr val="bg1">
                    <a:lumMod val="75000"/>
                  </a:schemeClr>
                </a:solidFill>
              </a:rPr>
              <a:t>structure</a:t>
            </a:r>
          </a:p>
          <a:p>
            <a:endParaRPr lang="en-US" dirty="0">
              <a:solidFill>
                <a:schemeClr val="bg1">
                  <a:lumMod val="75000"/>
                </a:schemeClr>
              </a:solidFill>
            </a:endParaRPr>
          </a:p>
          <a:p>
            <a:r>
              <a:rPr lang="en-US" dirty="0">
                <a:solidFill>
                  <a:schemeClr val="bg1">
                    <a:lumMod val="75000"/>
                  </a:schemeClr>
                </a:solidFill>
              </a:rPr>
              <a:t>Process </a:t>
            </a:r>
            <a:r>
              <a:rPr lang="en-US" dirty="0" smtClean="0">
                <a:solidFill>
                  <a:schemeClr val="bg1">
                    <a:lumMod val="75000"/>
                  </a:schemeClr>
                </a:solidFill>
              </a:rPr>
              <a:t>configuration</a:t>
            </a:r>
          </a:p>
          <a:p>
            <a:endParaRPr lang="en-US" dirty="0">
              <a:solidFill>
                <a:schemeClr val="bg1">
                  <a:lumMod val="75000"/>
                </a:schemeClr>
              </a:solidFill>
            </a:endParaRPr>
          </a:p>
          <a:p>
            <a:r>
              <a:rPr lang="en-US" dirty="0"/>
              <a:t>Master </a:t>
            </a:r>
            <a:r>
              <a:rPr lang="en-US" dirty="0" smtClean="0"/>
              <a:t>data</a:t>
            </a:r>
          </a:p>
          <a:p>
            <a:endParaRPr lang="en-US" dirty="0">
              <a:solidFill>
                <a:schemeClr val="bg1">
                  <a:lumMod val="75000"/>
                </a:schemeClr>
              </a:solidFill>
            </a:endParaRPr>
          </a:p>
          <a:p>
            <a:r>
              <a:rPr lang="en-US" dirty="0">
                <a:solidFill>
                  <a:schemeClr val="bg1">
                    <a:lumMod val="75000"/>
                  </a:schemeClr>
                </a:solidFill>
              </a:rPr>
              <a:t>Process execution</a:t>
            </a:r>
          </a:p>
          <a:p>
            <a:endParaRPr lang="de-DE" dirty="0"/>
          </a:p>
        </p:txBody>
      </p:sp>
      <p:sp>
        <p:nvSpPr>
          <p:cNvPr id="12" name="AutoShape 6"/>
          <p:cNvSpPr>
            <a:spLocks noChangeArrowheads="1"/>
          </p:cNvSpPr>
          <p:nvPr/>
        </p:nvSpPr>
        <p:spPr bwMode="auto">
          <a:xfrm>
            <a:off x="8390710" y="456817"/>
            <a:ext cx="1433790" cy="390525"/>
          </a:xfrm>
          <a:prstGeom prst="chevron">
            <a:avLst>
              <a:gd name="adj" fmla="val 4764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Process Configuration</a:t>
            </a:r>
          </a:p>
        </p:txBody>
      </p:sp>
      <p:sp>
        <p:nvSpPr>
          <p:cNvPr id="13" name="AutoShape 7"/>
          <p:cNvSpPr>
            <a:spLocks noChangeArrowheads="1"/>
          </p:cNvSpPr>
          <p:nvPr/>
        </p:nvSpPr>
        <p:spPr bwMode="auto">
          <a:xfrm>
            <a:off x="7430273" y="456817"/>
            <a:ext cx="1214891" cy="390525"/>
          </a:xfrm>
          <a:prstGeom prst="homePlate">
            <a:avLst>
              <a:gd name="adj" fmla="val 47579"/>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Enterprise Structure</a:t>
            </a:r>
          </a:p>
        </p:txBody>
      </p:sp>
      <p:sp>
        <p:nvSpPr>
          <p:cNvPr id="14" name="AutoShape 8"/>
          <p:cNvSpPr>
            <a:spLocks noChangeArrowheads="1"/>
          </p:cNvSpPr>
          <p:nvPr/>
        </p:nvSpPr>
        <p:spPr bwMode="auto">
          <a:xfrm>
            <a:off x="10435410" y="456817"/>
            <a:ext cx="1433790" cy="390525"/>
          </a:xfrm>
          <a:prstGeom prst="chevron">
            <a:avLst>
              <a:gd name="adj" fmla="val 46344"/>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 Process</a:t>
            </a:r>
          </a:p>
          <a:p>
            <a:pPr algn="ctr" defTabSz="914400" fontAlgn="base">
              <a:spcBef>
                <a:spcPct val="0"/>
              </a:spcBef>
              <a:spcAft>
                <a:spcPct val="0"/>
              </a:spcAft>
            </a:pPr>
            <a:r>
              <a:rPr lang="en-US" sz="1000" b="1" dirty="0">
                <a:latin typeface="Arial" pitchFamily="34" charset="0"/>
                <a:cs typeface="Arial" pitchFamily="34" charset="0"/>
              </a:rPr>
              <a:t>  Execution</a:t>
            </a:r>
          </a:p>
        </p:txBody>
      </p:sp>
      <p:sp>
        <p:nvSpPr>
          <p:cNvPr id="15" name="AutoShape 9"/>
          <p:cNvSpPr>
            <a:spLocks noChangeArrowheads="1"/>
          </p:cNvSpPr>
          <p:nvPr/>
        </p:nvSpPr>
        <p:spPr bwMode="auto">
          <a:xfrm>
            <a:off x="9541648" y="456817"/>
            <a:ext cx="1136452" cy="390525"/>
          </a:xfrm>
          <a:prstGeom prst="chevron">
            <a:avLst>
              <a:gd name="adj" fmla="val 46816"/>
            </a:avLst>
          </a:prstGeom>
          <a:solidFill>
            <a:schemeClr val="accent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000" b="1">
                <a:solidFill>
                  <a:srgbClr val="FFFFFF"/>
                </a:solidFill>
                <a:latin typeface="Arial" pitchFamily="34" charset="0"/>
                <a:cs typeface="Arial" pitchFamily="34" charset="0"/>
              </a:rPr>
              <a:t>Master Data</a:t>
            </a:r>
          </a:p>
        </p:txBody>
      </p:sp>
    </p:spTree>
    <p:extLst>
      <p:ext uri="{BB962C8B-B14F-4D97-AF65-F5344CB8AC3E}">
        <p14:creationId xmlns:p14="http://schemas.microsoft.com/office/powerpoint/2010/main" val="1815958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General </a:t>
            </a:r>
            <a:r>
              <a:rPr lang="de-DE" dirty="0" err="1" smtClean="0"/>
              <a:t>Ledger</a:t>
            </a:r>
            <a:r>
              <a:rPr lang="de-DE" dirty="0" smtClean="0"/>
              <a:t> Accounts</a:t>
            </a:r>
            <a:endParaRPr lang="de-DE" dirty="0"/>
          </a:p>
        </p:txBody>
      </p:sp>
      <p:sp>
        <p:nvSpPr>
          <p:cNvPr id="3" name="Inhaltsplatzhalter 2"/>
          <p:cNvSpPr>
            <a:spLocks noGrp="1"/>
          </p:cNvSpPr>
          <p:nvPr>
            <p:ph idx="1"/>
          </p:nvPr>
        </p:nvSpPr>
        <p:spPr/>
        <p:txBody>
          <a:bodyPr/>
          <a:lstStyle/>
          <a:p>
            <a:r>
              <a:rPr lang="en-US" dirty="0"/>
              <a:t>Used to record all accounting impact of business </a:t>
            </a:r>
            <a:r>
              <a:rPr lang="en-US" dirty="0" smtClean="0"/>
              <a:t>transactions.</a:t>
            </a:r>
          </a:p>
          <a:p>
            <a:endParaRPr lang="en-US" dirty="0"/>
          </a:p>
          <a:p>
            <a:r>
              <a:rPr lang="en-US" dirty="0"/>
              <a:t>Data in general ledger accounts are segmented by organizational </a:t>
            </a:r>
            <a:r>
              <a:rPr lang="en-US" dirty="0" smtClean="0"/>
              <a:t>level:</a:t>
            </a:r>
            <a:endParaRPr lang="en-US" dirty="0"/>
          </a:p>
          <a:p>
            <a:pPr lvl="1"/>
            <a:r>
              <a:rPr lang="en-US" dirty="0"/>
              <a:t>Chart of Accounts (CoA) segment</a:t>
            </a:r>
          </a:p>
          <a:p>
            <a:pPr lvl="1"/>
            <a:r>
              <a:rPr lang="en-US" dirty="0"/>
              <a:t>Company code segment</a:t>
            </a:r>
          </a:p>
          <a:p>
            <a:pPr lvl="1"/>
            <a:r>
              <a:rPr lang="en-US" dirty="0"/>
              <a:t>General ledger = CoA data + company code data</a:t>
            </a:r>
          </a:p>
          <a:p>
            <a:pPr lvl="1"/>
            <a:endParaRPr lang="en-US" dirty="0"/>
          </a:p>
          <a:p>
            <a:endParaRPr lang="de-DE" dirty="0"/>
          </a:p>
        </p:txBody>
      </p:sp>
    </p:spTree>
    <p:extLst>
      <p:ext uri="{BB962C8B-B14F-4D97-AF65-F5344CB8AC3E}">
        <p14:creationId xmlns:p14="http://schemas.microsoft.com/office/powerpoint/2010/main" val="2286145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err="1" smtClean="0"/>
              <a:t>Simha</a:t>
            </a:r>
            <a:r>
              <a:rPr lang="de-DE" dirty="0" smtClean="0"/>
              <a:t> </a:t>
            </a:r>
            <a:r>
              <a:rPr lang="de-DE" dirty="0" err="1" smtClean="0"/>
              <a:t>Magal</a:t>
            </a:r>
            <a:endParaRPr lang="de-DE" dirty="0" smtClean="0"/>
          </a:p>
          <a:p>
            <a:r>
              <a:rPr lang="de-DE" dirty="0" smtClean="0"/>
              <a:t>Stefan Weidner</a:t>
            </a:r>
            <a:endParaRPr lang="de-DE" dirty="0"/>
          </a:p>
        </p:txBody>
      </p:sp>
      <p:sp>
        <p:nvSpPr>
          <p:cNvPr id="3" name="Textplatzhalter 2"/>
          <p:cNvSpPr>
            <a:spLocks noGrp="1"/>
          </p:cNvSpPr>
          <p:nvPr>
            <p:ph type="body" sz="quarter" idx="16"/>
          </p:nvPr>
        </p:nvSpPr>
        <p:spPr/>
        <p:txBody>
          <a:bodyPr/>
          <a:lstStyle/>
          <a:p>
            <a:r>
              <a:rPr lang="de-DE" dirty="0" err="1" smtClean="0"/>
              <a:t>Advanced</a:t>
            </a:r>
            <a:endParaRPr lang="de-DE" dirty="0"/>
          </a:p>
        </p:txBody>
      </p:sp>
    </p:spTree>
    <p:extLst>
      <p:ext uri="{BB962C8B-B14F-4D97-AF65-F5344CB8AC3E}">
        <p14:creationId xmlns:p14="http://schemas.microsoft.com/office/powerpoint/2010/main" val="1881119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General </a:t>
            </a:r>
            <a:r>
              <a:rPr lang="de-DE" dirty="0" err="1" smtClean="0"/>
              <a:t>Ledger</a:t>
            </a:r>
            <a:r>
              <a:rPr lang="de-DE" dirty="0" smtClean="0"/>
              <a:t> Accounts</a:t>
            </a:r>
            <a:endParaRPr lang="de-DE" dirty="0"/>
          </a:p>
        </p:txBody>
      </p:sp>
      <p:pic>
        <p:nvPicPr>
          <p:cNvPr id="10" name="Picture 2" descr="E:\Art_Final JPGS and PDFS\ch03_JPG\c03f007.jpg"/>
          <p:cNvPicPr>
            <a:picLocks noChangeAspect="1" noChangeArrowheads="1"/>
          </p:cNvPicPr>
          <p:nvPr>
            <p:custDataLst>
              <p:tags r:id="rId1"/>
            </p:custDataLst>
          </p:nvPr>
        </p:nvPicPr>
        <p:blipFill>
          <a:blip r:embed="rId4" cstate="print"/>
          <a:srcRect/>
          <a:stretch>
            <a:fillRect/>
          </a:stretch>
        </p:blipFill>
        <p:spPr bwMode="auto">
          <a:xfrm>
            <a:off x="1891553" y="1440116"/>
            <a:ext cx="5271246" cy="2286000"/>
          </a:xfrm>
          <a:prstGeom prst="rect">
            <a:avLst/>
          </a:prstGeom>
          <a:noFill/>
          <a:ln>
            <a:solidFill>
              <a:srgbClr val="004880"/>
            </a:solidFill>
          </a:ln>
        </p:spPr>
      </p:pic>
      <p:pic>
        <p:nvPicPr>
          <p:cNvPr id="11" name="Picture 2" descr="E:\Art_Final JPGS and PDFS\ch03_JPG\c03f004.jpg"/>
          <p:cNvPicPr>
            <a:picLocks noChangeAspect="1" noChangeArrowheads="1"/>
          </p:cNvPicPr>
          <p:nvPr>
            <p:custDataLst>
              <p:tags r:id="rId2"/>
            </p:custDataLst>
          </p:nvPr>
        </p:nvPicPr>
        <p:blipFill>
          <a:blip r:embed="rId5" cstate="print"/>
          <a:srcRect/>
          <a:stretch>
            <a:fillRect/>
          </a:stretch>
        </p:blipFill>
        <p:spPr bwMode="auto">
          <a:xfrm>
            <a:off x="4863353" y="3802316"/>
            <a:ext cx="4684223" cy="2286000"/>
          </a:xfrm>
          <a:prstGeom prst="rect">
            <a:avLst/>
          </a:prstGeom>
          <a:noFill/>
          <a:ln>
            <a:solidFill>
              <a:srgbClr val="004880"/>
            </a:solidFill>
          </a:ln>
        </p:spPr>
      </p:pic>
    </p:spTree>
    <p:extLst>
      <p:ext uri="{BB962C8B-B14F-4D97-AF65-F5344CB8AC3E}">
        <p14:creationId xmlns:p14="http://schemas.microsoft.com/office/powerpoint/2010/main" val="491253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Sub-</a:t>
            </a:r>
            <a:r>
              <a:rPr lang="de-DE" dirty="0" err="1" smtClean="0"/>
              <a:t>ledger</a:t>
            </a:r>
            <a:r>
              <a:rPr lang="de-DE" dirty="0" smtClean="0"/>
              <a:t> </a:t>
            </a:r>
            <a:r>
              <a:rPr lang="de-DE" dirty="0" err="1" smtClean="0"/>
              <a:t>and</a:t>
            </a:r>
            <a:r>
              <a:rPr lang="de-DE" dirty="0" smtClean="0"/>
              <a:t> </a:t>
            </a:r>
            <a:r>
              <a:rPr lang="de-DE" dirty="0" err="1" smtClean="0"/>
              <a:t>Reconciliation</a:t>
            </a:r>
            <a:r>
              <a:rPr lang="de-DE" dirty="0" smtClean="0"/>
              <a:t> Accounts</a:t>
            </a:r>
            <a:endParaRPr lang="de-DE" dirty="0"/>
          </a:p>
        </p:txBody>
      </p:sp>
      <p:graphicFrame>
        <p:nvGraphicFramePr>
          <p:cNvPr id="8" name="Content Placeholder 3"/>
          <p:cNvGraphicFramePr>
            <a:graphicFrameLocks/>
          </p:cNvGraphicFramePr>
          <p:nvPr>
            <p:custDataLst>
              <p:tags r:id="rId1"/>
            </p:custDataLst>
            <p:extLst>
              <p:ext uri="{D42A27DB-BD31-4B8C-83A1-F6EECF244321}">
                <p14:modId xmlns:p14="http://schemas.microsoft.com/office/powerpoint/2010/main" val="1590121914"/>
              </p:ext>
            </p:extLst>
          </p:nvPr>
        </p:nvGraphicFramePr>
        <p:xfrm>
          <a:off x="1948780" y="3112033"/>
          <a:ext cx="3733800" cy="1899920"/>
        </p:xfrm>
        <a:graphic>
          <a:graphicData uri="http://schemas.openxmlformats.org/drawingml/2006/table">
            <a:tbl>
              <a:tblPr firstRow="1" bandRow="1">
                <a:tableStyleId>{073A0DAA-6AF3-43AB-8588-CEC1D06C72B9}</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379334">
                <a:tc>
                  <a:txBody>
                    <a:bodyPr/>
                    <a:lstStyle/>
                    <a:p>
                      <a:r>
                        <a:rPr lang="en-US" sz="1600" dirty="0" smtClean="0"/>
                        <a:t>Sub ledger account</a:t>
                      </a:r>
                      <a:endParaRPr lang="en-US" sz="1600" dirty="0"/>
                    </a:p>
                  </a:txBody>
                  <a:tcPr marL="62086" marR="62086"/>
                </a:tc>
                <a:tc>
                  <a:txBody>
                    <a:bodyPr/>
                    <a:lstStyle/>
                    <a:p>
                      <a:r>
                        <a:rPr lang="en-US" sz="1600" dirty="0" smtClean="0"/>
                        <a:t>Reconciliation</a:t>
                      </a:r>
                      <a:r>
                        <a:rPr lang="en-US" sz="1600" baseline="0" dirty="0" smtClean="0"/>
                        <a:t> account</a:t>
                      </a:r>
                      <a:endParaRPr lang="en-US" sz="1600" dirty="0"/>
                    </a:p>
                  </a:txBody>
                  <a:tcPr marL="62086" marR="62086"/>
                </a:tc>
                <a:extLst>
                  <a:ext uri="{0D108BD9-81ED-4DB2-BD59-A6C34878D82A}">
                    <a16:rowId xmlns:a16="http://schemas.microsoft.com/office/drawing/2014/main" val="10000"/>
                  </a:ext>
                </a:extLst>
              </a:tr>
              <a:tr h="370840">
                <a:tc>
                  <a:txBody>
                    <a:bodyPr/>
                    <a:lstStyle/>
                    <a:p>
                      <a:r>
                        <a:rPr lang="en-US" sz="1600" dirty="0" smtClean="0"/>
                        <a:t>Customer</a:t>
                      </a:r>
                      <a:endParaRPr lang="en-US" sz="1600" dirty="0"/>
                    </a:p>
                  </a:txBody>
                  <a:tcPr marL="62086" marR="62086"/>
                </a:tc>
                <a:tc>
                  <a:txBody>
                    <a:bodyPr/>
                    <a:lstStyle/>
                    <a:p>
                      <a:r>
                        <a:rPr lang="en-US" sz="1600" dirty="0" smtClean="0"/>
                        <a:t>Accounts Receivable</a:t>
                      </a:r>
                      <a:endParaRPr lang="en-US" sz="1600" dirty="0"/>
                    </a:p>
                  </a:txBody>
                  <a:tcPr marL="62086" marR="62086"/>
                </a:tc>
                <a:extLst>
                  <a:ext uri="{0D108BD9-81ED-4DB2-BD59-A6C34878D82A}">
                    <a16:rowId xmlns:a16="http://schemas.microsoft.com/office/drawing/2014/main" val="10001"/>
                  </a:ext>
                </a:extLst>
              </a:tr>
              <a:tr h="370840">
                <a:tc>
                  <a:txBody>
                    <a:bodyPr/>
                    <a:lstStyle/>
                    <a:p>
                      <a:r>
                        <a:rPr lang="en-US" sz="1600" dirty="0" smtClean="0"/>
                        <a:t>Vendor</a:t>
                      </a:r>
                      <a:endParaRPr lang="en-US" sz="1600" dirty="0"/>
                    </a:p>
                  </a:txBody>
                  <a:tcPr marL="62086" marR="62086"/>
                </a:tc>
                <a:tc>
                  <a:txBody>
                    <a:bodyPr/>
                    <a:lstStyle/>
                    <a:p>
                      <a:r>
                        <a:rPr lang="en-US" sz="1600" dirty="0" smtClean="0"/>
                        <a:t>Accounts Payable</a:t>
                      </a:r>
                      <a:endParaRPr lang="en-US" sz="1600" dirty="0"/>
                    </a:p>
                  </a:txBody>
                  <a:tcPr marL="62086" marR="62086"/>
                </a:tc>
                <a:extLst>
                  <a:ext uri="{0D108BD9-81ED-4DB2-BD59-A6C34878D82A}">
                    <a16:rowId xmlns:a16="http://schemas.microsoft.com/office/drawing/2014/main" val="10002"/>
                  </a:ext>
                </a:extLst>
              </a:tr>
              <a:tr h="370840">
                <a:tc>
                  <a:txBody>
                    <a:bodyPr/>
                    <a:lstStyle/>
                    <a:p>
                      <a:r>
                        <a:rPr lang="en-US" sz="1600" dirty="0" smtClean="0"/>
                        <a:t>Asset (specific)</a:t>
                      </a:r>
                      <a:endParaRPr lang="en-US" sz="1600" dirty="0"/>
                    </a:p>
                  </a:txBody>
                  <a:tcPr marL="62086" marR="62086"/>
                </a:tc>
                <a:tc>
                  <a:txBody>
                    <a:bodyPr/>
                    <a:lstStyle/>
                    <a:p>
                      <a:r>
                        <a:rPr lang="en-US" sz="1600" dirty="0" smtClean="0"/>
                        <a:t>Assets</a:t>
                      </a:r>
                      <a:endParaRPr lang="en-US" sz="1600" dirty="0"/>
                    </a:p>
                  </a:txBody>
                  <a:tcPr marL="62086" marR="62086"/>
                </a:tc>
                <a:extLst>
                  <a:ext uri="{0D108BD9-81ED-4DB2-BD59-A6C34878D82A}">
                    <a16:rowId xmlns:a16="http://schemas.microsoft.com/office/drawing/2014/main" val="10003"/>
                  </a:ext>
                </a:extLst>
              </a:tr>
            </a:tbl>
          </a:graphicData>
        </a:graphic>
      </p:graphicFrame>
      <p:sp>
        <p:nvSpPr>
          <p:cNvPr id="10" name="Content Placeholder 8"/>
          <p:cNvSpPr>
            <a:spLocks noGrp="1"/>
          </p:cNvSpPr>
          <p:nvPr>
            <p:ph idx="1"/>
          </p:nvPr>
        </p:nvSpPr>
        <p:spPr>
          <a:xfrm>
            <a:off x="1948780" y="1268413"/>
            <a:ext cx="4032250" cy="4857750"/>
          </a:xfrm>
        </p:spPr>
        <p:txBody>
          <a:bodyPr/>
          <a:lstStyle/>
          <a:p>
            <a:pPr marL="0" indent="0">
              <a:buNone/>
            </a:pPr>
            <a:r>
              <a:rPr lang="en-US" b="1" dirty="0"/>
              <a:t>Subsidiary </a:t>
            </a:r>
            <a:r>
              <a:rPr lang="en-US" b="1" dirty="0" smtClean="0"/>
              <a:t>Ledgers</a:t>
            </a:r>
          </a:p>
          <a:p>
            <a:pPr marL="0" indent="0">
              <a:buNone/>
            </a:pPr>
            <a:endParaRPr lang="en-US" b="1" dirty="0" smtClean="0"/>
          </a:p>
          <a:p>
            <a:r>
              <a:rPr lang="en-US" dirty="0" smtClean="0"/>
              <a:t>Are </a:t>
            </a:r>
            <a:r>
              <a:rPr lang="en-US" dirty="0"/>
              <a:t>not part of the general ledger.</a:t>
            </a:r>
          </a:p>
          <a:p>
            <a:r>
              <a:rPr lang="en-US" dirty="0"/>
              <a:t>Used to separate accounting for customers, vendors, and </a:t>
            </a:r>
            <a:r>
              <a:rPr lang="en-US" dirty="0" smtClean="0"/>
              <a:t>assets</a:t>
            </a:r>
            <a:endParaRPr lang="en-US" dirty="0"/>
          </a:p>
        </p:txBody>
      </p:sp>
      <p:sp>
        <p:nvSpPr>
          <p:cNvPr id="11" name="Text Placeholder 3"/>
          <p:cNvSpPr txBox="1">
            <a:spLocks/>
          </p:cNvSpPr>
          <p:nvPr/>
        </p:nvSpPr>
        <p:spPr>
          <a:xfrm>
            <a:off x="5981030" y="1268413"/>
            <a:ext cx="3887787" cy="4824065"/>
          </a:xfrm>
          <a:prstGeom prst="rect">
            <a:avLst/>
          </a:prstGeom>
        </p:spPr>
        <p:txBody>
          <a:bodyPr>
            <a:normAutofit/>
          </a:bodyPr>
          <a:lst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Reconciliation Accounts</a:t>
            </a:r>
          </a:p>
          <a:p>
            <a:pPr marL="0" indent="0">
              <a:buFont typeface="Wingdings" panose="05000000000000000000" pitchFamily="2" charset="2"/>
              <a:buNone/>
            </a:pPr>
            <a:endParaRPr lang="en-US" b="1" dirty="0" smtClean="0"/>
          </a:p>
          <a:p>
            <a:r>
              <a:rPr lang="en-US" dirty="0" smtClean="0"/>
              <a:t>Are general ledger accounts</a:t>
            </a:r>
          </a:p>
          <a:p>
            <a:endParaRPr lang="en-US" dirty="0" smtClean="0"/>
          </a:p>
          <a:p>
            <a:r>
              <a:rPr lang="en-US" dirty="0" smtClean="0"/>
              <a:t>Cannot be posted to directly</a:t>
            </a:r>
          </a:p>
          <a:p>
            <a:endParaRPr lang="en-US" dirty="0" smtClean="0"/>
          </a:p>
          <a:p>
            <a:r>
              <a:rPr lang="en-US" dirty="0" smtClean="0"/>
              <a:t>Maintain the sum of the postings in sub-ledgers</a:t>
            </a:r>
          </a:p>
          <a:p>
            <a:endParaRPr lang="en-US" dirty="0" smtClean="0"/>
          </a:p>
          <a:p>
            <a:r>
              <a:rPr lang="en-US" dirty="0" smtClean="0"/>
              <a:t>Are specified in the definition of the sub-ledger</a:t>
            </a:r>
          </a:p>
          <a:p>
            <a:pPr marL="0" indent="0">
              <a:buFont typeface="Wingdings" panose="05000000000000000000" pitchFamily="2" charset="2"/>
              <a:buNone/>
            </a:pPr>
            <a:endParaRPr lang="en-US" dirty="0" smtClean="0"/>
          </a:p>
        </p:txBody>
      </p:sp>
    </p:spTree>
    <p:extLst>
      <p:ext uri="{BB962C8B-B14F-4D97-AF65-F5344CB8AC3E}">
        <p14:creationId xmlns:p14="http://schemas.microsoft.com/office/powerpoint/2010/main" val="193711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Cost</a:t>
            </a:r>
            <a:r>
              <a:rPr lang="de-DE" dirty="0" smtClean="0"/>
              <a:t> Center</a:t>
            </a:r>
            <a:endParaRPr lang="de-DE" dirty="0"/>
          </a:p>
        </p:txBody>
      </p:sp>
      <p:sp>
        <p:nvSpPr>
          <p:cNvPr id="4" name="Content Placeholder 1"/>
          <p:cNvSpPr>
            <a:spLocks noGrp="1"/>
          </p:cNvSpPr>
          <p:nvPr>
            <p:ph idx="1"/>
          </p:nvPr>
        </p:nvSpPr>
        <p:spPr>
          <a:xfrm>
            <a:off x="1346574" y="1375989"/>
            <a:ext cx="4032250" cy="4857750"/>
          </a:xfrm>
        </p:spPr>
        <p:txBody>
          <a:bodyPr>
            <a:normAutofit/>
          </a:bodyPr>
          <a:lstStyle/>
          <a:p>
            <a:r>
              <a:rPr lang="en-US" dirty="0" smtClean="0"/>
              <a:t>Location where costs are incurred:</a:t>
            </a:r>
          </a:p>
          <a:p>
            <a:pPr lvl="1"/>
            <a:r>
              <a:rPr lang="en-US" dirty="0" smtClean="0"/>
              <a:t>Department, individuals, special projects</a:t>
            </a:r>
          </a:p>
          <a:p>
            <a:pPr lvl="1"/>
            <a:r>
              <a:rPr lang="en-US" dirty="0" smtClean="0"/>
              <a:t>Examples</a:t>
            </a:r>
          </a:p>
          <a:p>
            <a:pPr lvl="2"/>
            <a:r>
              <a:rPr lang="en-US" dirty="0" smtClean="0"/>
              <a:t>Copy center</a:t>
            </a:r>
          </a:p>
          <a:p>
            <a:pPr lvl="2"/>
            <a:r>
              <a:rPr lang="en-US" dirty="0" smtClean="0"/>
              <a:t>Security department</a:t>
            </a:r>
          </a:p>
          <a:p>
            <a:pPr lvl="2"/>
            <a:r>
              <a:rPr lang="en-US" dirty="0" smtClean="0"/>
              <a:t>IT Help desk</a:t>
            </a:r>
          </a:p>
          <a:p>
            <a:pPr lvl="2"/>
            <a:endParaRPr lang="en-US" dirty="0" smtClean="0"/>
          </a:p>
          <a:p>
            <a:r>
              <a:rPr lang="en-US" dirty="0" smtClean="0"/>
              <a:t>Cost bucket used to accumulate costs:</a:t>
            </a:r>
          </a:p>
          <a:p>
            <a:pPr lvl="1"/>
            <a:r>
              <a:rPr lang="en-US" dirty="0" smtClean="0"/>
              <a:t>Typically Overhead costs</a:t>
            </a:r>
          </a:p>
          <a:p>
            <a:pPr lvl="2"/>
            <a:r>
              <a:rPr lang="en-US" dirty="0" smtClean="0"/>
              <a:t>Payroll</a:t>
            </a:r>
          </a:p>
          <a:p>
            <a:pPr lvl="2"/>
            <a:r>
              <a:rPr lang="en-US" dirty="0" smtClean="0"/>
              <a:t>Rent</a:t>
            </a:r>
          </a:p>
          <a:p>
            <a:pPr lvl="2"/>
            <a:r>
              <a:rPr lang="en-US" dirty="0" smtClean="0"/>
              <a:t>Utilities</a:t>
            </a:r>
          </a:p>
          <a:p>
            <a:endParaRPr lang="en-US" dirty="0" smtClean="0"/>
          </a:p>
          <a:p>
            <a:endParaRPr lang="en-US" dirty="0"/>
          </a:p>
        </p:txBody>
      </p:sp>
      <p:sp>
        <p:nvSpPr>
          <p:cNvPr id="5" name="Text Placeholder 3"/>
          <p:cNvSpPr txBox="1">
            <a:spLocks/>
          </p:cNvSpPr>
          <p:nvPr/>
        </p:nvSpPr>
        <p:spPr>
          <a:xfrm>
            <a:off x="5378824" y="1375989"/>
            <a:ext cx="3887787" cy="4824065"/>
          </a:xfrm>
          <a:prstGeom prst="rect">
            <a:avLst/>
          </a:prstGeom>
        </p:spPr>
        <p:txBody>
          <a:bodyPr>
            <a:normAutofit/>
          </a:bodyPr>
          <a:lst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smtClean="0"/>
              <a:t>Responsible for cost containment</a:t>
            </a:r>
          </a:p>
          <a:p>
            <a:endParaRPr lang="en-US" dirty="0" smtClean="0"/>
          </a:p>
          <a:p>
            <a:r>
              <a:rPr lang="en-US" dirty="0" smtClean="0"/>
              <a:t>Accumulated costs are then “charged” to other cost centers</a:t>
            </a:r>
          </a:p>
          <a:p>
            <a:endParaRPr lang="en-US" dirty="0" smtClean="0"/>
          </a:p>
          <a:p>
            <a:r>
              <a:rPr lang="en-US" dirty="0" smtClean="0"/>
              <a:t>Many processes have “orders”:</a:t>
            </a:r>
          </a:p>
          <a:p>
            <a:pPr lvl="1"/>
            <a:r>
              <a:rPr lang="en-US" dirty="0" smtClean="0"/>
              <a:t>Purchase orders, Production orders, Sales orders</a:t>
            </a:r>
          </a:p>
          <a:p>
            <a:pPr lvl="1"/>
            <a:r>
              <a:rPr lang="en-US" dirty="0" smtClean="0"/>
              <a:t>Expenses can be charged to these orders</a:t>
            </a:r>
          </a:p>
          <a:p>
            <a:pPr lvl="1"/>
            <a:endParaRPr lang="en-US" dirty="0" smtClean="0"/>
          </a:p>
          <a:p>
            <a:r>
              <a:rPr lang="en-US" dirty="0" smtClean="0"/>
              <a:t>Collectively objects that can absorb costs are called controlling objects</a:t>
            </a:r>
          </a:p>
          <a:p>
            <a:pPr lvl="1"/>
            <a:endParaRPr lang="en-US" dirty="0"/>
          </a:p>
        </p:txBody>
      </p:sp>
    </p:spTree>
    <p:extLst>
      <p:ext uri="{BB962C8B-B14F-4D97-AF65-F5344CB8AC3E}">
        <p14:creationId xmlns:p14="http://schemas.microsoft.com/office/powerpoint/2010/main" val="183861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Standard (Cost Center) Hierarchy</a:t>
            </a:r>
            <a:endParaRPr lang="de-DE" dirty="0"/>
          </a:p>
        </p:txBody>
      </p:sp>
      <p:pic>
        <p:nvPicPr>
          <p:cNvPr id="4" name="Picture 2" descr="Standard Hierarchy for Cost Centers Display"/>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a:off x="3621505" y="1472481"/>
            <a:ext cx="6147388" cy="4440848"/>
          </a:xfrm>
          <a:prstGeom prst="rect">
            <a:avLst/>
          </a:prstGeom>
          <a:ln>
            <a:solidFill>
              <a:srgbClr val="004880"/>
            </a:solidFill>
          </a:ln>
        </p:spPr>
      </p:pic>
    </p:spTree>
    <p:extLst>
      <p:ext uri="{BB962C8B-B14F-4D97-AF65-F5344CB8AC3E}">
        <p14:creationId xmlns:p14="http://schemas.microsoft.com/office/powerpoint/2010/main" val="1463267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Cost</a:t>
            </a:r>
            <a:r>
              <a:rPr lang="de-DE" dirty="0" smtClean="0"/>
              <a:t> Elements</a:t>
            </a:r>
            <a:endParaRPr lang="de-DE" dirty="0"/>
          </a:p>
        </p:txBody>
      </p:sp>
      <p:sp>
        <p:nvSpPr>
          <p:cNvPr id="4" name="Text Placeholder 6"/>
          <p:cNvSpPr>
            <a:spLocks noGrp="1"/>
          </p:cNvSpPr>
          <p:nvPr>
            <p:ph idx="1"/>
          </p:nvPr>
        </p:nvSpPr>
        <p:spPr>
          <a:xfrm>
            <a:off x="590550" y="1476375"/>
            <a:ext cx="10934700" cy="3317495"/>
          </a:xfrm>
        </p:spPr>
        <p:txBody>
          <a:bodyPr>
            <a:normAutofit/>
          </a:bodyPr>
          <a:lstStyle/>
          <a:p>
            <a:r>
              <a:rPr lang="en-US" dirty="0"/>
              <a:t>Since SAP </a:t>
            </a:r>
            <a:r>
              <a:rPr lang="en-US" dirty="0" smtClean="0"/>
              <a:t>S/4HANA primary </a:t>
            </a:r>
            <a:r>
              <a:rPr lang="en-US" dirty="0"/>
              <a:t>and secondary cost types </a:t>
            </a:r>
            <a:r>
              <a:rPr lang="en-US" dirty="0" smtClean="0"/>
              <a:t>are mapped </a:t>
            </a:r>
            <a:r>
              <a:rPr lang="en-US" dirty="0"/>
              <a:t>via G/L accounts.</a:t>
            </a:r>
          </a:p>
          <a:p>
            <a:endParaRPr lang="en-US" dirty="0"/>
          </a:p>
          <a:p>
            <a:r>
              <a:rPr lang="en-US" dirty="0"/>
              <a:t>The G/L accounts are therefore used for postings in Financial Accounting (FI) and Controlling (CO) at the same time. </a:t>
            </a:r>
          </a:p>
          <a:p>
            <a:endParaRPr lang="en-US" dirty="0"/>
          </a:p>
          <a:p>
            <a:r>
              <a:rPr lang="en-US" dirty="0"/>
              <a:t>The postings to the G/L accounts of the cost elements can be used both in the context of business transactions in FI and for the purposes of internal cost allocation in CO.</a:t>
            </a:r>
          </a:p>
          <a:p>
            <a:endParaRPr lang="en-US" dirty="0"/>
          </a:p>
          <a:p>
            <a:r>
              <a:rPr lang="en-US" dirty="0"/>
              <a:t>The distinction between primary and secondary costs is made on the basis of the </a:t>
            </a:r>
            <a:r>
              <a:rPr lang="en-US" dirty="0" smtClean="0"/>
              <a:t>cost type:</a:t>
            </a:r>
            <a:endParaRPr lang="de-DE" dirty="0"/>
          </a:p>
          <a:p>
            <a:endParaRPr lang="en-US" dirty="0"/>
          </a:p>
        </p:txBody>
      </p:sp>
      <p:sp>
        <p:nvSpPr>
          <p:cNvPr id="5" name="Text Placeholder 5"/>
          <p:cNvSpPr txBox="1">
            <a:spLocks/>
          </p:cNvSpPr>
          <p:nvPr/>
        </p:nvSpPr>
        <p:spPr>
          <a:xfrm>
            <a:off x="5673012" y="4122065"/>
            <a:ext cx="5940019" cy="2553180"/>
          </a:xfrm>
          <a:prstGeom prst="rect">
            <a:avLst/>
          </a:prstGeom>
        </p:spPr>
        <p:txBody>
          <a:bodyPr/>
          <a:lst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b="1" dirty="0"/>
              <a:t>Secondary cost types</a:t>
            </a:r>
          </a:p>
          <a:p>
            <a:r>
              <a:rPr lang="en-US" dirty="0"/>
              <a:t>Costs for internal cost allocation</a:t>
            </a:r>
          </a:p>
          <a:p>
            <a:r>
              <a:rPr lang="en-US" dirty="0"/>
              <a:t>Imputed depreciation</a:t>
            </a:r>
          </a:p>
          <a:p>
            <a:r>
              <a:rPr lang="en-US" dirty="0"/>
              <a:t>Imputed interest</a:t>
            </a:r>
          </a:p>
          <a:p>
            <a:r>
              <a:rPr lang="en-US" dirty="0"/>
              <a:t>Allocation of administrative costs</a:t>
            </a:r>
            <a:endParaRPr lang="en-US" dirty="0"/>
          </a:p>
          <a:p>
            <a:endParaRPr lang="en-US" dirty="0"/>
          </a:p>
        </p:txBody>
      </p:sp>
      <p:sp>
        <p:nvSpPr>
          <p:cNvPr id="7" name="Text Placeholder 5"/>
          <p:cNvSpPr txBox="1">
            <a:spLocks/>
          </p:cNvSpPr>
          <p:nvPr/>
        </p:nvSpPr>
        <p:spPr>
          <a:xfrm>
            <a:off x="851985" y="4122065"/>
            <a:ext cx="4559592" cy="2553180"/>
          </a:xfrm>
          <a:prstGeom prst="rect">
            <a:avLst/>
          </a:prstGeom>
        </p:spPr>
        <p:txBody>
          <a:bodyPr/>
          <a:lst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b="1" dirty="0"/>
              <a:t>Primary cost types </a:t>
            </a:r>
          </a:p>
          <a:p>
            <a:r>
              <a:rPr lang="en-US" dirty="0"/>
              <a:t>e.g. material costs, personnel costs, rental costs, energy </a:t>
            </a:r>
            <a:r>
              <a:rPr lang="en-US" dirty="0" smtClean="0"/>
              <a:t>costs </a:t>
            </a:r>
            <a:endParaRPr lang="en-US" dirty="0"/>
          </a:p>
          <a:p>
            <a:endParaRPr lang="en-US" dirty="0"/>
          </a:p>
        </p:txBody>
      </p:sp>
    </p:spTree>
    <p:extLst>
      <p:ext uri="{BB962C8B-B14F-4D97-AF65-F5344CB8AC3E}">
        <p14:creationId xmlns:p14="http://schemas.microsoft.com/office/powerpoint/2010/main" val="407903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Real-time integration between FI and CO</a:t>
            </a:r>
            <a:endParaRPr lang="de-DE" dirty="0"/>
          </a:p>
        </p:txBody>
      </p:sp>
      <p:sp>
        <p:nvSpPr>
          <p:cNvPr id="4" name="Text Placeholder 7"/>
          <p:cNvSpPr>
            <a:spLocks noGrp="1"/>
          </p:cNvSpPr>
          <p:nvPr>
            <p:ph idx="1"/>
            <p:custDataLst>
              <p:tags r:id="rId1"/>
            </p:custDataLst>
          </p:nvPr>
        </p:nvSpPr>
        <p:spPr>
          <a:xfrm>
            <a:off x="3061066" y="1585473"/>
            <a:ext cx="1482546" cy="690829"/>
          </a:xfrm>
        </p:spPr>
        <p:txBody>
          <a:bodyPr>
            <a:normAutofit/>
          </a:bodyPr>
          <a:lstStyle/>
          <a:p>
            <a:pPr marL="0" indent="0">
              <a:buNone/>
            </a:pPr>
            <a:r>
              <a:rPr lang="en-US" dirty="0" smtClean="0"/>
              <a:t>FI</a:t>
            </a:r>
            <a:endParaRPr lang="en-US" dirty="0"/>
          </a:p>
        </p:txBody>
      </p:sp>
      <p:sp>
        <p:nvSpPr>
          <p:cNvPr id="5" name="Text Placeholder 9"/>
          <p:cNvSpPr txBox="1">
            <a:spLocks/>
          </p:cNvSpPr>
          <p:nvPr>
            <p:custDataLst>
              <p:tags r:id="rId2"/>
            </p:custDataLst>
          </p:nvPr>
        </p:nvSpPr>
        <p:spPr bwMode="gray">
          <a:xfrm>
            <a:off x="7818643" y="1737873"/>
            <a:ext cx="1295400" cy="639762"/>
          </a:xfrm>
          <a:prstGeom prst="rect">
            <a:avLst/>
          </a:prstGeom>
        </p:spPr>
        <p:txBody>
          <a:bodyPr vert="horz" lIns="0" tIns="0" rIns="0" bIns="0" rtlCol="0">
            <a:normAutofit/>
          </a:bodyPr>
          <a:lstStyle>
            <a:lvl1pPr marL="201600" indent="-2016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00" kern="1200" baseline="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Wingdings" panose="05000000000000000000" pitchFamily="2" charset="2"/>
              <a:buNone/>
            </a:pPr>
            <a:r>
              <a:rPr lang="en-US" smtClean="0"/>
              <a:t>CO</a:t>
            </a:r>
            <a:endParaRPr lang="en-US" dirty="0"/>
          </a:p>
        </p:txBody>
      </p:sp>
      <p:grpSp>
        <p:nvGrpSpPr>
          <p:cNvPr id="6" name="Group 6"/>
          <p:cNvGrpSpPr>
            <a:grpSpLocks noGrp="1"/>
          </p:cNvGrpSpPr>
          <p:nvPr>
            <p:custDataLst>
              <p:tags r:id="rId3"/>
            </p:custDataLst>
          </p:nvPr>
        </p:nvGrpSpPr>
        <p:grpSpPr bwMode="auto">
          <a:xfrm>
            <a:off x="2309571" y="3088836"/>
            <a:ext cx="1688688" cy="1316037"/>
            <a:chOff x="2352" y="1584"/>
            <a:chExt cx="1056" cy="912"/>
          </a:xfrm>
        </p:grpSpPr>
        <p:sp>
          <p:nvSpPr>
            <p:cNvPr id="7" name="Line 7"/>
            <p:cNvSpPr>
              <a:spLocks noChangeShapeType="1"/>
            </p:cNvSpPr>
            <p:nvPr/>
          </p:nvSpPr>
          <p:spPr bwMode="auto">
            <a:xfrm>
              <a:off x="2880" y="1584"/>
              <a:ext cx="0" cy="912"/>
            </a:xfrm>
            <a:prstGeom prst="line">
              <a:avLst/>
            </a:prstGeom>
            <a:noFill/>
            <a:ln w="50800">
              <a:solidFill>
                <a:schemeClr val="tx1"/>
              </a:solidFill>
              <a:round/>
              <a:headEnd type="none" w="sm" len="sm"/>
              <a:tailEnd type="none" w="sm" len="sm"/>
            </a:ln>
            <a:effectLst/>
          </p:spPr>
          <p:txBody>
            <a:bodyPr>
              <a:spAutoFit/>
            </a:bodyPr>
            <a:lstStyle/>
            <a:p>
              <a:endParaRPr lang="en-US"/>
            </a:p>
          </p:txBody>
        </p:sp>
        <p:sp>
          <p:nvSpPr>
            <p:cNvPr id="8" name="Line 8"/>
            <p:cNvSpPr>
              <a:spLocks noChangeShapeType="1"/>
            </p:cNvSpPr>
            <p:nvPr/>
          </p:nvSpPr>
          <p:spPr bwMode="auto">
            <a:xfrm flipH="1">
              <a:off x="2352" y="1584"/>
              <a:ext cx="1056" cy="0"/>
            </a:xfrm>
            <a:prstGeom prst="line">
              <a:avLst/>
            </a:prstGeom>
            <a:noFill/>
            <a:ln w="50800">
              <a:solidFill>
                <a:schemeClr val="tx1"/>
              </a:solidFill>
              <a:round/>
              <a:headEnd type="none" w="sm" len="sm"/>
              <a:tailEnd type="none" w="sm" len="sm"/>
            </a:ln>
            <a:effectLst/>
          </p:spPr>
          <p:txBody>
            <a:bodyPr>
              <a:spAutoFit/>
            </a:bodyPr>
            <a:lstStyle/>
            <a:p>
              <a:endParaRPr lang="en-US"/>
            </a:p>
          </p:txBody>
        </p:sp>
      </p:grpSp>
      <p:grpSp>
        <p:nvGrpSpPr>
          <p:cNvPr id="9" name="Group 17"/>
          <p:cNvGrpSpPr>
            <a:grpSpLocks/>
          </p:cNvGrpSpPr>
          <p:nvPr>
            <p:custDataLst>
              <p:tags r:id="rId4"/>
            </p:custDataLst>
          </p:nvPr>
        </p:nvGrpSpPr>
        <p:grpSpPr bwMode="auto">
          <a:xfrm>
            <a:off x="7427259" y="3871473"/>
            <a:ext cx="1568244" cy="1524000"/>
            <a:chOff x="2544" y="2880"/>
            <a:chExt cx="672" cy="672"/>
          </a:xfrm>
        </p:grpSpPr>
        <p:sp>
          <p:nvSpPr>
            <p:cNvPr id="10" name="Line 18"/>
            <p:cNvSpPr>
              <a:spLocks noChangeShapeType="1"/>
            </p:cNvSpPr>
            <p:nvPr/>
          </p:nvSpPr>
          <p:spPr bwMode="auto">
            <a:xfrm>
              <a:off x="2544" y="2880"/>
              <a:ext cx="0" cy="672"/>
            </a:xfrm>
            <a:prstGeom prst="line">
              <a:avLst/>
            </a:prstGeom>
            <a:noFill/>
            <a:ln w="50800">
              <a:solidFill>
                <a:schemeClr val="tx1"/>
              </a:solidFill>
              <a:round/>
              <a:headEnd type="none" w="sm" len="sm"/>
              <a:tailEnd type="none" w="sm" len="sm"/>
            </a:ln>
            <a:effectLst/>
          </p:spPr>
          <p:txBody>
            <a:bodyPr>
              <a:spAutoFit/>
            </a:bodyPr>
            <a:lstStyle/>
            <a:p>
              <a:endParaRPr lang="en-US"/>
            </a:p>
          </p:txBody>
        </p:sp>
        <p:sp>
          <p:nvSpPr>
            <p:cNvPr id="11" name="Line 19"/>
            <p:cNvSpPr>
              <a:spLocks noChangeShapeType="1"/>
            </p:cNvSpPr>
            <p:nvPr/>
          </p:nvSpPr>
          <p:spPr bwMode="auto">
            <a:xfrm flipH="1">
              <a:off x="2544" y="3552"/>
              <a:ext cx="672" cy="0"/>
            </a:xfrm>
            <a:prstGeom prst="line">
              <a:avLst/>
            </a:prstGeom>
            <a:noFill/>
            <a:ln w="50800">
              <a:solidFill>
                <a:schemeClr val="tx1"/>
              </a:solidFill>
              <a:round/>
              <a:headEnd type="none" w="sm" len="sm"/>
              <a:tailEnd type="none" w="sm" len="sm"/>
            </a:ln>
            <a:effectLst/>
          </p:spPr>
          <p:txBody>
            <a:bodyPr>
              <a:spAutoFit/>
            </a:bodyPr>
            <a:lstStyle/>
            <a:p>
              <a:endParaRPr lang="en-US"/>
            </a:p>
          </p:txBody>
        </p:sp>
        <p:sp>
          <p:nvSpPr>
            <p:cNvPr id="12" name="Line 20"/>
            <p:cNvSpPr>
              <a:spLocks noChangeShapeType="1"/>
            </p:cNvSpPr>
            <p:nvPr/>
          </p:nvSpPr>
          <p:spPr bwMode="auto">
            <a:xfrm>
              <a:off x="3216" y="2880"/>
              <a:ext cx="0" cy="672"/>
            </a:xfrm>
            <a:prstGeom prst="line">
              <a:avLst/>
            </a:prstGeom>
            <a:noFill/>
            <a:ln w="50800">
              <a:solidFill>
                <a:schemeClr val="tx1"/>
              </a:solidFill>
              <a:round/>
              <a:headEnd type="none" w="sm" len="sm"/>
              <a:tailEnd type="none" w="sm" len="sm"/>
            </a:ln>
            <a:effectLst/>
          </p:spPr>
          <p:txBody>
            <a:bodyPr>
              <a:spAutoFit/>
            </a:bodyPr>
            <a:lstStyle/>
            <a:p>
              <a:endParaRPr lang="en-US"/>
            </a:p>
          </p:txBody>
        </p:sp>
      </p:grpSp>
      <p:sp>
        <p:nvSpPr>
          <p:cNvPr id="13" name="TextBox 21"/>
          <p:cNvSpPr txBox="1"/>
          <p:nvPr>
            <p:custDataLst>
              <p:tags r:id="rId5"/>
            </p:custDataLst>
          </p:nvPr>
        </p:nvSpPr>
        <p:spPr>
          <a:xfrm>
            <a:off x="2321859" y="3338073"/>
            <a:ext cx="838200" cy="369332"/>
          </a:xfrm>
          <a:prstGeom prst="rect">
            <a:avLst/>
          </a:prstGeom>
          <a:noFill/>
        </p:spPr>
        <p:txBody>
          <a:bodyPr wrap="square" rtlCol="0">
            <a:spAutoFit/>
          </a:bodyPr>
          <a:lstStyle/>
          <a:p>
            <a:r>
              <a:rPr lang="en-US" dirty="0" smtClean="0"/>
              <a:t>500</a:t>
            </a:r>
            <a:endParaRPr lang="en-US" dirty="0"/>
          </a:p>
        </p:txBody>
      </p:sp>
      <p:sp>
        <p:nvSpPr>
          <p:cNvPr id="14" name="TextBox 22"/>
          <p:cNvSpPr txBox="1"/>
          <p:nvPr>
            <p:custDataLst>
              <p:tags r:id="rId6"/>
            </p:custDataLst>
          </p:nvPr>
        </p:nvSpPr>
        <p:spPr>
          <a:xfrm>
            <a:off x="2309117" y="2496896"/>
            <a:ext cx="1612942" cy="307777"/>
          </a:xfrm>
          <a:prstGeom prst="rect">
            <a:avLst/>
          </a:prstGeom>
          <a:noFill/>
        </p:spPr>
        <p:txBody>
          <a:bodyPr wrap="none" rtlCol="0">
            <a:spAutoFit/>
          </a:bodyPr>
          <a:lstStyle/>
          <a:p>
            <a:r>
              <a:rPr lang="en-US" sz="1400" b="1" dirty="0" smtClean="0"/>
              <a:t>Supplies Expense</a:t>
            </a:r>
            <a:endParaRPr lang="en-US" sz="1400" b="1" dirty="0"/>
          </a:p>
        </p:txBody>
      </p:sp>
      <p:sp>
        <p:nvSpPr>
          <p:cNvPr id="15" name="TextBox 23"/>
          <p:cNvSpPr txBox="1"/>
          <p:nvPr>
            <p:custDataLst>
              <p:tags r:id="rId7"/>
            </p:custDataLst>
          </p:nvPr>
        </p:nvSpPr>
        <p:spPr>
          <a:xfrm>
            <a:off x="2245659" y="2801696"/>
            <a:ext cx="633507" cy="307777"/>
          </a:xfrm>
          <a:prstGeom prst="rect">
            <a:avLst/>
          </a:prstGeom>
          <a:noFill/>
        </p:spPr>
        <p:txBody>
          <a:bodyPr wrap="none" rtlCol="0">
            <a:spAutoFit/>
          </a:bodyPr>
          <a:lstStyle/>
          <a:p>
            <a:r>
              <a:rPr lang="en-US" sz="1400" b="1" dirty="0" smtClean="0"/>
              <a:t>Debit</a:t>
            </a:r>
            <a:endParaRPr lang="en-US" sz="1400" b="1" dirty="0"/>
          </a:p>
        </p:txBody>
      </p:sp>
      <p:sp>
        <p:nvSpPr>
          <p:cNvPr id="16" name="TextBox 24"/>
          <p:cNvSpPr txBox="1"/>
          <p:nvPr>
            <p:custDataLst>
              <p:tags r:id="rId8"/>
            </p:custDataLst>
          </p:nvPr>
        </p:nvSpPr>
        <p:spPr>
          <a:xfrm>
            <a:off x="3236259" y="2801696"/>
            <a:ext cx="691792" cy="307777"/>
          </a:xfrm>
          <a:prstGeom prst="rect">
            <a:avLst/>
          </a:prstGeom>
          <a:noFill/>
        </p:spPr>
        <p:txBody>
          <a:bodyPr wrap="none" rtlCol="0">
            <a:spAutoFit/>
          </a:bodyPr>
          <a:lstStyle/>
          <a:p>
            <a:r>
              <a:rPr lang="en-US" sz="1400" b="1" dirty="0" smtClean="0"/>
              <a:t>Credit</a:t>
            </a:r>
            <a:endParaRPr lang="en-US" sz="1400" b="1" dirty="0"/>
          </a:p>
        </p:txBody>
      </p:sp>
      <p:grpSp>
        <p:nvGrpSpPr>
          <p:cNvPr id="17" name="Group 6"/>
          <p:cNvGrpSpPr>
            <a:grpSpLocks noGrp="1"/>
          </p:cNvGrpSpPr>
          <p:nvPr>
            <p:custDataLst>
              <p:tags r:id="rId9"/>
            </p:custDataLst>
          </p:nvPr>
        </p:nvGrpSpPr>
        <p:grpSpPr bwMode="auto">
          <a:xfrm>
            <a:off x="4290771" y="3091813"/>
            <a:ext cx="1688688" cy="1316037"/>
            <a:chOff x="2352" y="1584"/>
            <a:chExt cx="1056" cy="912"/>
          </a:xfrm>
        </p:grpSpPr>
        <p:sp>
          <p:nvSpPr>
            <p:cNvPr id="18" name="Line 7"/>
            <p:cNvSpPr>
              <a:spLocks noChangeShapeType="1"/>
            </p:cNvSpPr>
            <p:nvPr/>
          </p:nvSpPr>
          <p:spPr bwMode="auto">
            <a:xfrm>
              <a:off x="2880" y="1584"/>
              <a:ext cx="0" cy="912"/>
            </a:xfrm>
            <a:prstGeom prst="line">
              <a:avLst/>
            </a:prstGeom>
            <a:noFill/>
            <a:ln w="50800">
              <a:solidFill>
                <a:schemeClr val="tx1"/>
              </a:solidFill>
              <a:round/>
              <a:headEnd type="none" w="sm" len="sm"/>
              <a:tailEnd type="none" w="sm" len="sm"/>
            </a:ln>
            <a:effectLst/>
          </p:spPr>
          <p:txBody>
            <a:bodyPr>
              <a:spAutoFit/>
            </a:bodyPr>
            <a:lstStyle/>
            <a:p>
              <a:endParaRPr lang="en-US"/>
            </a:p>
          </p:txBody>
        </p:sp>
        <p:sp>
          <p:nvSpPr>
            <p:cNvPr id="19" name="Line 8"/>
            <p:cNvSpPr>
              <a:spLocks noChangeShapeType="1"/>
            </p:cNvSpPr>
            <p:nvPr/>
          </p:nvSpPr>
          <p:spPr bwMode="auto">
            <a:xfrm flipH="1">
              <a:off x="2352" y="1584"/>
              <a:ext cx="1056" cy="0"/>
            </a:xfrm>
            <a:prstGeom prst="line">
              <a:avLst/>
            </a:prstGeom>
            <a:noFill/>
            <a:ln w="50800">
              <a:solidFill>
                <a:schemeClr val="tx1"/>
              </a:solidFill>
              <a:round/>
              <a:headEnd type="none" w="sm" len="sm"/>
              <a:tailEnd type="none" w="sm" len="sm"/>
            </a:ln>
            <a:effectLst/>
          </p:spPr>
          <p:txBody>
            <a:bodyPr>
              <a:spAutoFit/>
            </a:bodyPr>
            <a:lstStyle/>
            <a:p>
              <a:endParaRPr lang="en-US"/>
            </a:p>
          </p:txBody>
        </p:sp>
      </p:grpSp>
      <p:sp>
        <p:nvSpPr>
          <p:cNvPr id="20" name="TextBox 30"/>
          <p:cNvSpPr txBox="1"/>
          <p:nvPr>
            <p:custDataLst>
              <p:tags r:id="rId10"/>
            </p:custDataLst>
          </p:nvPr>
        </p:nvSpPr>
        <p:spPr>
          <a:xfrm>
            <a:off x="5217459" y="3341050"/>
            <a:ext cx="838200" cy="369332"/>
          </a:xfrm>
          <a:prstGeom prst="rect">
            <a:avLst/>
          </a:prstGeom>
          <a:noFill/>
        </p:spPr>
        <p:txBody>
          <a:bodyPr wrap="square" rtlCol="0">
            <a:spAutoFit/>
          </a:bodyPr>
          <a:lstStyle/>
          <a:p>
            <a:r>
              <a:rPr lang="en-US" dirty="0" smtClean="0"/>
              <a:t>500</a:t>
            </a:r>
            <a:endParaRPr lang="en-US" dirty="0"/>
          </a:p>
        </p:txBody>
      </p:sp>
      <p:sp>
        <p:nvSpPr>
          <p:cNvPr id="21" name="TextBox 31"/>
          <p:cNvSpPr txBox="1"/>
          <p:nvPr>
            <p:custDataLst>
              <p:tags r:id="rId11"/>
            </p:custDataLst>
          </p:nvPr>
        </p:nvSpPr>
        <p:spPr>
          <a:xfrm>
            <a:off x="7476732" y="5547873"/>
            <a:ext cx="1478290" cy="738664"/>
          </a:xfrm>
          <a:prstGeom prst="rect">
            <a:avLst/>
          </a:prstGeom>
          <a:noFill/>
        </p:spPr>
        <p:txBody>
          <a:bodyPr wrap="none" rtlCol="0">
            <a:spAutoFit/>
          </a:bodyPr>
          <a:lstStyle/>
          <a:p>
            <a:pPr algn="ctr"/>
            <a:r>
              <a:rPr lang="en-US" sz="1400" b="1" dirty="0" smtClean="0"/>
              <a:t>NAAD1000:</a:t>
            </a:r>
            <a:br>
              <a:rPr lang="en-US" sz="1400" b="1" dirty="0" smtClean="0"/>
            </a:br>
            <a:r>
              <a:rPr lang="en-US" sz="1400" b="1" dirty="0" smtClean="0"/>
              <a:t>Administrative </a:t>
            </a:r>
          </a:p>
          <a:p>
            <a:pPr algn="ctr"/>
            <a:r>
              <a:rPr lang="en-US" sz="1400" b="1" dirty="0" smtClean="0"/>
              <a:t>Costs</a:t>
            </a:r>
            <a:endParaRPr lang="en-US" sz="1400" b="1" dirty="0"/>
          </a:p>
        </p:txBody>
      </p:sp>
      <p:sp>
        <p:nvSpPr>
          <p:cNvPr id="22" name="TextBox 32"/>
          <p:cNvSpPr txBox="1"/>
          <p:nvPr>
            <p:custDataLst>
              <p:tags r:id="rId12"/>
            </p:custDataLst>
          </p:nvPr>
        </p:nvSpPr>
        <p:spPr>
          <a:xfrm>
            <a:off x="4226859" y="2804673"/>
            <a:ext cx="633507" cy="307777"/>
          </a:xfrm>
          <a:prstGeom prst="rect">
            <a:avLst/>
          </a:prstGeom>
          <a:noFill/>
        </p:spPr>
        <p:txBody>
          <a:bodyPr wrap="none" rtlCol="0">
            <a:spAutoFit/>
          </a:bodyPr>
          <a:lstStyle/>
          <a:p>
            <a:r>
              <a:rPr lang="en-US" sz="1400" b="1" dirty="0" smtClean="0"/>
              <a:t>Debit</a:t>
            </a:r>
            <a:endParaRPr lang="en-US" sz="1400" b="1" dirty="0"/>
          </a:p>
        </p:txBody>
      </p:sp>
      <p:sp>
        <p:nvSpPr>
          <p:cNvPr id="23" name="TextBox 33"/>
          <p:cNvSpPr txBox="1"/>
          <p:nvPr>
            <p:custDataLst>
              <p:tags r:id="rId13"/>
            </p:custDataLst>
          </p:nvPr>
        </p:nvSpPr>
        <p:spPr>
          <a:xfrm>
            <a:off x="5217459" y="2804673"/>
            <a:ext cx="691792" cy="307777"/>
          </a:xfrm>
          <a:prstGeom prst="rect">
            <a:avLst/>
          </a:prstGeom>
          <a:noFill/>
        </p:spPr>
        <p:txBody>
          <a:bodyPr wrap="none" rtlCol="0">
            <a:spAutoFit/>
          </a:bodyPr>
          <a:lstStyle/>
          <a:p>
            <a:r>
              <a:rPr lang="en-US" sz="1400" b="1" dirty="0" smtClean="0"/>
              <a:t>Credit</a:t>
            </a:r>
            <a:endParaRPr lang="en-US" sz="1400" b="1" dirty="0"/>
          </a:p>
        </p:txBody>
      </p:sp>
      <p:sp>
        <p:nvSpPr>
          <p:cNvPr id="24" name="TextBox 34"/>
          <p:cNvSpPr txBox="1"/>
          <p:nvPr>
            <p:custDataLst>
              <p:tags r:id="rId14"/>
            </p:custDataLst>
          </p:nvPr>
        </p:nvSpPr>
        <p:spPr>
          <a:xfrm>
            <a:off x="7808259" y="4862073"/>
            <a:ext cx="838200" cy="369332"/>
          </a:xfrm>
          <a:prstGeom prst="rect">
            <a:avLst/>
          </a:prstGeom>
          <a:noFill/>
        </p:spPr>
        <p:txBody>
          <a:bodyPr wrap="square" rtlCol="0">
            <a:spAutoFit/>
          </a:bodyPr>
          <a:lstStyle/>
          <a:p>
            <a:r>
              <a:rPr lang="en-US" dirty="0" smtClean="0"/>
              <a:t>500</a:t>
            </a:r>
            <a:endParaRPr lang="en-US" dirty="0"/>
          </a:p>
        </p:txBody>
      </p:sp>
      <p:sp>
        <p:nvSpPr>
          <p:cNvPr id="25" name="TextBox 56"/>
          <p:cNvSpPr txBox="1"/>
          <p:nvPr>
            <p:custDataLst>
              <p:tags r:id="rId15"/>
            </p:custDataLst>
          </p:nvPr>
        </p:nvSpPr>
        <p:spPr>
          <a:xfrm>
            <a:off x="4507274" y="2499873"/>
            <a:ext cx="1319785" cy="307777"/>
          </a:xfrm>
          <a:prstGeom prst="rect">
            <a:avLst/>
          </a:prstGeom>
          <a:noFill/>
        </p:spPr>
        <p:txBody>
          <a:bodyPr wrap="none" rtlCol="0">
            <a:spAutoFit/>
          </a:bodyPr>
          <a:lstStyle/>
          <a:p>
            <a:r>
              <a:rPr lang="en-US" sz="1400" b="1" dirty="0" smtClean="0"/>
              <a:t>Bank Account</a:t>
            </a:r>
            <a:endParaRPr lang="en-US" sz="1400" b="1" dirty="0"/>
          </a:p>
        </p:txBody>
      </p:sp>
      <p:cxnSp>
        <p:nvCxnSpPr>
          <p:cNvPr id="26" name="Straight Connector 36"/>
          <p:cNvCxnSpPr/>
          <p:nvPr>
            <p:custDataLst>
              <p:tags r:id="rId16"/>
            </p:custDataLst>
          </p:nvPr>
        </p:nvCxnSpPr>
        <p:spPr>
          <a:xfrm flipH="1">
            <a:off x="6284259" y="2020715"/>
            <a:ext cx="1588" cy="413675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7" name="TextBox 35"/>
          <p:cNvSpPr txBox="1"/>
          <p:nvPr>
            <p:custDataLst>
              <p:tags r:id="rId17"/>
            </p:custDataLst>
          </p:nvPr>
        </p:nvSpPr>
        <p:spPr>
          <a:xfrm>
            <a:off x="8650455" y="2652273"/>
            <a:ext cx="1329210" cy="566309"/>
          </a:xfrm>
          <a:prstGeom prst="rect">
            <a:avLst/>
          </a:prstGeom>
          <a:noFill/>
        </p:spPr>
        <p:txBody>
          <a:bodyPr wrap="none" rtlCol="0">
            <a:spAutoFit/>
          </a:bodyPr>
          <a:lstStyle/>
          <a:p>
            <a:r>
              <a:rPr lang="en-US" sz="1400" b="1" dirty="0" smtClean="0"/>
              <a:t>Primary </a:t>
            </a:r>
          </a:p>
          <a:p>
            <a:r>
              <a:rPr lang="en-US" sz="1400" b="1" dirty="0" smtClean="0"/>
              <a:t>Cost Element</a:t>
            </a:r>
            <a:endParaRPr lang="en-US" sz="1400" b="1" dirty="0"/>
          </a:p>
        </p:txBody>
      </p:sp>
      <p:cxnSp>
        <p:nvCxnSpPr>
          <p:cNvPr id="28" name="Straight Arrow Connector 8"/>
          <p:cNvCxnSpPr>
            <a:stCxn id="27" idx="1"/>
          </p:cNvCxnSpPr>
          <p:nvPr/>
        </p:nvCxnSpPr>
        <p:spPr>
          <a:xfrm flipH="1">
            <a:off x="7884459" y="2935428"/>
            <a:ext cx="765996" cy="216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Arc 37"/>
          <p:cNvSpPr/>
          <p:nvPr>
            <p:custDataLst>
              <p:tags r:id="rId18"/>
            </p:custDataLst>
          </p:nvPr>
        </p:nvSpPr>
        <p:spPr>
          <a:xfrm>
            <a:off x="2562412" y="1699773"/>
            <a:ext cx="5638800" cy="5410200"/>
          </a:xfrm>
          <a:prstGeom prst="arc">
            <a:avLst>
              <a:gd name="adj1" fmla="val 12053523"/>
              <a:gd name="adj2" fmla="val 647057"/>
            </a:avLst>
          </a:prstGeom>
          <a:ln w="25400">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8999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[OPTIONAL] Handbook Tasks</a:t>
            </a:r>
            <a:endParaRPr lang="de-DE" dirty="0"/>
          </a:p>
        </p:txBody>
      </p:sp>
      <p:sp>
        <p:nvSpPr>
          <p:cNvPr id="3" name="Inhaltsplatzhalter 2"/>
          <p:cNvSpPr>
            <a:spLocks noGrp="1"/>
          </p:cNvSpPr>
          <p:nvPr>
            <p:ph idx="1"/>
          </p:nvPr>
        </p:nvSpPr>
        <p:spPr/>
        <p:txBody>
          <a:bodyPr/>
          <a:lstStyle/>
          <a:p>
            <a:r>
              <a:rPr lang="en-US" dirty="0"/>
              <a:t>General ledger </a:t>
            </a:r>
            <a:r>
              <a:rPr lang="en-US" dirty="0" smtClean="0"/>
              <a:t>accounts:</a:t>
            </a:r>
            <a:endParaRPr lang="en-US" dirty="0"/>
          </a:p>
          <a:p>
            <a:pPr lvl="1"/>
            <a:r>
              <a:rPr lang="en-US" dirty="0"/>
              <a:t>Balance sheet accounts</a:t>
            </a:r>
          </a:p>
          <a:p>
            <a:pPr lvl="1"/>
            <a:r>
              <a:rPr lang="en-US" dirty="0"/>
              <a:t>Income statement accounts</a:t>
            </a:r>
          </a:p>
          <a:p>
            <a:pPr lvl="1"/>
            <a:r>
              <a:rPr lang="en-US" dirty="0"/>
              <a:t>Reconciliation </a:t>
            </a:r>
            <a:r>
              <a:rPr lang="en-US" dirty="0" smtClean="0"/>
              <a:t>accounts</a:t>
            </a:r>
          </a:p>
          <a:p>
            <a:pPr lvl="1"/>
            <a:endParaRPr lang="en-US" dirty="0"/>
          </a:p>
          <a:p>
            <a:r>
              <a:rPr lang="en-US" dirty="0"/>
              <a:t>Standard (cost center) </a:t>
            </a:r>
            <a:r>
              <a:rPr lang="en-US" dirty="0" smtClean="0"/>
              <a:t>hierarchy.</a:t>
            </a:r>
          </a:p>
          <a:p>
            <a:endParaRPr lang="en-US" dirty="0"/>
          </a:p>
          <a:p>
            <a:r>
              <a:rPr lang="en-US" dirty="0"/>
              <a:t>Cost </a:t>
            </a:r>
            <a:r>
              <a:rPr lang="en-US" dirty="0" smtClean="0"/>
              <a:t>elements:</a:t>
            </a:r>
            <a:endParaRPr lang="en-US" dirty="0"/>
          </a:p>
          <a:p>
            <a:pPr lvl="1"/>
            <a:r>
              <a:rPr lang="en-US" dirty="0"/>
              <a:t>Primary cost elements</a:t>
            </a:r>
          </a:p>
          <a:p>
            <a:pPr lvl="1"/>
            <a:r>
              <a:rPr lang="en-US" dirty="0"/>
              <a:t>Secondary cost </a:t>
            </a:r>
            <a:r>
              <a:rPr lang="en-US" dirty="0" smtClean="0"/>
              <a:t>elements</a:t>
            </a:r>
          </a:p>
          <a:p>
            <a:pPr lvl="1"/>
            <a:endParaRPr lang="en-US" dirty="0"/>
          </a:p>
          <a:p>
            <a:r>
              <a:rPr lang="en-US" dirty="0"/>
              <a:t>Cost center </a:t>
            </a:r>
            <a:r>
              <a:rPr lang="en-US" dirty="0" smtClean="0"/>
              <a:t>groups.</a:t>
            </a:r>
          </a:p>
          <a:p>
            <a:endParaRPr lang="en-US" dirty="0"/>
          </a:p>
          <a:p>
            <a:r>
              <a:rPr lang="en-US" dirty="0"/>
              <a:t>Open posting </a:t>
            </a:r>
            <a:r>
              <a:rPr lang="en-US" dirty="0" smtClean="0"/>
              <a:t>period.</a:t>
            </a:r>
            <a:endParaRPr lang="en-US" dirty="0"/>
          </a:p>
          <a:p>
            <a:endParaRPr lang="de-DE" dirty="0"/>
          </a:p>
        </p:txBody>
      </p:sp>
    </p:spTree>
    <p:extLst>
      <p:ext uri="{BB962C8B-B14F-4D97-AF65-F5344CB8AC3E}">
        <p14:creationId xmlns:p14="http://schemas.microsoft.com/office/powerpoint/2010/main" val="259461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solidFill>
                  <a:schemeClr val="bg1">
                    <a:lumMod val="75000"/>
                  </a:schemeClr>
                </a:solidFill>
              </a:rPr>
              <a:t>Introduction</a:t>
            </a:r>
          </a:p>
          <a:p>
            <a:endParaRPr lang="en-US" dirty="0"/>
          </a:p>
          <a:p>
            <a:r>
              <a:rPr lang="en-US" dirty="0" smtClean="0">
                <a:solidFill>
                  <a:schemeClr val="bg1">
                    <a:lumMod val="75000"/>
                  </a:schemeClr>
                </a:solidFill>
              </a:rPr>
              <a:t>Scenario</a:t>
            </a:r>
          </a:p>
          <a:p>
            <a:endParaRPr lang="en-US" dirty="0">
              <a:solidFill>
                <a:schemeClr val="bg1">
                  <a:lumMod val="75000"/>
                </a:schemeClr>
              </a:solidFill>
            </a:endParaRPr>
          </a:p>
          <a:p>
            <a:r>
              <a:rPr lang="en-US" dirty="0">
                <a:solidFill>
                  <a:schemeClr val="bg1">
                    <a:lumMod val="75000"/>
                  </a:schemeClr>
                </a:solidFill>
              </a:rPr>
              <a:t>Enterprise </a:t>
            </a:r>
            <a:r>
              <a:rPr lang="en-US" dirty="0" smtClean="0">
                <a:solidFill>
                  <a:schemeClr val="bg1">
                    <a:lumMod val="75000"/>
                  </a:schemeClr>
                </a:solidFill>
              </a:rPr>
              <a:t>structure</a:t>
            </a:r>
          </a:p>
          <a:p>
            <a:endParaRPr lang="en-US" dirty="0">
              <a:solidFill>
                <a:schemeClr val="bg1">
                  <a:lumMod val="75000"/>
                </a:schemeClr>
              </a:solidFill>
            </a:endParaRPr>
          </a:p>
          <a:p>
            <a:r>
              <a:rPr lang="en-US" dirty="0">
                <a:solidFill>
                  <a:schemeClr val="bg1">
                    <a:lumMod val="75000"/>
                  </a:schemeClr>
                </a:solidFill>
              </a:rPr>
              <a:t>Process </a:t>
            </a:r>
            <a:r>
              <a:rPr lang="en-US" dirty="0" smtClean="0">
                <a:solidFill>
                  <a:schemeClr val="bg1">
                    <a:lumMod val="75000"/>
                  </a:schemeClr>
                </a:solidFill>
              </a:rPr>
              <a:t>configuration</a:t>
            </a:r>
          </a:p>
          <a:p>
            <a:endParaRPr lang="en-US" dirty="0">
              <a:solidFill>
                <a:schemeClr val="bg1">
                  <a:lumMod val="75000"/>
                </a:schemeClr>
              </a:solidFill>
            </a:endParaRPr>
          </a:p>
          <a:p>
            <a:r>
              <a:rPr lang="en-US" dirty="0">
                <a:solidFill>
                  <a:schemeClr val="bg1">
                    <a:lumMod val="75000"/>
                  </a:schemeClr>
                </a:solidFill>
              </a:rPr>
              <a:t>Master </a:t>
            </a:r>
            <a:r>
              <a:rPr lang="en-US" dirty="0" smtClean="0">
                <a:solidFill>
                  <a:schemeClr val="bg1">
                    <a:lumMod val="75000"/>
                  </a:schemeClr>
                </a:solidFill>
              </a:rPr>
              <a:t>data</a:t>
            </a:r>
          </a:p>
          <a:p>
            <a:endParaRPr lang="en-US" dirty="0">
              <a:solidFill>
                <a:schemeClr val="bg1">
                  <a:lumMod val="75000"/>
                </a:schemeClr>
              </a:solidFill>
            </a:endParaRPr>
          </a:p>
          <a:p>
            <a:r>
              <a:rPr lang="en-US" dirty="0"/>
              <a:t>Process execution</a:t>
            </a:r>
          </a:p>
          <a:p>
            <a:endParaRPr lang="de-DE" dirty="0"/>
          </a:p>
        </p:txBody>
      </p:sp>
      <p:sp>
        <p:nvSpPr>
          <p:cNvPr id="8" name="AutoShape 6"/>
          <p:cNvSpPr>
            <a:spLocks noChangeArrowheads="1"/>
          </p:cNvSpPr>
          <p:nvPr/>
        </p:nvSpPr>
        <p:spPr bwMode="auto">
          <a:xfrm>
            <a:off x="8390710" y="456817"/>
            <a:ext cx="1433790" cy="390525"/>
          </a:xfrm>
          <a:prstGeom prst="chevron">
            <a:avLst>
              <a:gd name="adj" fmla="val 4764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Process Configuration</a:t>
            </a:r>
          </a:p>
        </p:txBody>
      </p:sp>
      <p:sp>
        <p:nvSpPr>
          <p:cNvPr id="9" name="AutoShape 7"/>
          <p:cNvSpPr>
            <a:spLocks noChangeArrowheads="1"/>
          </p:cNvSpPr>
          <p:nvPr/>
        </p:nvSpPr>
        <p:spPr bwMode="auto">
          <a:xfrm>
            <a:off x="7430273" y="456817"/>
            <a:ext cx="1214891" cy="390525"/>
          </a:xfrm>
          <a:prstGeom prst="homePlate">
            <a:avLst>
              <a:gd name="adj" fmla="val 47579"/>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pPr>
            <a:r>
              <a:rPr lang="en-US" sz="1000" b="1" dirty="0">
                <a:latin typeface="Arial" pitchFamily="34" charset="0"/>
                <a:cs typeface="Arial" pitchFamily="34" charset="0"/>
              </a:rPr>
              <a:t>Enterprise Structure</a:t>
            </a:r>
          </a:p>
        </p:txBody>
      </p:sp>
      <p:sp>
        <p:nvSpPr>
          <p:cNvPr id="10" name="AutoShape 8"/>
          <p:cNvSpPr>
            <a:spLocks noChangeArrowheads="1"/>
          </p:cNvSpPr>
          <p:nvPr/>
        </p:nvSpPr>
        <p:spPr bwMode="auto">
          <a:xfrm>
            <a:off x="10435410" y="456817"/>
            <a:ext cx="1433790" cy="390525"/>
          </a:xfrm>
          <a:prstGeom prst="chevron">
            <a:avLst>
              <a:gd name="adj" fmla="val 46344"/>
            </a:avLst>
          </a:prstGeom>
          <a:solidFill>
            <a:schemeClr val="accent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pitchFamily="34" charset="0"/>
                <a:cs typeface="Arial" pitchFamily="34" charset="0"/>
              </a:rPr>
              <a:t> Process</a:t>
            </a:r>
          </a:p>
          <a:p>
            <a:pPr algn="ctr" defTabSz="914400" fontAlgn="base">
              <a:spcBef>
                <a:spcPct val="0"/>
              </a:spcBef>
              <a:spcAft>
                <a:spcPct val="0"/>
              </a:spcAft>
            </a:pPr>
            <a:r>
              <a:rPr lang="en-US" sz="1000" b="1" dirty="0">
                <a:solidFill>
                  <a:srgbClr val="FFFFFF"/>
                </a:solidFill>
                <a:latin typeface="Arial" pitchFamily="34" charset="0"/>
                <a:cs typeface="Arial" pitchFamily="34" charset="0"/>
              </a:rPr>
              <a:t>  Execution</a:t>
            </a:r>
          </a:p>
        </p:txBody>
      </p:sp>
      <p:sp>
        <p:nvSpPr>
          <p:cNvPr id="11" name="AutoShape 9"/>
          <p:cNvSpPr>
            <a:spLocks noChangeArrowheads="1"/>
          </p:cNvSpPr>
          <p:nvPr/>
        </p:nvSpPr>
        <p:spPr bwMode="auto">
          <a:xfrm>
            <a:off x="9541648" y="456817"/>
            <a:ext cx="1136452" cy="390525"/>
          </a:xfrm>
          <a:prstGeom prst="chevron">
            <a:avLst>
              <a:gd name="adj" fmla="val 46816"/>
            </a:avLst>
          </a:prstGeom>
          <a:solidFill>
            <a:srgbClr val="D8D8D8"/>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Master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499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Business Processes in Financial Accounting</a:t>
            </a:r>
            <a:endParaRPr lang="de-DE" dirty="0"/>
          </a:p>
        </p:txBody>
      </p:sp>
      <p:sp>
        <p:nvSpPr>
          <p:cNvPr id="3" name="Textplatzhalter 2"/>
          <p:cNvSpPr>
            <a:spLocks noGrp="1"/>
          </p:cNvSpPr>
          <p:nvPr>
            <p:ph type="body" sz="quarter" idx="4294967295"/>
          </p:nvPr>
        </p:nvSpPr>
        <p:spPr>
          <a:xfrm>
            <a:off x="324000" y="1691078"/>
            <a:ext cx="11545200" cy="4392043"/>
          </a:xfrm>
        </p:spPr>
        <p:txBody>
          <a:bodyPr/>
          <a:lstStyle/>
          <a:p>
            <a:r>
              <a:rPr lang="en-US" dirty="0"/>
              <a:t>Recording of value flows ($$) as a result of other processes and </a:t>
            </a:r>
            <a:r>
              <a:rPr lang="en-US" dirty="0" smtClean="0"/>
              <a:t>transactions:</a:t>
            </a:r>
            <a:endParaRPr lang="en-US" dirty="0"/>
          </a:p>
          <a:p>
            <a:pPr lvl="1"/>
            <a:r>
              <a:rPr lang="en-US" dirty="0"/>
              <a:t>General Ledger Accounting (FI-GL)</a:t>
            </a:r>
          </a:p>
          <a:p>
            <a:pPr lvl="2"/>
            <a:r>
              <a:rPr lang="en-US" dirty="0"/>
              <a:t>G/L postings for rent, utilities, wages, etc.</a:t>
            </a:r>
          </a:p>
          <a:p>
            <a:pPr lvl="1"/>
            <a:r>
              <a:rPr lang="en-US" dirty="0"/>
              <a:t>Accounts Payable Accounting (FI-AP)</a:t>
            </a:r>
          </a:p>
          <a:p>
            <a:pPr lvl="2"/>
            <a:r>
              <a:rPr lang="en-US" dirty="0"/>
              <a:t>Part of the procurement process</a:t>
            </a:r>
          </a:p>
          <a:p>
            <a:pPr lvl="1"/>
            <a:r>
              <a:rPr lang="en-US" dirty="0"/>
              <a:t>Accounts Receivable Accounting (FI-AR)</a:t>
            </a:r>
          </a:p>
          <a:p>
            <a:pPr lvl="2"/>
            <a:r>
              <a:rPr lang="en-US" dirty="0"/>
              <a:t>Part of the fulfillment process</a:t>
            </a:r>
          </a:p>
          <a:p>
            <a:pPr lvl="1"/>
            <a:r>
              <a:rPr lang="en-US" dirty="0"/>
              <a:t>Asset Accounting (FI-AA)</a:t>
            </a:r>
          </a:p>
          <a:p>
            <a:pPr lvl="2"/>
            <a:r>
              <a:rPr lang="en-US" dirty="0"/>
              <a:t>Acquisition, depreciation, retirement</a:t>
            </a:r>
          </a:p>
          <a:p>
            <a:endParaRPr lang="de-DE" dirty="0"/>
          </a:p>
        </p:txBody>
      </p:sp>
    </p:spTree>
    <p:extLst>
      <p:ext uri="{BB962C8B-B14F-4D97-AF65-F5344CB8AC3E}">
        <p14:creationId xmlns:p14="http://schemas.microsoft.com/office/powerpoint/2010/main" val="1667220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Concerned with recording the financial impact of all process steps performed within the </a:t>
            </a:r>
            <a:r>
              <a:rPr lang="en-US" dirty="0" smtClean="0"/>
              <a:t>organization.</a:t>
            </a:r>
          </a:p>
          <a:p>
            <a:endParaRPr lang="en-US" dirty="0"/>
          </a:p>
          <a:p>
            <a:r>
              <a:rPr lang="en-US" dirty="0"/>
              <a:t>Double-entry accounting is used for every </a:t>
            </a:r>
            <a:r>
              <a:rPr lang="en-US" dirty="0" smtClean="0"/>
              <a:t>transaction.</a:t>
            </a:r>
            <a:endParaRPr lang="en-US" dirty="0"/>
          </a:p>
          <a:p>
            <a:endParaRPr lang="de-DE" dirty="0"/>
          </a:p>
        </p:txBody>
      </p:sp>
      <p:sp>
        <p:nvSpPr>
          <p:cNvPr id="3" name="Titel 2"/>
          <p:cNvSpPr>
            <a:spLocks noGrp="1"/>
          </p:cNvSpPr>
          <p:nvPr>
            <p:ph type="title"/>
          </p:nvPr>
        </p:nvSpPr>
        <p:spPr/>
        <p:txBody>
          <a:bodyPr/>
          <a:lstStyle/>
          <a:p>
            <a:r>
              <a:rPr lang="en-US" dirty="0"/>
              <a:t>General Ledger Accounting</a:t>
            </a:r>
            <a:endParaRPr lang="de-DE" dirty="0"/>
          </a:p>
        </p:txBody>
      </p:sp>
    </p:spTree>
    <p:extLst>
      <p:ext uri="{BB962C8B-B14F-4D97-AF65-F5344CB8AC3E}">
        <p14:creationId xmlns:p14="http://schemas.microsoft.com/office/powerpoint/2010/main" val="217293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pPr marL="72000" indent="0">
              <a:buNone/>
            </a:pPr>
            <a:r>
              <a:rPr lang="en-US" dirty="0"/>
              <a:t>You are able </a:t>
            </a:r>
            <a:r>
              <a:rPr lang="en-US" dirty="0" smtClean="0"/>
              <a:t>to:</a:t>
            </a:r>
            <a:endParaRPr lang="en-US" dirty="0"/>
          </a:p>
          <a:p>
            <a:r>
              <a:rPr lang="en-US" dirty="0" smtClean="0"/>
              <a:t>Understand the structure of </a:t>
            </a:r>
            <a:r>
              <a:rPr lang="en-US" dirty="0"/>
              <a:t>the </a:t>
            </a:r>
            <a:r>
              <a:rPr lang="en-US" dirty="0" smtClean="0"/>
              <a:t>ERP configuration curriculum, especially </a:t>
            </a:r>
            <a:r>
              <a:rPr lang="en-US" dirty="0"/>
              <a:t>phase I</a:t>
            </a:r>
            <a:endParaRPr lang="en-US" dirty="0" smtClean="0"/>
          </a:p>
          <a:p>
            <a:r>
              <a:rPr lang="en-US" dirty="0" smtClean="0"/>
              <a:t>Define </a:t>
            </a:r>
            <a:r>
              <a:rPr lang="en-US" dirty="0"/>
              <a:t>the central organizational structures </a:t>
            </a:r>
            <a:r>
              <a:rPr lang="en-US" dirty="0" smtClean="0"/>
              <a:t>for financial accounting</a:t>
            </a:r>
          </a:p>
          <a:p>
            <a:r>
              <a:rPr lang="en-US" dirty="0" smtClean="0"/>
              <a:t>Analyze scenarios</a:t>
            </a:r>
          </a:p>
          <a:p>
            <a:r>
              <a:rPr lang="en-US" dirty="0" smtClean="0"/>
              <a:t>Do the necessary steps for financial accounting configuration</a:t>
            </a:r>
          </a:p>
          <a:p>
            <a:r>
              <a:rPr lang="en-US" dirty="0" smtClean="0"/>
              <a:t>Explain the common processes in financial accounting</a:t>
            </a:r>
          </a:p>
          <a:p>
            <a:r>
              <a:rPr lang="en-US" dirty="0" smtClean="0"/>
              <a:t>Identify integration points between financial accounting and controlling.</a:t>
            </a:r>
          </a:p>
          <a:p>
            <a:endParaRPr lang="en-US" dirty="0"/>
          </a:p>
          <a:p>
            <a:endParaRPr lang="en-US" dirty="0"/>
          </a:p>
          <a:p>
            <a:endParaRPr lang="de-DE" dirty="0"/>
          </a:p>
        </p:txBody>
      </p:sp>
    </p:spTree>
    <p:extLst>
      <p:ext uri="{BB962C8B-B14F-4D97-AF65-F5344CB8AC3E}">
        <p14:creationId xmlns:p14="http://schemas.microsoft.com/office/powerpoint/2010/main" val="1760077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Concerned with </a:t>
            </a:r>
            <a:r>
              <a:rPr lang="en-US" dirty="0" smtClean="0"/>
              <a:t>vendors.</a:t>
            </a:r>
          </a:p>
          <a:p>
            <a:endParaRPr lang="en-US" dirty="0"/>
          </a:p>
          <a:p>
            <a:r>
              <a:rPr lang="en-US" dirty="0"/>
              <a:t>Involve sub-ledgers to track money owed to individual vendors: vendor </a:t>
            </a:r>
            <a:r>
              <a:rPr lang="en-US" dirty="0" smtClean="0"/>
              <a:t>master.</a:t>
            </a:r>
          </a:p>
          <a:p>
            <a:endParaRPr lang="en-US" dirty="0"/>
          </a:p>
          <a:p>
            <a:r>
              <a:rPr lang="en-US" dirty="0"/>
              <a:t>Involve reconciliation accounts: Accounts </a:t>
            </a:r>
            <a:r>
              <a:rPr lang="en-US" dirty="0" smtClean="0"/>
              <a:t>payable-reconciliation.</a:t>
            </a:r>
            <a:endParaRPr lang="en-US" dirty="0"/>
          </a:p>
          <a:p>
            <a:pPr lvl="1">
              <a:buNone/>
            </a:pPr>
            <a:r>
              <a:rPr lang="en-US" b="1" dirty="0"/>
              <a:t>Note</a:t>
            </a:r>
            <a:r>
              <a:rPr lang="en-US" dirty="0"/>
              <a:t> A non-reconciliation AP account (payables-miscellaneous) also exists in GBI</a:t>
            </a:r>
            <a:r>
              <a:rPr lang="en-US" dirty="0" smtClean="0"/>
              <a:t>.</a:t>
            </a:r>
          </a:p>
          <a:p>
            <a:pPr lvl="1">
              <a:buNone/>
            </a:pPr>
            <a:endParaRPr lang="en-US" dirty="0"/>
          </a:p>
          <a:p>
            <a:r>
              <a:rPr lang="en-US" dirty="0"/>
              <a:t>Involves the GR/IR account (discussed in Phase </a:t>
            </a:r>
            <a:r>
              <a:rPr lang="en-US" dirty="0" smtClean="0"/>
              <a:t>III </a:t>
            </a:r>
            <a:r>
              <a:rPr lang="en-US" dirty="0"/>
              <a:t>– Procurement</a:t>
            </a:r>
            <a:r>
              <a:rPr lang="en-US" dirty="0" smtClean="0"/>
              <a:t>).</a:t>
            </a:r>
            <a:endParaRPr lang="en-US" dirty="0"/>
          </a:p>
          <a:p>
            <a:endParaRPr lang="de-DE" dirty="0"/>
          </a:p>
        </p:txBody>
      </p:sp>
      <p:sp>
        <p:nvSpPr>
          <p:cNvPr id="3" name="Titel 2"/>
          <p:cNvSpPr>
            <a:spLocks noGrp="1"/>
          </p:cNvSpPr>
          <p:nvPr>
            <p:ph type="title"/>
          </p:nvPr>
        </p:nvSpPr>
        <p:spPr/>
        <p:txBody>
          <a:bodyPr/>
          <a:lstStyle/>
          <a:p>
            <a:r>
              <a:rPr lang="en-US" dirty="0"/>
              <a:t>Accounts Payable Accounting</a:t>
            </a:r>
            <a:endParaRPr lang="de-DE" dirty="0"/>
          </a:p>
        </p:txBody>
      </p:sp>
    </p:spTree>
    <p:extLst>
      <p:ext uri="{BB962C8B-B14F-4D97-AF65-F5344CB8AC3E}">
        <p14:creationId xmlns:p14="http://schemas.microsoft.com/office/powerpoint/2010/main" val="2221665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Accounts Payable Accounting</a:t>
            </a:r>
            <a:endParaRPr lang="de-DE" dirty="0"/>
          </a:p>
        </p:txBody>
      </p:sp>
      <p:pic>
        <p:nvPicPr>
          <p:cNvPr id="4" name="Picture 2" descr="E:\Art_Final JPGS and PDFS\ch03_JPG\c03f015.jpg"/>
          <p:cNvPicPr>
            <a:picLocks noGrp="1" noChangeAspect="1" noChangeArrowheads="1"/>
          </p:cNvPicPr>
          <p:nvPr>
            <p:ph idx="1"/>
            <p:custDataLst>
              <p:tags r:id="rId1"/>
            </p:custDataLst>
          </p:nvPr>
        </p:nvPicPr>
        <p:blipFill>
          <a:blip r:embed="rId3" cstate="print"/>
          <a:stretch>
            <a:fillRect/>
          </a:stretch>
        </p:blipFill>
        <p:spPr bwMode="auto">
          <a:xfrm>
            <a:off x="4122912" y="1690688"/>
            <a:ext cx="3947763" cy="4392612"/>
          </a:xfrm>
          <a:prstGeom prst="rect">
            <a:avLst/>
          </a:prstGeom>
          <a:noFill/>
          <a:ln>
            <a:solidFill>
              <a:srgbClr val="004880"/>
            </a:solidFill>
          </a:ln>
        </p:spPr>
      </p:pic>
    </p:spTree>
    <p:extLst>
      <p:ext uri="{BB962C8B-B14F-4D97-AF65-F5344CB8AC3E}">
        <p14:creationId xmlns:p14="http://schemas.microsoft.com/office/powerpoint/2010/main" val="4052133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Concerned with </a:t>
            </a:r>
            <a:r>
              <a:rPr lang="en-US" dirty="0" smtClean="0"/>
              <a:t>customers.</a:t>
            </a:r>
          </a:p>
          <a:p>
            <a:endParaRPr lang="en-US" dirty="0"/>
          </a:p>
          <a:p>
            <a:r>
              <a:rPr lang="en-US" dirty="0"/>
              <a:t>Involve sub-ledgers to track money owed by individual customers: customer </a:t>
            </a:r>
            <a:r>
              <a:rPr lang="en-US" dirty="0" smtClean="0"/>
              <a:t>master.</a:t>
            </a:r>
          </a:p>
          <a:p>
            <a:endParaRPr lang="en-US" dirty="0"/>
          </a:p>
          <a:p>
            <a:r>
              <a:rPr lang="en-US" dirty="0"/>
              <a:t>Involves reconciliations accounts: Accounts </a:t>
            </a:r>
            <a:r>
              <a:rPr lang="en-US" dirty="0" smtClean="0"/>
              <a:t>receivable-reconciliation.</a:t>
            </a:r>
            <a:endParaRPr lang="en-US" dirty="0"/>
          </a:p>
          <a:p>
            <a:pPr lvl="1">
              <a:buNone/>
            </a:pPr>
            <a:r>
              <a:rPr lang="en-US" b="1" dirty="0"/>
              <a:t>Note</a:t>
            </a:r>
            <a:r>
              <a:rPr lang="en-US" dirty="0"/>
              <a:t> A non-reconciliation AR account (</a:t>
            </a:r>
            <a:r>
              <a:rPr lang="en-US" dirty="0" err="1"/>
              <a:t>Misc</a:t>
            </a:r>
            <a:r>
              <a:rPr lang="en-US" dirty="0"/>
              <a:t> AR) also exists in GBI.</a:t>
            </a:r>
          </a:p>
          <a:p>
            <a:endParaRPr lang="de-DE" dirty="0"/>
          </a:p>
        </p:txBody>
      </p:sp>
      <p:sp>
        <p:nvSpPr>
          <p:cNvPr id="3" name="Titel 2"/>
          <p:cNvSpPr>
            <a:spLocks noGrp="1"/>
          </p:cNvSpPr>
          <p:nvPr>
            <p:ph type="title"/>
          </p:nvPr>
        </p:nvSpPr>
        <p:spPr/>
        <p:txBody>
          <a:bodyPr/>
          <a:lstStyle/>
          <a:p>
            <a:r>
              <a:rPr lang="en-US" dirty="0"/>
              <a:t>Accounts Receivable Accounting</a:t>
            </a:r>
            <a:endParaRPr lang="de-DE" dirty="0"/>
          </a:p>
        </p:txBody>
      </p:sp>
    </p:spTree>
    <p:extLst>
      <p:ext uri="{BB962C8B-B14F-4D97-AF65-F5344CB8AC3E}">
        <p14:creationId xmlns:p14="http://schemas.microsoft.com/office/powerpoint/2010/main" val="3834750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Accounts Receivable Accounting</a:t>
            </a:r>
            <a:endParaRPr lang="de-DE" dirty="0"/>
          </a:p>
        </p:txBody>
      </p:sp>
      <p:pic>
        <p:nvPicPr>
          <p:cNvPr id="4" name="Picture 2" descr="E:\Art_Final JPGS and PDFS\ch03_JPG\c03f016.jpg"/>
          <p:cNvPicPr>
            <a:picLocks noChangeAspect="1" noChangeArrowheads="1"/>
          </p:cNvPicPr>
          <p:nvPr>
            <p:custDataLst>
              <p:tags r:id="rId1"/>
            </p:custDataLst>
          </p:nvPr>
        </p:nvPicPr>
        <p:blipFill>
          <a:blip r:embed="rId3" cstate="print"/>
          <a:stretch>
            <a:fillRect/>
          </a:stretch>
        </p:blipFill>
        <p:spPr bwMode="auto">
          <a:xfrm>
            <a:off x="3277200" y="1400175"/>
            <a:ext cx="5638800" cy="4769840"/>
          </a:xfrm>
          <a:prstGeom prst="rect">
            <a:avLst/>
          </a:prstGeom>
          <a:noFill/>
          <a:ln>
            <a:solidFill>
              <a:srgbClr val="004880"/>
            </a:solidFill>
          </a:ln>
        </p:spPr>
      </p:pic>
    </p:spTree>
    <p:extLst>
      <p:ext uri="{BB962C8B-B14F-4D97-AF65-F5344CB8AC3E}">
        <p14:creationId xmlns:p14="http://schemas.microsoft.com/office/powerpoint/2010/main" val="3281073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Display General Ledger </a:t>
            </a:r>
            <a:r>
              <a:rPr lang="en-US" dirty="0" smtClean="0"/>
              <a:t>Accounts</a:t>
            </a:r>
          </a:p>
          <a:p>
            <a:endParaRPr lang="en-US" dirty="0"/>
          </a:p>
          <a:p>
            <a:r>
              <a:rPr lang="en-US" dirty="0"/>
              <a:t>Display Balance </a:t>
            </a:r>
            <a:r>
              <a:rPr lang="en-US" dirty="0" smtClean="0"/>
              <a:t>I</a:t>
            </a:r>
          </a:p>
          <a:p>
            <a:endParaRPr lang="en-US" dirty="0"/>
          </a:p>
          <a:p>
            <a:r>
              <a:rPr lang="en-US" dirty="0"/>
              <a:t>Enter General Ledger Account </a:t>
            </a:r>
            <a:r>
              <a:rPr lang="en-US" dirty="0" smtClean="0"/>
              <a:t>Posting</a:t>
            </a:r>
          </a:p>
          <a:p>
            <a:endParaRPr lang="en-US" dirty="0"/>
          </a:p>
          <a:p>
            <a:r>
              <a:rPr lang="en-US" dirty="0"/>
              <a:t>Display Balance II</a:t>
            </a:r>
          </a:p>
          <a:p>
            <a:endParaRPr lang="de-DE" dirty="0"/>
          </a:p>
        </p:txBody>
      </p:sp>
      <p:sp>
        <p:nvSpPr>
          <p:cNvPr id="3" name="Titel 2"/>
          <p:cNvSpPr>
            <a:spLocks noGrp="1"/>
          </p:cNvSpPr>
          <p:nvPr>
            <p:ph type="title"/>
          </p:nvPr>
        </p:nvSpPr>
        <p:spPr/>
        <p:txBody>
          <a:bodyPr/>
          <a:lstStyle/>
          <a:p>
            <a:r>
              <a:rPr lang="de-DE" dirty="0" smtClean="0"/>
              <a:t>[OPTIONAL] Handbook Tasks</a:t>
            </a:r>
            <a:endParaRPr lang="de-DE" dirty="0"/>
          </a:p>
        </p:txBody>
      </p:sp>
    </p:spTree>
    <p:extLst>
      <p:ext uri="{BB962C8B-B14F-4D97-AF65-F5344CB8AC3E}">
        <p14:creationId xmlns:p14="http://schemas.microsoft.com/office/powerpoint/2010/main" val="1237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t>Introduction</a:t>
            </a:r>
          </a:p>
          <a:p>
            <a:endParaRPr lang="en-US" dirty="0"/>
          </a:p>
          <a:p>
            <a:r>
              <a:rPr lang="en-US" dirty="0" smtClean="0">
                <a:solidFill>
                  <a:schemeClr val="bg1">
                    <a:lumMod val="75000"/>
                  </a:schemeClr>
                </a:solidFill>
              </a:rPr>
              <a:t>Scenario</a:t>
            </a:r>
          </a:p>
          <a:p>
            <a:endParaRPr lang="en-US" dirty="0">
              <a:solidFill>
                <a:schemeClr val="bg1">
                  <a:lumMod val="75000"/>
                </a:schemeClr>
              </a:solidFill>
            </a:endParaRPr>
          </a:p>
          <a:p>
            <a:r>
              <a:rPr lang="en-US" dirty="0">
                <a:solidFill>
                  <a:schemeClr val="bg1">
                    <a:lumMod val="75000"/>
                  </a:schemeClr>
                </a:solidFill>
              </a:rPr>
              <a:t>Enterprise </a:t>
            </a:r>
            <a:r>
              <a:rPr lang="en-US" dirty="0" smtClean="0">
                <a:solidFill>
                  <a:schemeClr val="bg1">
                    <a:lumMod val="75000"/>
                  </a:schemeClr>
                </a:solidFill>
              </a:rPr>
              <a:t>structure</a:t>
            </a:r>
          </a:p>
          <a:p>
            <a:endParaRPr lang="en-US" dirty="0">
              <a:solidFill>
                <a:schemeClr val="bg1">
                  <a:lumMod val="75000"/>
                </a:schemeClr>
              </a:solidFill>
            </a:endParaRPr>
          </a:p>
          <a:p>
            <a:r>
              <a:rPr lang="en-US" dirty="0">
                <a:solidFill>
                  <a:schemeClr val="bg1">
                    <a:lumMod val="75000"/>
                  </a:schemeClr>
                </a:solidFill>
              </a:rPr>
              <a:t>Process </a:t>
            </a:r>
            <a:r>
              <a:rPr lang="en-US" dirty="0" smtClean="0">
                <a:solidFill>
                  <a:schemeClr val="bg1">
                    <a:lumMod val="75000"/>
                  </a:schemeClr>
                </a:solidFill>
              </a:rPr>
              <a:t>configuration</a:t>
            </a:r>
          </a:p>
          <a:p>
            <a:endParaRPr lang="en-US" dirty="0">
              <a:solidFill>
                <a:schemeClr val="bg1">
                  <a:lumMod val="75000"/>
                </a:schemeClr>
              </a:solidFill>
            </a:endParaRPr>
          </a:p>
          <a:p>
            <a:r>
              <a:rPr lang="en-US" dirty="0">
                <a:solidFill>
                  <a:schemeClr val="bg1">
                    <a:lumMod val="75000"/>
                  </a:schemeClr>
                </a:solidFill>
              </a:rPr>
              <a:t>Master </a:t>
            </a:r>
            <a:r>
              <a:rPr lang="en-US" dirty="0" smtClean="0">
                <a:solidFill>
                  <a:schemeClr val="bg1">
                    <a:lumMod val="75000"/>
                  </a:schemeClr>
                </a:solidFill>
              </a:rPr>
              <a:t>data</a:t>
            </a:r>
          </a:p>
          <a:p>
            <a:endParaRPr lang="en-US" dirty="0">
              <a:solidFill>
                <a:schemeClr val="bg1">
                  <a:lumMod val="75000"/>
                </a:schemeClr>
              </a:solidFill>
            </a:endParaRPr>
          </a:p>
          <a:p>
            <a:r>
              <a:rPr lang="en-US" dirty="0">
                <a:solidFill>
                  <a:schemeClr val="bg1">
                    <a:lumMod val="75000"/>
                  </a:schemeClr>
                </a:solidFill>
              </a:rPr>
              <a:t>Process execution</a:t>
            </a:r>
          </a:p>
          <a:p>
            <a:endParaRPr lang="de-DE" dirty="0"/>
          </a:p>
        </p:txBody>
      </p:sp>
    </p:spTree>
    <p:extLst>
      <p:ext uri="{BB962C8B-B14F-4D97-AF65-F5344CB8AC3E}">
        <p14:creationId xmlns:p14="http://schemas.microsoft.com/office/powerpoint/2010/main" val="84631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ERP </a:t>
            </a:r>
            <a:r>
              <a:rPr lang="de-DE" dirty="0" smtClean="0"/>
              <a:t>Configuration Case Using Global Bike</a:t>
            </a:r>
            <a:endParaRPr lang="de-DE" dirty="0"/>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bwMode="auto">
          <a:xfrm>
            <a:off x="1087395" y="1383956"/>
            <a:ext cx="9695265" cy="4975221"/>
          </a:xfrm>
          <a:prstGeom prst="rect">
            <a:avLst/>
          </a:prstGeom>
          <a:noFill/>
          <a:ln w="9525">
            <a:noFill/>
            <a:miter lim="800000"/>
            <a:headEnd/>
            <a:tailEnd/>
          </a:ln>
        </p:spPr>
      </p:pic>
    </p:spTree>
    <p:extLst>
      <p:ext uri="{BB962C8B-B14F-4D97-AF65-F5344CB8AC3E}">
        <p14:creationId xmlns:p14="http://schemas.microsoft.com/office/powerpoint/2010/main" val="41605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ERP Configuration Case Using Global Bike</a:t>
            </a:r>
            <a:endParaRPr lang="de-DE" dirty="0"/>
          </a:p>
        </p:txBody>
      </p:sp>
      <p:pic>
        <p:nvPicPr>
          <p:cNvPr id="4" name="Grafik 3"/>
          <p:cNvPicPr/>
          <p:nvPr/>
        </p:nvPicPr>
        <p:blipFill>
          <a:blip r:embed="rId2">
            <a:extLst>
              <a:ext uri="{28A0092B-C50C-407E-A947-70E740481C1C}">
                <a14:useLocalDpi xmlns:a14="http://schemas.microsoft.com/office/drawing/2010/main" val="0"/>
              </a:ext>
            </a:extLst>
          </a:blip>
          <a:stretch>
            <a:fillRect/>
          </a:stretch>
        </p:blipFill>
        <p:spPr bwMode="auto">
          <a:xfrm>
            <a:off x="1744276" y="1321654"/>
            <a:ext cx="8601903" cy="5125227"/>
          </a:xfrm>
          <a:prstGeom prst="rect">
            <a:avLst/>
          </a:prstGeom>
          <a:noFill/>
          <a:ln w="9525">
            <a:noFill/>
            <a:miter lim="800000"/>
            <a:headEnd/>
            <a:tailEnd/>
          </a:ln>
        </p:spPr>
      </p:pic>
    </p:spTree>
    <p:extLst>
      <p:ext uri="{BB962C8B-B14F-4D97-AF65-F5344CB8AC3E}">
        <p14:creationId xmlns:p14="http://schemas.microsoft.com/office/powerpoint/2010/main" val="277609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ERP Configuration Case – Phase I</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000" y="1598141"/>
            <a:ext cx="11247836" cy="4509873"/>
          </a:xfrm>
        </p:spPr>
      </p:pic>
    </p:spTree>
    <p:extLst>
      <p:ext uri="{BB962C8B-B14F-4D97-AF65-F5344CB8AC3E}">
        <p14:creationId xmlns:p14="http://schemas.microsoft.com/office/powerpoint/2010/main" val="117560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en-US" dirty="0" smtClean="0">
                <a:solidFill>
                  <a:schemeClr val="bg1">
                    <a:lumMod val="75000"/>
                  </a:schemeClr>
                </a:solidFill>
              </a:rPr>
              <a:t>Introduction</a:t>
            </a:r>
          </a:p>
          <a:p>
            <a:endParaRPr lang="en-US" dirty="0"/>
          </a:p>
          <a:p>
            <a:r>
              <a:rPr lang="en-US" dirty="0" smtClean="0"/>
              <a:t>Scenario</a:t>
            </a:r>
          </a:p>
          <a:p>
            <a:endParaRPr lang="en-US" dirty="0">
              <a:solidFill>
                <a:schemeClr val="bg1">
                  <a:lumMod val="75000"/>
                </a:schemeClr>
              </a:solidFill>
            </a:endParaRPr>
          </a:p>
          <a:p>
            <a:r>
              <a:rPr lang="en-US" dirty="0">
                <a:solidFill>
                  <a:schemeClr val="bg1">
                    <a:lumMod val="75000"/>
                  </a:schemeClr>
                </a:solidFill>
              </a:rPr>
              <a:t>Enterprise </a:t>
            </a:r>
            <a:r>
              <a:rPr lang="en-US" dirty="0" smtClean="0">
                <a:solidFill>
                  <a:schemeClr val="bg1">
                    <a:lumMod val="75000"/>
                  </a:schemeClr>
                </a:solidFill>
              </a:rPr>
              <a:t>structure</a:t>
            </a:r>
          </a:p>
          <a:p>
            <a:endParaRPr lang="en-US" dirty="0">
              <a:solidFill>
                <a:schemeClr val="bg1">
                  <a:lumMod val="75000"/>
                </a:schemeClr>
              </a:solidFill>
            </a:endParaRPr>
          </a:p>
          <a:p>
            <a:r>
              <a:rPr lang="en-US" dirty="0">
                <a:solidFill>
                  <a:schemeClr val="bg1">
                    <a:lumMod val="75000"/>
                  </a:schemeClr>
                </a:solidFill>
              </a:rPr>
              <a:t>Process </a:t>
            </a:r>
            <a:r>
              <a:rPr lang="en-US" dirty="0" smtClean="0">
                <a:solidFill>
                  <a:schemeClr val="bg1">
                    <a:lumMod val="75000"/>
                  </a:schemeClr>
                </a:solidFill>
              </a:rPr>
              <a:t>configuration</a:t>
            </a:r>
          </a:p>
          <a:p>
            <a:endParaRPr lang="en-US" dirty="0">
              <a:solidFill>
                <a:schemeClr val="bg1">
                  <a:lumMod val="75000"/>
                </a:schemeClr>
              </a:solidFill>
            </a:endParaRPr>
          </a:p>
          <a:p>
            <a:r>
              <a:rPr lang="en-US" dirty="0">
                <a:solidFill>
                  <a:schemeClr val="bg1">
                    <a:lumMod val="75000"/>
                  </a:schemeClr>
                </a:solidFill>
              </a:rPr>
              <a:t>Master </a:t>
            </a:r>
            <a:r>
              <a:rPr lang="en-US" dirty="0" smtClean="0">
                <a:solidFill>
                  <a:schemeClr val="bg1">
                    <a:lumMod val="75000"/>
                  </a:schemeClr>
                </a:solidFill>
              </a:rPr>
              <a:t>data</a:t>
            </a:r>
          </a:p>
          <a:p>
            <a:endParaRPr lang="en-US" dirty="0">
              <a:solidFill>
                <a:schemeClr val="bg1">
                  <a:lumMod val="75000"/>
                </a:schemeClr>
              </a:solidFill>
            </a:endParaRPr>
          </a:p>
          <a:p>
            <a:r>
              <a:rPr lang="en-US" dirty="0">
                <a:solidFill>
                  <a:schemeClr val="bg1">
                    <a:lumMod val="75000"/>
                  </a:schemeClr>
                </a:solidFill>
              </a:rPr>
              <a:t>Process execution</a:t>
            </a:r>
          </a:p>
          <a:p>
            <a:endParaRPr lang="de-DE" dirty="0"/>
          </a:p>
        </p:txBody>
      </p:sp>
    </p:spTree>
    <p:extLst>
      <p:ext uri="{BB962C8B-B14F-4D97-AF65-F5344CB8AC3E}">
        <p14:creationId xmlns:p14="http://schemas.microsoft.com/office/powerpoint/2010/main" val="29370797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Template_169_en.pptx" id="{F531F808-5729-4296-B3FE-A5FEF5E855E9}" vid="{50BD4A04-23C1-4FFE-A674-488C19BBCBFB}"/>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SAP_Template_169_en</Template>
  <TotalTime>0</TotalTime>
  <Words>2116</Words>
  <Application>Microsoft Office PowerPoint</Application>
  <PresentationFormat>Benutzerdefiniert</PresentationFormat>
  <Paragraphs>451</Paragraphs>
  <Slides>44</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44</vt:i4>
      </vt:variant>
    </vt:vector>
  </HeadingPairs>
  <TitlesOfParts>
    <vt:vector size="53" baseType="lpstr">
      <vt:lpstr>Angsana New</vt:lpstr>
      <vt:lpstr>Arial</vt:lpstr>
      <vt:lpstr>Arial Unicode MS</vt:lpstr>
      <vt:lpstr>Courier New</vt:lpstr>
      <vt:lpstr>Symbol</vt:lpstr>
      <vt:lpstr>Times New Roman</vt:lpstr>
      <vt:lpstr>wingdings</vt:lpstr>
      <vt:lpstr>wingdings</vt:lpstr>
      <vt:lpstr>SAP_2016_16x9_white</vt:lpstr>
      <vt:lpstr>SAP S/4HANA Configuration</vt:lpstr>
      <vt:lpstr>PowerPoint-Präsentation</vt:lpstr>
      <vt:lpstr>PowerPoint-Präsentation</vt:lpstr>
      <vt:lpstr>PowerPoint-Präsentation</vt:lpstr>
      <vt:lpstr>Agenda</vt:lpstr>
      <vt:lpstr>ERP Configuration Case Using Global Bike</vt:lpstr>
      <vt:lpstr>ERP Configuration Case Using Global Bike</vt:lpstr>
      <vt:lpstr>ERP Configuration Case – Phase I</vt:lpstr>
      <vt:lpstr>Agenda</vt:lpstr>
      <vt:lpstr>Scenario</vt:lpstr>
      <vt:lpstr>Problem Analysis and Solution Finding</vt:lpstr>
      <vt:lpstr>Agenda</vt:lpstr>
      <vt:lpstr>Enterprise Structure – Financial Accounting</vt:lpstr>
      <vt:lpstr>Client</vt:lpstr>
      <vt:lpstr>Company Code</vt:lpstr>
      <vt:lpstr>Chart of Accounts</vt:lpstr>
      <vt:lpstr>Credit Control Area</vt:lpstr>
      <vt:lpstr>Business Area</vt:lpstr>
      <vt:lpstr>Enterprise Structure – Controlling (basics)</vt:lpstr>
      <vt:lpstr>Controlling Area</vt:lpstr>
      <vt:lpstr>Operating Concern</vt:lpstr>
      <vt:lpstr>Enterprise Structure SAP S/4HANA</vt:lpstr>
      <vt:lpstr>[OPTIONAL] Handbook Tasks</vt:lpstr>
      <vt:lpstr>[OPTIONAL] Handbook Tasks</vt:lpstr>
      <vt:lpstr>[OPTIONAL] Handbook Tasks</vt:lpstr>
      <vt:lpstr>Agenda</vt:lpstr>
      <vt:lpstr>[OPTIONAL] Handbook Tasks</vt:lpstr>
      <vt:lpstr>Agenda</vt:lpstr>
      <vt:lpstr>General Ledger Accounts</vt:lpstr>
      <vt:lpstr>General Ledger Accounts</vt:lpstr>
      <vt:lpstr>Sub-ledger and Reconciliation Accounts</vt:lpstr>
      <vt:lpstr>Cost Center</vt:lpstr>
      <vt:lpstr>Standard (Cost Center) Hierarchy</vt:lpstr>
      <vt:lpstr>Cost Elements</vt:lpstr>
      <vt:lpstr>Real-time integration between FI and CO</vt:lpstr>
      <vt:lpstr>[OPTIONAL] Handbook Tasks</vt:lpstr>
      <vt:lpstr>Agenda</vt:lpstr>
      <vt:lpstr>Business Processes in Financial Accounting</vt:lpstr>
      <vt:lpstr>General Ledger Accounting</vt:lpstr>
      <vt:lpstr>Accounts Payable Accounting</vt:lpstr>
      <vt:lpstr>Accounts Payable Accounting</vt:lpstr>
      <vt:lpstr>Accounts Receivable Accounting</vt:lpstr>
      <vt:lpstr>Accounts Receivable Accounting</vt:lpstr>
      <vt:lpstr>[OPTIONAL] Handbook Tasks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Tim Böttcher</dc:creator>
  <cp:keywords>2016/16:9/white</cp:keywords>
  <cp:lastModifiedBy>Tobias Bellger</cp:lastModifiedBy>
  <cp:revision>44</cp:revision>
  <dcterms:created xsi:type="dcterms:W3CDTF">2017-09-25T15:49:17Z</dcterms:created>
  <dcterms:modified xsi:type="dcterms:W3CDTF">2024-03-14T07:39:43Z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