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44"/>
  </p:notesMasterIdLst>
  <p:handoutMasterIdLst>
    <p:handoutMasterId r:id="rId45"/>
  </p:handoutMasterIdLst>
  <p:sldIdLst>
    <p:sldId id="361" r:id="rId2"/>
    <p:sldId id="368" r:id="rId3"/>
    <p:sldId id="363" r:id="rId4"/>
    <p:sldId id="364" r:id="rId5"/>
    <p:sldId id="365" r:id="rId6"/>
    <p:sldId id="376" r:id="rId7"/>
    <p:sldId id="377" r:id="rId8"/>
    <p:sldId id="366" r:id="rId9"/>
    <p:sldId id="369" r:id="rId10"/>
    <p:sldId id="378" r:id="rId11"/>
    <p:sldId id="379" r:id="rId12"/>
    <p:sldId id="371" r:id="rId13"/>
    <p:sldId id="380" r:id="rId14"/>
    <p:sldId id="405" r:id="rId15"/>
    <p:sldId id="406" r:id="rId16"/>
    <p:sldId id="382" r:id="rId17"/>
    <p:sldId id="407" r:id="rId18"/>
    <p:sldId id="381" r:id="rId19"/>
    <p:sldId id="385" r:id="rId20"/>
    <p:sldId id="386" r:id="rId21"/>
    <p:sldId id="387" r:id="rId22"/>
    <p:sldId id="389" r:id="rId23"/>
    <p:sldId id="370" r:id="rId24"/>
    <p:sldId id="390" r:id="rId25"/>
    <p:sldId id="372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373" r:id="rId34"/>
    <p:sldId id="398" r:id="rId35"/>
    <p:sldId id="399" r:id="rId36"/>
    <p:sldId id="401" r:id="rId37"/>
    <p:sldId id="400" r:id="rId38"/>
    <p:sldId id="402" r:id="rId39"/>
    <p:sldId id="403" r:id="rId40"/>
    <p:sldId id="404" r:id="rId41"/>
    <p:sldId id="409" r:id="rId42"/>
    <p:sldId id="408" r:id="rId43"/>
  </p:sldIdLst>
  <p:sldSz cx="12195175" cy="6859588"/>
  <p:notesSz cx="6797675" cy="9874250"/>
  <p:defaultTextStyle>
    <a:defPPr>
      <a:defRPr lang="de-DE"/>
    </a:defPPr>
    <a:lvl1pPr marL="0" algn="l" defTabSz="1088776" rtl="0" eaLnBrk="1" latinLnBrk="0" hangingPunct="1">
      <a:defRPr lang="de-DE" sz="2100" kern="1200">
        <a:solidFill>
          <a:schemeClr val="tx1"/>
        </a:solidFill>
        <a:latin typeface="Arial"/>
        <a:ea typeface="+mn-ea"/>
        <a:cs typeface="+mn-cs"/>
      </a:defRPr>
    </a:lvl1pPr>
    <a:lvl2pPr marL="544388" algn="l" defTabSz="1088776" rtl="0" eaLnBrk="1" latinLnBrk="0" hangingPunct="1">
      <a:buClr>
        <a:srgbClr val="FDB913"/>
      </a:buClr>
      <a:buSzPct val="100000"/>
      <a:buFont typeface="wingdings"/>
      <a:buChar char=""/>
      <a:defRPr lang="de-DE" sz="2100" kern="1200">
        <a:solidFill>
          <a:schemeClr val="tx1"/>
        </a:solidFill>
        <a:latin typeface="Arial"/>
        <a:ea typeface="+mn-ea"/>
        <a:cs typeface="+mn-cs"/>
      </a:defRPr>
    </a:lvl2pPr>
    <a:lvl3pPr marL="1088776" algn="l" defTabSz="1088776" rtl="0" eaLnBrk="1" latinLnBrk="0" hangingPunct="1">
      <a:buClr>
        <a:srgbClr val="666666"/>
      </a:buClr>
      <a:buSzPct val="80000"/>
      <a:buFont typeface="Wingdings"/>
      <a:buChar char="n"/>
      <a:defRPr lang="de-DE" sz="1700" kern="1200">
        <a:solidFill>
          <a:schemeClr val="tx1"/>
        </a:solidFill>
        <a:latin typeface="Arial"/>
        <a:ea typeface="+mn-ea"/>
        <a:cs typeface="+mn-cs"/>
      </a:defRPr>
    </a:lvl3pPr>
    <a:lvl4pPr marL="1633164" algn="l" defTabSz="1088776" rtl="0" eaLnBrk="1" latinLnBrk="0" hangingPunct="1">
      <a:buClr>
        <a:srgbClr val="666666"/>
      </a:buClr>
      <a:buSzPct val="80000"/>
      <a:buFont typeface="Arial"/>
      <a:buChar char=""/>
      <a:defRPr lang="de-DE" sz="1400" kern="1200">
        <a:solidFill>
          <a:schemeClr val="tx1"/>
        </a:solidFill>
        <a:latin typeface="Arial"/>
        <a:ea typeface="+mn-ea"/>
        <a:cs typeface="+mn-cs"/>
      </a:defRPr>
    </a:lvl4pPr>
    <a:lvl5pPr marL="2177552" algn="l" defTabSz="1088776" rtl="0" eaLnBrk="1" latinLnBrk="0" hangingPunct="1">
      <a:buClr>
        <a:srgbClr val="666666"/>
      </a:buClr>
      <a:buSzPct val="80000"/>
      <a:buFont typeface="Arial"/>
      <a:buChar char=""/>
      <a:defRPr lang="de-DE" sz="1200" kern="1200">
        <a:solidFill>
          <a:schemeClr val="tx1"/>
        </a:solidFill>
        <a:latin typeface="Arial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285">
          <p15:clr>
            <a:srgbClr val="A4A3A4"/>
          </p15:clr>
        </p15:guide>
        <p15:guide id="4" orient="horz" pos="779">
          <p15:clr>
            <a:srgbClr val="A4A3A4"/>
          </p15:clr>
        </p15:guide>
        <p15:guide id="5" pos="7478">
          <p15:clr>
            <a:srgbClr val="A4A3A4"/>
          </p15:clr>
        </p15:guide>
        <p15:guide id="6" pos="205">
          <p15:clr>
            <a:srgbClr val="A4A3A4"/>
          </p15:clr>
        </p15:guide>
        <p15:guide id="7" pos="3849">
          <p15:clr>
            <a:srgbClr val="A4A3A4"/>
          </p15:clr>
        </p15:guide>
        <p15:guide id="8" pos="4708">
          <p15:clr>
            <a:srgbClr val="A4A3A4"/>
          </p15:clr>
        </p15:guide>
        <p15:guide id="9" pos="4812">
          <p15:clr>
            <a:srgbClr val="A4A3A4"/>
          </p15:clr>
        </p15:guide>
        <p15:guide id="10" pos="2865">
          <p15:clr>
            <a:srgbClr val="A4A3A4"/>
          </p15:clr>
        </p15:guide>
        <p15:guide id="11" pos="29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351">
          <p15:clr>
            <a:srgbClr val="A4A3A4"/>
          </p15:clr>
        </p15:guide>
        <p15:guide id="3" pos="395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eme Ampeire" initials="GA" lastIdx="2" clrIdx="0">
    <p:extLst>
      <p:ext uri="{19B8F6BF-5375-455C-9EA6-DF929625EA0E}">
        <p15:presenceInfo xmlns:p15="http://schemas.microsoft.com/office/powerpoint/2012/main" userId="S-1-5-21-1933774830-3509286480-953218692-351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3283"/>
    <a:srgbClr val="FF0000"/>
    <a:srgbClr val="666666"/>
    <a:srgbClr val="2B3F7B"/>
    <a:srgbClr val="9C277B"/>
    <a:srgbClr val="D4652D"/>
    <a:srgbClr val="9E3039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4690" autoAdjust="0"/>
  </p:normalViewPr>
  <p:slideViewPr>
    <p:cSldViewPr snapToGrid="0" showGuides="1">
      <p:cViewPr varScale="1">
        <p:scale>
          <a:sx n="75" d="100"/>
          <a:sy n="75" d="100"/>
        </p:scale>
        <p:origin x="595" y="58"/>
      </p:cViewPr>
      <p:guideLst>
        <p:guide orient="horz" pos="1285"/>
        <p:guide orient="horz" pos="779"/>
        <p:guide pos="7478"/>
        <p:guide pos="205"/>
        <p:guide pos="3849"/>
        <p:guide pos="4708"/>
        <p:guide pos="4812"/>
        <p:guide pos="2865"/>
        <p:guide pos="295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4200" y="-82"/>
      </p:cViewPr>
      <p:guideLst>
        <p:guide orient="horz" pos="3110"/>
        <p:guide pos="351"/>
        <p:guide pos="395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926008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47855BD9-AF71-426C-9B9B-B0E52B88852E}" type="slidenum">
              <a:rPr lang="de-DE" sz="1000" smtClean="0"/>
              <a:pPr algn="ctr"/>
              <a:t>‹Nr.›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35993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57213" y="661988"/>
            <a:ext cx="5715000" cy="3214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44171" y="4548205"/>
            <a:ext cx="5709333" cy="4696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31497" y="9627396"/>
            <a:ext cx="934681" cy="2217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/>
            </a:lvl1pPr>
          </a:lstStyle>
          <a:p>
            <a:fld id="{7D8C2C35-2B8A-446E-BEC0-FD36716C29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738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180975" indent="-180975" algn="l" defTabSz="1088776" rtl="0" eaLnBrk="1" latinLnBrk="0" hangingPunct="1">
      <a:buClr>
        <a:schemeClr val="accent1"/>
      </a:buClr>
      <a:buSzPct val="100000"/>
      <a:buFont typeface="Wingdings" pitchFamily="2" charset="2"/>
      <a:buChar char="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57188" indent="-176213" algn="l" defTabSz="1088776" rtl="0" eaLnBrk="1" latinLnBrk="0" hangingPunct="1">
      <a:buClr>
        <a:schemeClr val="accent2"/>
      </a:buClr>
      <a:buSzPct val="80000"/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674815" indent="-158780" algn="l" defTabSz="1088776" rtl="0" eaLnBrk="1" latinLnBrk="0" hangingPunct="1">
      <a:buClr>
        <a:schemeClr val="accent2"/>
      </a:buClr>
      <a:buFont typeface="Arial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35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- shor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gray">
          <a:xfrm>
            <a:off x="324000" y="0"/>
            <a:ext cx="11545200" cy="216000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999" y="324075"/>
            <a:ext cx="10620000" cy="923330"/>
          </a:xfrm>
        </p:spPr>
        <p:txBody>
          <a:bodyPr anchor="t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Short Presentation Title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7999" y="1540520"/>
            <a:ext cx="10620000" cy="553998"/>
          </a:xfrm>
        </p:spPr>
        <p:txBody>
          <a:bodyPr anchor="b" anchorCtr="0">
            <a:spAutoFit/>
          </a:bodyPr>
          <a:lstStyle>
            <a:lvl1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800" b="0">
                <a:solidFill>
                  <a:sysClr val="windowText" lastClr="000000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&lt;First Name&gt; &lt;Last name&gt;, &lt;Organization&gt; (delete if not needed)</a:t>
            </a:r>
            <a:br>
              <a:rPr lang="en-US" dirty="0" smtClean="0"/>
            </a:br>
            <a:r>
              <a:rPr lang="en-US" dirty="0" smtClean="0"/>
              <a:t>&lt;Month&gt; &lt;Day&gt;, &lt;Year&gt;</a:t>
            </a:r>
          </a:p>
        </p:txBody>
      </p:sp>
      <p:sp>
        <p:nvSpPr>
          <p:cNvPr id="7" name="TextBox 6"/>
          <p:cNvSpPr txBox="1"/>
          <p:nvPr/>
        </p:nvSpPr>
        <p:spPr>
          <a:xfrm rot="21360000">
            <a:off x="4212456" y="3628659"/>
            <a:ext cx="37702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800" kern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Use this title slide only with an</a:t>
            </a:r>
            <a:r>
              <a:rPr lang="en-US" sz="1800" kern="0" baseline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image</a:t>
            </a:r>
            <a:endParaRPr lang="en-US" sz="1800" kern="0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6083725"/>
            <a:ext cx="916759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0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2"/>
          </p:nvPr>
        </p:nvSpPr>
        <p:spPr bwMode="gray">
          <a:xfrm>
            <a:off x="6208016" y="1691079"/>
            <a:ext cx="5661184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56628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&lt;Page title&gt;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73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4"/>
          </p:nvPr>
        </p:nvSpPr>
        <p:spPr bwMode="gray">
          <a:xfrm>
            <a:off x="8133316" y="1691079"/>
            <a:ext cx="3735883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 bwMode="gray">
          <a:xfrm>
            <a:off x="4228658" y="1691079"/>
            <a:ext cx="37404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3740399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324075"/>
            <a:ext cx="11545200" cy="756175"/>
          </a:xfrm>
        </p:spPr>
        <p:txBody>
          <a:bodyPr/>
          <a:lstStyle/>
          <a:p>
            <a:r>
              <a:rPr lang="en-US" noProof="0" dirty="0" smtClean="0"/>
              <a:t>&lt;Page title&gt;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77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714995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7639050" y="1691079"/>
            <a:ext cx="4232275" cy="4392042"/>
          </a:xfrm>
          <a:solidFill>
            <a:schemeClr val="bg1">
              <a:lumMod val="95000"/>
            </a:schemeClr>
          </a:solidFill>
        </p:spPr>
        <p:txBody>
          <a:bodyPr tIns="1543147" anchor="t" anchorCtr="0"/>
          <a:lstStyle>
            <a:lvl1pPr algn="ctr"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96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56628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6208016" y="1692392"/>
            <a:ext cx="5662800" cy="4393017"/>
          </a:xfrm>
          <a:solidFill>
            <a:schemeClr val="bg1">
              <a:lumMod val="95000"/>
            </a:schemeClr>
          </a:solidFill>
        </p:spPr>
        <p:txBody>
          <a:bodyPr vert="horz" lIns="0" tIns="1543147" rIns="0" bIns="0" rtlCol="0" anchor="t" anchorCtr="0">
            <a:noAutofit/>
          </a:bodyPr>
          <a:lstStyle>
            <a:lvl1pPr marL="0" indent="0" algn="ctr" defTabSz="1088776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79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4224188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4706938" y="1692392"/>
            <a:ext cx="7164387" cy="4393017"/>
          </a:xfrm>
          <a:solidFill>
            <a:schemeClr val="bg1">
              <a:lumMod val="95000"/>
            </a:schemeClr>
          </a:solidFill>
        </p:spPr>
        <p:txBody>
          <a:bodyPr vert="horz" lIns="0" tIns="1543147" rIns="0" bIns="0" rtlCol="0" anchor="t" anchorCtr="0">
            <a:noAutofit/>
          </a:bodyPr>
          <a:lstStyle>
            <a:lvl1pPr marL="0" indent="0" algn="ctr" defTabSz="1088776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83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7"/>
          </p:nvPr>
        </p:nvSpPr>
        <p:spPr bwMode="gray">
          <a:xfrm>
            <a:off x="6208016" y="1691079"/>
            <a:ext cx="5661184" cy="1721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5662800" cy="1721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324000" y="3574318"/>
            <a:ext cx="5662800" cy="2508804"/>
          </a:xfrm>
          <a:solidFill>
            <a:schemeClr val="bg1">
              <a:lumMod val="95000"/>
            </a:schemeClr>
          </a:solidFill>
        </p:spPr>
        <p:txBody>
          <a:bodyPr tIns="600113" anchor="t" anchorCtr="0"/>
          <a:lstStyle>
            <a:lvl1pPr algn="ctr"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6208016" y="3574318"/>
            <a:ext cx="5662800" cy="2508804"/>
          </a:xfrm>
          <a:solidFill>
            <a:schemeClr val="bg1">
              <a:lumMod val="95000"/>
            </a:schemeClr>
          </a:solidFill>
        </p:spPr>
        <p:txBody>
          <a:bodyPr tIns="600113" anchor="t" anchorCtr="0"/>
          <a:lstStyle>
            <a:lvl1pPr algn="ctr"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93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/ Thank You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7" y="478741"/>
            <a:ext cx="1833518" cy="907200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324000" y="2061275"/>
            <a:ext cx="115452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6000" noProof="0" dirty="0" smtClean="0"/>
              <a:t>Thank</a:t>
            </a:r>
            <a:r>
              <a:rPr lang="en-US" sz="6000" baseline="0" noProof="0" dirty="0" smtClean="0"/>
              <a:t> you</a:t>
            </a:r>
            <a:r>
              <a:rPr lang="en-US" sz="6000" noProof="0" dirty="0" smtClean="0"/>
              <a:t>!</a:t>
            </a:r>
            <a:endParaRPr lang="en-US" sz="6000" kern="0" noProof="0" dirty="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25792" y="3659939"/>
            <a:ext cx="4341615" cy="2141713"/>
          </a:xfrm>
          <a:noFill/>
          <a:ln>
            <a:solidFill>
              <a:schemeClr val="accent1"/>
            </a:solidFill>
          </a:ln>
        </p:spPr>
        <p:txBody>
          <a:bodyPr lIns="108000" tIns="108000" rIns="108000" bIns="108000"/>
          <a:lstStyle>
            <a:lvl1pPr marL="0" indent="0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  <a:buNone/>
              <a:defRPr sz="2400" b="1" baseline="0">
                <a:solidFill>
                  <a:schemeClr val="tx1"/>
                </a:solidFill>
              </a:defRPr>
            </a:lvl1pPr>
            <a:lvl2pPr marL="2016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361338" indent="0">
              <a:buNone/>
              <a:defRPr/>
            </a:lvl5pPr>
          </a:lstStyle>
          <a:p>
            <a:pPr lvl="0"/>
            <a:r>
              <a:rPr lang="en-US" noProof="0" dirty="0" smtClean="0"/>
              <a:t>Contact</a:t>
            </a:r>
          </a:p>
          <a:p>
            <a:pPr lvl="0"/>
            <a:endParaRPr lang="en-US" noProof="0" dirty="0" smtClean="0"/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kern="0" noProof="0" dirty="0" smtClean="0">
                <a:ea typeface="Arial Unicode MS" pitchFamily="34" charset="-128"/>
                <a:cs typeface="Arial Unicode MS" pitchFamily="34" charset="-128"/>
              </a:rPr>
              <a:t> &lt;First name&gt; &lt;Last name&gt;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kern="0" baseline="0" noProof="0" dirty="0" smtClean="0">
                <a:ea typeface="Arial Unicode MS" pitchFamily="34" charset="-128"/>
                <a:cs typeface="Arial Unicode MS" pitchFamily="34" charset="-128"/>
              </a:rPr>
              <a:t> &lt;Position, Organization&gt;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kern="0" baseline="0" noProof="0" dirty="0" smtClean="0">
                <a:ea typeface="Arial Unicode MS" pitchFamily="34" charset="-128"/>
                <a:cs typeface="Arial Unicode MS" pitchFamily="34" charset="-128"/>
              </a:rPr>
              <a:t> &lt;Contact information&gt;</a:t>
            </a:r>
            <a:endParaRPr lang="en-US" sz="1800" kern="0" noProof="0" dirty="0" smtClean="0">
              <a:ea typeface="Arial Unicode MS" pitchFamily="34" charset="-128"/>
              <a:cs typeface="Arial Unicode MS" pitchFamily="34" charset="-128"/>
            </a:endParaRPr>
          </a:p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04744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h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400" b="1" kern="0" noProof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1787256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>
                  <a:lumMod val="65000"/>
                </a:schemeClr>
              </a:buClr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&lt;level 1&gt;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400" b="1" kern="0" noProof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87988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- two lines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324000" y="0"/>
            <a:ext cx="11545200" cy="216000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107163" tIns="85730" rIns="107163" bIns="85730" rtlCol="0" anchor="b" anchorCtr="0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7999" y="1539177"/>
            <a:ext cx="10620000" cy="553998"/>
          </a:xfrm>
        </p:spPr>
        <p:txBody>
          <a:bodyPr anchor="b" anchorCtr="0">
            <a:spAutoFit/>
          </a:bodyPr>
          <a:lstStyle>
            <a:lvl1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800" b="0">
                <a:solidFill>
                  <a:sysClr val="windowText" lastClr="000000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&lt;First Name&gt; &lt;Last name&gt;, &lt;Organization&gt; (delete if not needed)</a:t>
            </a:r>
            <a:br>
              <a:rPr lang="en-US" dirty="0" smtClean="0"/>
            </a:br>
            <a:r>
              <a:rPr lang="en-US" dirty="0" smtClean="0"/>
              <a:t>&lt;Month&gt; &lt;Day&gt;, &lt;Year&gt;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7999" y="324075"/>
            <a:ext cx="10620000" cy="1107996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ysClr val="windowText" lastClr="000000"/>
                </a:solidFill>
                <a:latin typeface="+mj-lt"/>
              </a:defRPr>
            </a:lvl1pPr>
          </a:lstStyle>
          <a:p>
            <a:r>
              <a:rPr lang="en-US" sz="3600" dirty="0" smtClean="0"/>
              <a:t>Alternate Presentation Title</a:t>
            </a:r>
            <a:br>
              <a:rPr lang="en-US" sz="3600" dirty="0" smtClean="0"/>
            </a:br>
            <a:r>
              <a:rPr lang="en-US" sz="3600" dirty="0" smtClean="0"/>
              <a:t>Breaks to Two Lines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1360000">
            <a:off x="4212456" y="3628659"/>
            <a:ext cx="37702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800" kern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Use this title slide only with an</a:t>
            </a:r>
            <a:r>
              <a:rPr lang="en-US" sz="1800" kern="0" baseline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image</a:t>
            </a:r>
            <a:endParaRPr lang="en-US" sz="1800" kern="0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6083725"/>
            <a:ext cx="916759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0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sho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999" y="324075"/>
            <a:ext cx="10620000" cy="923330"/>
          </a:xfrm>
        </p:spPr>
        <p:txBody>
          <a:bodyPr anchor="t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Short Presentation 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4000" y="1539177"/>
            <a:ext cx="10620000" cy="553998"/>
          </a:xfrm>
        </p:spPr>
        <p:txBody>
          <a:bodyPr anchor="b" anchorCtr="0">
            <a:spAutoFit/>
          </a:bodyPr>
          <a:lstStyle>
            <a:lvl1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800" b="0">
                <a:solidFill>
                  <a:sysClr val="windowText" lastClr="000000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&lt;First Name&gt; &lt;Last name&gt;, &lt;Organization&gt; (delete if not needed)</a:t>
            </a:r>
            <a:br>
              <a:rPr lang="en-US" dirty="0" smtClean="0"/>
            </a:br>
            <a:r>
              <a:rPr lang="en-US" dirty="0" smtClean="0"/>
              <a:t>&lt;Month&gt; &lt;Day&gt;, &lt;Year&gt;</a:t>
            </a:r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6083725"/>
            <a:ext cx="916759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70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two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4000" y="1539177"/>
            <a:ext cx="10620000" cy="553998"/>
          </a:xfrm>
        </p:spPr>
        <p:txBody>
          <a:bodyPr anchor="b" anchorCtr="0">
            <a:spAutoFit/>
          </a:bodyPr>
          <a:lstStyle>
            <a:lvl1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800" b="0">
                <a:solidFill>
                  <a:sysClr val="windowText" lastClr="000000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&lt;First Name&gt; &lt;Last name&gt;, &lt;Organization&gt; (delete if not needed)</a:t>
            </a:r>
            <a:br>
              <a:rPr lang="en-US" dirty="0" smtClean="0"/>
            </a:br>
            <a:r>
              <a:rPr lang="en-US" dirty="0" smtClean="0"/>
              <a:t>&lt;Month&gt; &lt;Day&gt;, &lt;Year&gt;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999" y="324075"/>
            <a:ext cx="10620000" cy="1107996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ysClr val="windowText" lastClr="000000"/>
                </a:solidFill>
                <a:latin typeface="+mj-lt"/>
              </a:defRPr>
            </a:lvl1pPr>
          </a:lstStyle>
          <a:p>
            <a:r>
              <a:rPr lang="en-US" sz="3600" dirty="0" smtClean="0"/>
              <a:t>Alternate Presentation Title</a:t>
            </a:r>
            <a:br>
              <a:rPr lang="en-US" sz="3600" dirty="0" smtClean="0"/>
            </a:br>
            <a:r>
              <a:rPr lang="en-US" sz="3600" dirty="0" smtClean="0"/>
              <a:t>Breaks to Two Lines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6083725"/>
            <a:ext cx="916759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00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riculum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400" b="1" kern="0" noProof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Teaching material - Information</a:t>
            </a:r>
          </a:p>
        </p:txBody>
      </p:sp>
      <p:sp>
        <p:nvSpPr>
          <p:cNvPr id="6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856" y="2624439"/>
            <a:ext cx="9830344" cy="362391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&lt;Curriculum version + last update&gt;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1951753" y="1927906"/>
            <a:ext cx="9917447" cy="500901"/>
            <a:chOff x="1108399" y="1396713"/>
            <a:chExt cx="7030682" cy="404566"/>
          </a:xfrm>
        </p:grpSpPr>
        <p:sp>
          <p:nvSpPr>
            <p:cNvPr id="8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en-US" sz="1800" b="1" noProof="0" dirty="0" smtClean="0">
                  <a:solidFill>
                    <a:schemeClr val="tx1"/>
                  </a:solidFill>
                  <a:latin typeface="+mj-lt"/>
                </a:rPr>
                <a:t>Teaching</a:t>
              </a:r>
              <a:r>
                <a:rPr lang="en-US" sz="1800" b="1" baseline="0" noProof="0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1800" b="1" noProof="0" dirty="0" smtClean="0">
                  <a:solidFill>
                    <a:schemeClr val="tx1"/>
                  </a:solidFill>
                  <a:latin typeface="+mj-lt"/>
                </a:rPr>
                <a:t>material </a:t>
              </a:r>
              <a:r>
                <a:rPr lang="en-US" sz="1800" b="1" baseline="0" noProof="0" dirty="0" smtClean="0">
                  <a:solidFill>
                    <a:schemeClr val="tx1"/>
                  </a:solidFill>
                  <a:latin typeface="+mj-lt"/>
                </a:rPr>
                <a:t>- Version</a:t>
              </a:r>
              <a:endParaRPr lang="en-US" sz="1200" b="1" noProof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9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/>
          <p:cNvGrpSpPr/>
          <p:nvPr userDrawn="1"/>
        </p:nvGrpSpPr>
        <p:grpSpPr>
          <a:xfrm>
            <a:off x="324000" y="1499007"/>
            <a:ext cx="1299974" cy="1299976"/>
            <a:chOff x="352676" y="1326706"/>
            <a:chExt cx="765542" cy="765543"/>
          </a:xfrm>
        </p:grpSpPr>
        <p:sp>
          <p:nvSpPr>
            <p:cNvPr id="11" name="Donut 11"/>
            <p:cNvSpPr/>
            <p:nvPr userDrawn="1"/>
          </p:nvSpPr>
          <p:spPr bwMode="gray">
            <a:xfrm>
              <a:off x="352676" y="1326706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2" name="Gruppieren 11"/>
            <p:cNvGrpSpPr/>
            <p:nvPr userDrawn="1"/>
          </p:nvGrpSpPr>
          <p:grpSpPr>
            <a:xfrm>
              <a:off x="545702" y="1435466"/>
              <a:ext cx="403112" cy="511295"/>
              <a:chOff x="7057115" y="1361724"/>
              <a:chExt cx="403112" cy="511295"/>
            </a:xfrm>
          </p:grpSpPr>
          <p:sp>
            <p:nvSpPr>
              <p:cNvPr id="13" name="Gefaltete Ecke 12"/>
              <p:cNvSpPr/>
              <p:nvPr/>
            </p:nvSpPr>
            <p:spPr bwMode="gray">
              <a:xfrm rot="10800000" flipH="1">
                <a:off x="7150511" y="1361724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Gefaltete Ecke 13"/>
              <p:cNvSpPr/>
              <p:nvPr/>
            </p:nvSpPr>
            <p:spPr bwMode="gray">
              <a:xfrm rot="10800000" flipH="1">
                <a:off x="7103823" y="1410891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grpSp>
            <p:nvGrpSpPr>
              <p:cNvPr id="15" name="Gruppieren 33"/>
              <p:cNvGrpSpPr/>
              <p:nvPr/>
            </p:nvGrpSpPr>
            <p:grpSpPr>
              <a:xfrm>
                <a:off x="7057115" y="1452689"/>
                <a:ext cx="309716" cy="420330"/>
                <a:chOff x="589936" y="2809567"/>
                <a:chExt cx="309716" cy="420330"/>
              </a:xfrm>
            </p:grpSpPr>
            <p:sp>
              <p:nvSpPr>
                <p:cNvPr id="16" name="Gefaltete Ecke 15"/>
                <p:cNvSpPr/>
                <p:nvPr/>
              </p:nvSpPr>
              <p:spPr bwMode="gray">
                <a:xfrm rot="10800000" flipH="1">
                  <a:off x="589936" y="2809567"/>
                  <a:ext cx="309716" cy="420330"/>
                </a:xfrm>
                <a:prstGeom prst="foldedCorner">
                  <a:avLst>
                    <a:gd name="adj" fmla="val 38333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6350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0000" tIns="72000" rIns="90000" bIns="72000" rtlCol="0" anchor="ctr"/>
                <a:lstStyle/>
                <a:p>
                  <a:pPr marR="0" algn="ctr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tabLst/>
                  </a:pPr>
                  <a:endParaRPr kumimoji="0" lang="de-DE" b="0" i="0" u="none" strike="noStrike" kern="0" cap="none" spc="0" normalizeH="0" baseline="0" smtClean="0">
                    <a:ln>
                      <a:noFill/>
                    </a:ln>
                    <a:effectLst/>
                    <a:uLnTx/>
                    <a:uFillTx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" name="Textfeld 16"/>
                <p:cNvSpPr txBox="1"/>
                <p:nvPr/>
              </p:nvSpPr>
              <p:spPr>
                <a:xfrm>
                  <a:off x="697006" y="2861855"/>
                  <a:ext cx="94496" cy="3262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de-DE" sz="3600" i="1" kern="0" dirty="0" smtClean="0">
                      <a:solidFill>
                        <a:schemeClr val="bg1"/>
                      </a:solidFill>
                      <a:latin typeface="Angsana New" pitchFamily="18" charset="-34"/>
                      <a:ea typeface="Arial Unicode MS" pitchFamily="34" charset="-128"/>
                      <a:cs typeface="Angsana New" pitchFamily="18" charset="-34"/>
                    </a:rPr>
                    <a:t>i</a:t>
                  </a:r>
                </a:p>
              </p:txBody>
            </p:sp>
          </p:grpSp>
        </p:grpSp>
      </p:grpSp>
      <p:sp>
        <p:nvSpPr>
          <p:cNvPr id="18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27108" y="3552319"/>
            <a:ext cx="9542092" cy="530990"/>
          </a:xfrm>
          <a:prstGeom prst="rect">
            <a:avLst/>
          </a:prstGeom>
        </p:spPr>
        <p:txBody>
          <a:bodyPr/>
          <a:lstStyle>
            <a:lvl1pPr marL="214298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&lt;server-side&gt;</a:t>
            </a:r>
          </a:p>
          <a:p>
            <a:pPr lvl="0"/>
            <a:r>
              <a:rPr lang="en-US" dirty="0" smtClean="0"/>
              <a:t>&lt;client-side&gt;</a:t>
            </a:r>
            <a:endParaRPr lang="de-DE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2041112" y="3250331"/>
            <a:ext cx="9828088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used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2043658" y="4533142"/>
            <a:ext cx="9825542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Prerequisites</a:t>
            </a:r>
          </a:p>
        </p:txBody>
      </p:sp>
      <p:sp>
        <p:nvSpPr>
          <p:cNvPr id="21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327107" y="4845892"/>
            <a:ext cx="9542093" cy="53099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&lt;curricula&gt;</a:t>
            </a:r>
          </a:p>
          <a:p>
            <a:pPr lvl="0"/>
            <a:r>
              <a:rPr lang="en-US" dirty="0" smtClean="0"/>
              <a:t>&lt;other prerequisites&gt;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8408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rriculum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400" b="1" kern="0" noProof="0" dirty="0" smtClean="0">
                <a:solidFill>
                  <a:schemeClr val="accent2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Teaching material - Information</a:t>
            </a:r>
          </a:p>
        </p:txBody>
      </p:sp>
      <p:sp>
        <p:nvSpPr>
          <p:cNvPr id="6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856" y="2624439"/>
            <a:ext cx="9830344" cy="362391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&lt;3.1 (</a:t>
            </a:r>
            <a:r>
              <a:rPr lang="de-DE" noProof="0" dirty="0" err="1" smtClean="0"/>
              <a:t>July</a:t>
            </a:r>
            <a:r>
              <a:rPr lang="de-DE" noProof="0" dirty="0" smtClean="0"/>
              <a:t> 2017)&gt;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1951753" y="1927906"/>
            <a:ext cx="9917447" cy="500901"/>
            <a:chOff x="1108399" y="1396713"/>
            <a:chExt cx="7030682" cy="404566"/>
          </a:xfrm>
        </p:grpSpPr>
        <p:sp>
          <p:nvSpPr>
            <p:cNvPr id="8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en-US" sz="1800" b="1" kern="1200" noProof="0" dirty="0" smtClean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Teaching</a:t>
              </a:r>
              <a:r>
                <a:rPr lang="en-US" sz="1800" b="1" kern="1200" baseline="0" noProof="0" dirty="0" smtClean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800" b="1" kern="1200" noProof="0" dirty="0" smtClean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material </a:t>
              </a:r>
              <a:r>
                <a:rPr lang="en-US" sz="1800" b="1" kern="1200" baseline="0" noProof="0" dirty="0" smtClean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- Version</a:t>
              </a:r>
              <a:endParaRPr lang="en-US" sz="1200" b="1" kern="1200" noProof="0" dirty="0">
                <a:solidFill>
                  <a:schemeClr val="tx1"/>
                </a:solidFill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/>
          <p:cNvGrpSpPr/>
          <p:nvPr userDrawn="1"/>
        </p:nvGrpSpPr>
        <p:grpSpPr>
          <a:xfrm>
            <a:off x="324000" y="1499007"/>
            <a:ext cx="1299974" cy="1299976"/>
            <a:chOff x="352676" y="1326706"/>
            <a:chExt cx="765542" cy="765543"/>
          </a:xfrm>
        </p:grpSpPr>
        <p:sp>
          <p:nvSpPr>
            <p:cNvPr id="11" name="Donut 11"/>
            <p:cNvSpPr/>
            <p:nvPr userDrawn="1"/>
          </p:nvSpPr>
          <p:spPr bwMode="gray">
            <a:xfrm>
              <a:off x="352676" y="1326706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2" name="Gruppieren 11"/>
            <p:cNvGrpSpPr/>
            <p:nvPr userDrawn="1"/>
          </p:nvGrpSpPr>
          <p:grpSpPr>
            <a:xfrm>
              <a:off x="545702" y="1435466"/>
              <a:ext cx="403112" cy="511295"/>
              <a:chOff x="7057115" y="1361724"/>
              <a:chExt cx="403112" cy="511295"/>
            </a:xfrm>
          </p:grpSpPr>
          <p:sp>
            <p:nvSpPr>
              <p:cNvPr id="13" name="Gefaltete Ecke 12"/>
              <p:cNvSpPr/>
              <p:nvPr/>
            </p:nvSpPr>
            <p:spPr bwMode="gray">
              <a:xfrm rot="10800000" flipH="1">
                <a:off x="7150511" y="1361724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Gefaltete Ecke 13"/>
              <p:cNvSpPr/>
              <p:nvPr/>
            </p:nvSpPr>
            <p:spPr bwMode="gray">
              <a:xfrm rot="10800000" flipH="1">
                <a:off x="7103823" y="1410891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grpSp>
            <p:nvGrpSpPr>
              <p:cNvPr id="15" name="Gruppieren 33"/>
              <p:cNvGrpSpPr/>
              <p:nvPr/>
            </p:nvGrpSpPr>
            <p:grpSpPr>
              <a:xfrm>
                <a:off x="7057115" y="1452689"/>
                <a:ext cx="309716" cy="420330"/>
                <a:chOff x="589936" y="2809567"/>
                <a:chExt cx="309716" cy="420330"/>
              </a:xfrm>
            </p:grpSpPr>
            <p:sp>
              <p:nvSpPr>
                <p:cNvPr id="16" name="Gefaltete Ecke 15"/>
                <p:cNvSpPr/>
                <p:nvPr/>
              </p:nvSpPr>
              <p:spPr bwMode="gray">
                <a:xfrm rot="10800000" flipH="1">
                  <a:off x="589936" y="2809567"/>
                  <a:ext cx="309716" cy="420330"/>
                </a:xfrm>
                <a:prstGeom prst="foldedCorner">
                  <a:avLst>
                    <a:gd name="adj" fmla="val 38333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6350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0000" tIns="72000" rIns="90000" bIns="72000" rtlCol="0" anchor="ctr"/>
                <a:lstStyle/>
                <a:p>
                  <a:pPr marR="0" algn="ctr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tabLst/>
                  </a:pPr>
                  <a:endParaRPr kumimoji="0" lang="de-DE" b="0" i="0" u="none" strike="noStrike" kern="0" cap="none" spc="0" normalizeH="0" baseline="0" smtClean="0">
                    <a:ln>
                      <a:noFill/>
                    </a:ln>
                    <a:effectLst/>
                    <a:uLnTx/>
                    <a:uFillTx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" name="Textfeld 16"/>
                <p:cNvSpPr txBox="1"/>
                <p:nvPr/>
              </p:nvSpPr>
              <p:spPr>
                <a:xfrm>
                  <a:off x="697006" y="2861855"/>
                  <a:ext cx="94496" cy="3262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de-DE" sz="3600" i="1" kern="0" dirty="0" smtClean="0">
                      <a:solidFill>
                        <a:schemeClr val="bg1"/>
                      </a:solidFill>
                      <a:latin typeface="Angsana New" pitchFamily="18" charset="-34"/>
                      <a:ea typeface="Arial Unicode MS" pitchFamily="34" charset="-128"/>
                      <a:cs typeface="Angsana New" pitchFamily="18" charset="-34"/>
                    </a:rPr>
                    <a:t>i</a:t>
                  </a:r>
                </a:p>
              </p:txBody>
            </p:sp>
          </p:grpSp>
        </p:grpSp>
      </p:grpSp>
      <p:sp>
        <p:nvSpPr>
          <p:cNvPr id="18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27108" y="3552319"/>
            <a:ext cx="9542092" cy="530990"/>
          </a:xfrm>
          <a:prstGeom prst="rect">
            <a:avLst/>
          </a:prstGeom>
        </p:spPr>
        <p:txBody>
          <a:bodyPr/>
          <a:lstStyle>
            <a:lvl1pPr marL="214298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&lt;server-side&gt;</a:t>
            </a:r>
          </a:p>
          <a:p>
            <a:pPr lvl="0"/>
            <a:r>
              <a:rPr lang="en-US" dirty="0" smtClean="0"/>
              <a:t>&lt;client-side&gt;</a:t>
            </a:r>
            <a:endParaRPr lang="de-DE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2041112" y="3250331"/>
            <a:ext cx="9828088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Software used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2043658" y="5176323"/>
            <a:ext cx="9825542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Prerequisites</a:t>
            </a:r>
            <a:endParaRPr lang="de-DE" sz="1800" b="0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327107" y="5489073"/>
            <a:ext cx="9542093" cy="53099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&lt;curricula&gt;</a:t>
            </a:r>
          </a:p>
          <a:p>
            <a:pPr lvl="0"/>
            <a:r>
              <a:rPr lang="en-US" dirty="0" smtClean="0"/>
              <a:t>&lt;other prerequisites&gt;</a:t>
            </a:r>
            <a:endParaRPr lang="de-DE" dirty="0" smtClean="0"/>
          </a:p>
        </p:txBody>
      </p:sp>
      <p:sp>
        <p:nvSpPr>
          <p:cNvPr id="22" name="Textfeld 21"/>
          <p:cNvSpPr txBox="1"/>
          <p:nvPr userDrawn="1"/>
        </p:nvSpPr>
        <p:spPr>
          <a:xfrm>
            <a:off x="2046605" y="4184140"/>
            <a:ext cx="9828088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</a:t>
            </a:r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327108" y="4583195"/>
            <a:ext cx="9542092" cy="530990"/>
          </a:xfrm>
          <a:prstGeom prst="rect">
            <a:avLst/>
          </a:prstGeom>
        </p:spPr>
        <p:txBody>
          <a:bodyPr/>
          <a:lstStyle>
            <a:lvl1pPr marL="214298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</a:t>
            </a:r>
            <a:r>
              <a:rPr lang="de-DE" noProof="0" dirty="0" err="1" smtClean="0"/>
              <a:t>server</a:t>
            </a:r>
            <a:r>
              <a:rPr lang="de-DE" noProof="0" dirty="0" smtClean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090708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information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400" b="1" kern="0" noProof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Module</a:t>
            </a:r>
            <a:r>
              <a:rPr lang="en-US" sz="2400" b="1" kern="0" baseline="0" noProof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Information</a:t>
            </a:r>
            <a:endParaRPr lang="en-US" sz="2400" b="1" kern="0" noProof="0" dirty="0" smtClean="0">
              <a:solidFill>
                <a:schemeClr val="accent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324000" y="1499007"/>
            <a:ext cx="1299600" cy="1299600"/>
            <a:chOff x="214040" y="1152039"/>
            <a:chExt cx="765542" cy="765543"/>
          </a:xfrm>
        </p:grpSpPr>
        <p:grpSp>
          <p:nvGrpSpPr>
            <p:cNvPr id="23" name="Gruppieren 22"/>
            <p:cNvGrpSpPr/>
            <p:nvPr userDrawn="1"/>
          </p:nvGrpSpPr>
          <p:grpSpPr>
            <a:xfrm>
              <a:off x="361780" y="1456593"/>
              <a:ext cx="464587" cy="191753"/>
              <a:chOff x="1642324" y="4884196"/>
              <a:chExt cx="660745" cy="294992"/>
            </a:xfrm>
          </p:grpSpPr>
          <p:sp>
            <p:nvSpPr>
              <p:cNvPr id="25" name="Richtungspfeil 24"/>
              <p:cNvSpPr/>
              <p:nvPr userDrawn="1"/>
            </p:nvSpPr>
            <p:spPr bwMode="gray">
              <a:xfrm rot="8100000">
                <a:off x="1767471" y="4884196"/>
                <a:ext cx="535598" cy="221844"/>
              </a:xfrm>
              <a:prstGeom prst="homePlat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6" name="Rechteck 25"/>
              <p:cNvSpPr/>
              <p:nvPr/>
            </p:nvSpPr>
            <p:spPr bwMode="gray">
              <a:xfrm rot="8100000">
                <a:off x="1920613" y="4887121"/>
                <a:ext cx="305780" cy="129124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cxnSp>
            <p:nvCxnSpPr>
              <p:cNvPr id="27" name="Gerade Verbindung 25"/>
              <p:cNvCxnSpPr/>
              <p:nvPr userDrawn="1"/>
            </p:nvCxnSpPr>
            <p:spPr>
              <a:xfrm>
                <a:off x="1642324" y="5179188"/>
                <a:ext cx="140109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Donut 11"/>
            <p:cNvSpPr/>
            <p:nvPr userDrawn="1"/>
          </p:nvSpPr>
          <p:spPr bwMode="gray">
            <a:xfrm>
              <a:off x="214040" y="1152039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8" name="Gruppieren 27"/>
          <p:cNvGrpSpPr/>
          <p:nvPr userDrawn="1"/>
        </p:nvGrpSpPr>
        <p:grpSpPr>
          <a:xfrm>
            <a:off x="324000" y="3809388"/>
            <a:ext cx="1299600" cy="1299600"/>
            <a:chOff x="216000" y="2969382"/>
            <a:chExt cx="765542" cy="765543"/>
          </a:xfrm>
        </p:grpSpPr>
        <p:pic>
          <p:nvPicPr>
            <p:cNvPr id="2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14" y="3133080"/>
              <a:ext cx="361950" cy="438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Donut 11"/>
            <p:cNvSpPr/>
            <p:nvPr userDrawn="1"/>
          </p:nvSpPr>
          <p:spPr bwMode="gray">
            <a:xfrm>
              <a:off x="216000" y="2969382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1" name="Gruppieren 30"/>
          <p:cNvGrpSpPr/>
          <p:nvPr userDrawn="1"/>
        </p:nvGrpSpPr>
        <p:grpSpPr>
          <a:xfrm>
            <a:off x="1951753" y="1927906"/>
            <a:ext cx="9917447" cy="500901"/>
            <a:chOff x="1108399" y="1396713"/>
            <a:chExt cx="7030682" cy="404566"/>
          </a:xfrm>
        </p:grpSpPr>
        <p:sp>
          <p:nvSpPr>
            <p:cNvPr id="32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en-US" sz="1800" b="1" noProof="0" dirty="0" smtClean="0">
                  <a:solidFill>
                    <a:schemeClr val="tx1"/>
                  </a:solidFill>
                  <a:latin typeface="+mj-lt"/>
                </a:rPr>
                <a:t>Authors</a:t>
              </a:r>
              <a:endParaRPr lang="en-US" sz="1200" b="1" noProof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3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856" y="2624439"/>
            <a:ext cx="9830344" cy="1319928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&lt;Author&gt;</a:t>
            </a:r>
          </a:p>
          <a:p>
            <a:pPr lvl="0"/>
            <a:r>
              <a:rPr lang="en-US" dirty="0" smtClean="0"/>
              <a:t>&lt;Author&gt;</a:t>
            </a:r>
          </a:p>
          <a:p>
            <a:pPr lvl="0"/>
            <a:r>
              <a:rPr lang="en-US" dirty="0" smtClean="0"/>
              <a:t>&lt;Author&gt;</a:t>
            </a:r>
          </a:p>
        </p:txBody>
      </p:sp>
      <p:grpSp>
        <p:nvGrpSpPr>
          <p:cNvPr id="35" name="Gruppieren 34"/>
          <p:cNvGrpSpPr/>
          <p:nvPr userDrawn="1"/>
        </p:nvGrpSpPr>
        <p:grpSpPr>
          <a:xfrm>
            <a:off x="1957853" y="4230977"/>
            <a:ext cx="9911347" cy="500901"/>
            <a:chOff x="1108399" y="1396713"/>
            <a:chExt cx="7030682" cy="404566"/>
          </a:xfrm>
        </p:grpSpPr>
        <p:sp>
          <p:nvSpPr>
            <p:cNvPr id="36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en-US" sz="1800" b="1" noProof="0" dirty="0" smtClean="0">
                  <a:solidFill>
                    <a:schemeClr val="tx1"/>
                  </a:solidFill>
                  <a:latin typeface="+mj-lt"/>
                </a:rPr>
                <a:t>Target Audience</a:t>
              </a:r>
              <a:endParaRPr lang="en-US" sz="1200" b="1" noProof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7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044953" y="4927509"/>
            <a:ext cx="9824247" cy="1319928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&lt;Target audience&gt;</a:t>
            </a:r>
          </a:p>
          <a:p>
            <a:pPr lvl="0"/>
            <a:r>
              <a:rPr lang="en-US" dirty="0" smtClean="0"/>
              <a:t>&lt;Target audience&gt;</a:t>
            </a:r>
          </a:p>
          <a:p>
            <a:pPr lvl="0"/>
            <a:r>
              <a:rPr lang="en-US" dirty="0" smtClean="0"/>
              <a:t>&lt;Target audience&gt;</a:t>
            </a:r>
          </a:p>
        </p:txBody>
      </p:sp>
    </p:spTree>
    <p:extLst>
      <p:ext uri="{BB962C8B-B14F-4D97-AF65-F5344CB8AC3E}">
        <p14:creationId xmlns:p14="http://schemas.microsoft.com/office/powerpoint/2010/main" val="2738841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information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400" b="1" kern="0" noProof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Module</a:t>
            </a:r>
            <a:r>
              <a:rPr lang="en-US" sz="2400" b="1" kern="0" baseline="0" noProof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Information</a:t>
            </a:r>
            <a:endParaRPr lang="en-US" sz="2400" b="1" kern="0" noProof="0" dirty="0" smtClean="0">
              <a:solidFill>
                <a:schemeClr val="accent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324000" y="1503256"/>
            <a:ext cx="1299600" cy="1299600"/>
            <a:chOff x="214040" y="1152039"/>
            <a:chExt cx="765542" cy="765543"/>
          </a:xfrm>
        </p:grpSpPr>
        <p:sp>
          <p:nvSpPr>
            <p:cNvPr id="4" name="Donut 11"/>
            <p:cNvSpPr/>
            <p:nvPr userDrawn="1"/>
          </p:nvSpPr>
          <p:spPr bwMode="gray">
            <a:xfrm>
              <a:off x="214040" y="1152039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87" y="1313261"/>
              <a:ext cx="35242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pieren 6"/>
          <p:cNvGrpSpPr/>
          <p:nvPr userDrawn="1"/>
        </p:nvGrpSpPr>
        <p:grpSpPr>
          <a:xfrm>
            <a:off x="1951753" y="1927906"/>
            <a:ext cx="9917447" cy="500901"/>
            <a:chOff x="1108399" y="1396713"/>
            <a:chExt cx="7030682" cy="404566"/>
          </a:xfrm>
        </p:grpSpPr>
        <p:sp>
          <p:nvSpPr>
            <p:cNvPr id="8" name="Rectangle 10"/>
            <p:cNvSpPr/>
            <p:nvPr userDrawn="1"/>
          </p:nvSpPr>
          <p:spPr>
            <a:xfrm>
              <a:off x="1108399" y="1396713"/>
              <a:ext cx="3835401" cy="298154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en-US" sz="1800" b="1" kern="1200" noProof="0" dirty="0" smtClean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Learning Objectives</a:t>
              </a:r>
              <a:endParaRPr lang="en-US" sz="1800" b="1" kern="1200" noProof="0" dirty="0">
                <a:solidFill>
                  <a:schemeClr val="tx1"/>
                </a:solidFill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856" y="2624439"/>
            <a:ext cx="9830344" cy="1319928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&lt;Learning objective&gt;</a:t>
            </a:r>
          </a:p>
          <a:p>
            <a:pPr lvl="0"/>
            <a:r>
              <a:rPr lang="en-US" dirty="0" smtClean="0"/>
              <a:t>&lt;Learning objective&gt;</a:t>
            </a:r>
          </a:p>
          <a:p>
            <a:pPr lvl="0"/>
            <a:r>
              <a:rPr lang="en-US" dirty="0" smtClean="0"/>
              <a:t>&lt;Learning objective&gt;</a:t>
            </a:r>
          </a:p>
        </p:txBody>
      </p:sp>
    </p:spTree>
    <p:extLst>
      <p:ext uri="{BB962C8B-B14F-4D97-AF65-F5344CB8AC3E}">
        <p14:creationId xmlns:p14="http://schemas.microsoft.com/office/powerpoint/2010/main" val="101486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&lt;Agenda&gt;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68060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4000" y="324075"/>
            <a:ext cx="11545200" cy="7561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 smtClean="0"/>
              <a:t>Insert page title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&lt;level 1&gt;</a:t>
            </a:r>
          </a:p>
          <a:p>
            <a:pPr lvl="1"/>
            <a:r>
              <a:rPr lang="en-US" noProof="0" dirty="0" smtClean="0"/>
              <a:t>&lt;level 2&gt;</a:t>
            </a:r>
          </a:p>
          <a:p>
            <a:pPr lvl="2"/>
            <a:r>
              <a:rPr lang="en-US" noProof="0" dirty="0" smtClean="0"/>
              <a:t>&lt;level 3&gt;</a:t>
            </a:r>
          </a:p>
          <a:p>
            <a:pPr lvl="3"/>
            <a:r>
              <a:rPr lang="en-US" noProof="0" dirty="0" smtClean="0"/>
              <a:t>&lt;level 4&gt;</a:t>
            </a:r>
          </a:p>
        </p:txBody>
      </p:sp>
      <p:sp>
        <p:nvSpPr>
          <p:cNvPr id="33" name="Rectangle 32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4000" y="1231485"/>
            <a:ext cx="115452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 userDrawn="1"/>
        </p:nvSpPr>
        <p:spPr bwMode="white">
          <a:xfrm>
            <a:off x="324000" y="6537251"/>
            <a:ext cx="11545200" cy="3240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 userDrawn="1"/>
        </p:nvSpPr>
        <p:spPr bwMode="black">
          <a:xfrm>
            <a:off x="324000" y="6630039"/>
            <a:ext cx="3153112" cy="138499"/>
          </a:xfrm>
          <a:prstGeom prst="rect">
            <a:avLst/>
          </a:prstGeom>
          <a:noFill/>
        </p:spPr>
        <p:txBody>
          <a:bodyPr wrap="none" lIns="85730" tIns="0" rIns="0" bIns="0" rtlCol="0">
            <a:spAutoFit/>
          </a:bodyPr>
          <a:lstStyle/>
          <a:p>
            <a:pPr marL="0" indent="0" algn="l" defTabSz="816226">
              <a:buClr>
                <a:srgbClr val="000000"/>
              </a:buClr>
              <a:buFont typeface="Arial" pitchFamily="34" charset="0"/>
              <a:buNone/>
            </a:pPr>
            <a:r>
              <a:rPr lang="en-US" sz="900" dirty="0" smtClean="0">
                <a:solidFill>
                  <a:srgbClr val="FFFFFF"/>
                </a:solidFill>
              </a:rPr>
              <a:t>© 2022 SAP</a:t>
            </a:r>
            <a:r>
              <a:rPr lang="en-US" sz="900" baseline="0" dirty="0" smtClean="0">
                <a:solidFill>
                  <a:srgbClr val="FFFFFF"/>
                </a:solidFill>
              </a:rPr>
              <a:t> SE / SAP UCC Magdeburg</a:t>
            </a:r>
            <a:r>
              <a:rPr lang="en-US" sz="900" dirty="0" smtClean="0">
                <a:solidFill>
                  <a:srgbClr val="FFFFFF"/>
                </a:solidFill>
              </a:rPr>
              <a:t>. All rights reserved.</a:t>
            </a:r>
          </a:p>
        </p:txBody>
      </p:sp>
      <p:sp>
        <p:nvSpPr>
          <p:cNvPr id="34" name="TextBox 33"/>
          <p:cNvSpPr txBox="1"/>
          <p:nvPr userDrawn="1"/>
        </p:nvSpPr>
        <p:spPr bwMode="black">
          <a:xfrm>
            <a:off x="11640519" y="6630039"/>
            <a:ext cx="227631" cy="138499"/>
          </a:xfrm>
          <a:prstGeom prst="rect">
            <a:avLst/>
          </a:prstGeom>
          <a:noFill/>
        </p:spPr>
        <p:txBody>
          <a:bodyPr wrap="none" lIns="0" tIns="0" rIns="85730" bIns="0" rtlCol="0">
            <a:spAutoFit/>
          </a:bodyPr>
          <a:lstStyle/>
          <a:p>
            <a:pPr marL="111525" indent="-111525" algn="r">
              <a:buClr>
                <a:schemeClr val="accent2"/>
              </a:buClr>
              <a:buFont typeface="Arial" pitchFamily="34" charset="0"/>
              <a:buNone/>
            </a:pPr>
            <a:fld id="{0BDC132A-5C91-4078-9777-31DA19A62E0A}" type="slidenum">
              <a:rPr lang="en-US" sz="900" baseline="0" noProof="0" smtClean="0">
                <a:solidFill>
                  <a:schemeClr val="bg1"/>
                </a:solidFill>
              </a:rPr>
              <a:pPr marL="111525" indent="-111525" algn="r">
                <a:buClr>
                  <a:schemeClr val="accent2"/>
                </a:buClr>
                <a:buFont typeface="Arial" pitchFamily="34" charset="0"/>
                <a:buNone/>
              </a:pPr>
              <a:t>‹Nr.›</a:t>
            </a:fld>
            <a:endParaRPr lang="en-US" sz="900" noProof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0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56" r:id="rId5"/>
    <p:sldLayoutId id="2147483761" r:id="rId6"/>
    <p:sldLayoutId id="2147483759" r:id="rId7"/>
    <p:sldLayoutId id="2147483760" r:id="rId8"/>
    <p:sldLayoutId id="2147483746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45" r:id="rId17"/>
    <p:sldLayoutId id="2147483757" r:id="rId18"/>
    <p:sldLayoutId id="2147483758" r:id="rId19"/>
  </p:sldLayoutIdLst>
  <p:hf hdr="0" ftr="0" dt="0"/>
  <p:txStyles>
    <p:titleStyle>
      <a:lvl1pPr algn="l" defTabSz="1088776" rtl="0" eaLnBrk="1" latinLnBrk="0" hangingPunct="1"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01600" indent="-201600" algn="l" defTabSz="1088776" rtl="0" eaLnBrk="1" latinLnBrk="0" hangingPunct="1">
        <a:spcBef>
          <a:spcPts val="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17600" indent="-216000" algn="l" defTabSz="1088776" rtl="0" eaLnBrk="1" latinLnBrk="0" hangingPunct="1">
        <a:spcBef>
          <a:spcPts val="338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16000" algn="l" defTabSz="1088776" rtl="0" eaLnBrk="1" latinLnBrk="0" hangingPunct="1">
        <a:spcBef>
          <a:spcPts val="225"/>
        </a:spcBef>
        <a:buClr>
          <a:schemeClr val="accent1"/>
        </a:buClr>
        <a:buSzPct val="75000"/>
        <a:buFont typeface="Symbol" panose="05050102010706020507" pitchFamily="18" charset="2"/>
        <a:buChar char="-"/>
        <a:defRPr sz="145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216000" algn="l" defTabSz="1088776" rtl="0" eaLnBrk="1" latinLnBrk="0" hangingPunct="1">
        <a:spcBef>
          <a:spcPts val="140"/>
        </a:spcBef>
        <a:buClr>
          <a:schemeClr val="accent1"/>
        </a:buClr>
        <a:buSzPct val="75000"/>
        <a:buFont typeface="Courier New" panose="02070309020205020404" pitchFamily="49" charset="0"/>
        <a:buChar char="o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1088776" rtl="0" eaLnBrk="1" latinLnBrk="0" hangingPunct="1">
        <a:spcBef>
          <a:spcPts val="250"/>
        </a:spcBef>
        <a:buClr>
          <a:schemeClr val="tx1"/>
        </a:buClr>
        <a:buSzPct val="100000"/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69"/>
          <a:stretch/>
        </p:blipFill>
        <p:spPr>
          <a:xfrm>
            <a:off x="0" y="0"/>
            <a:ext cx="12195175" cy="68595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gray">
          <a:xfrm>
            <a:off x="324000" y="0"/>
            <a:ext cx="11545200" cy="216000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SAP </a:t>
            </a:r>
            <a:r>
              <a:rPr lang="en-US" sz="4000" dirty="0"/>
              <a:t>S/4HANA </a:t>
            </a:r>
            <a:r>
              <a:rPr lang="en-US" sz="4000" dirty="0" smtClean="0"/>
              <a:t>Configuration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999" y="1817519"/>
            <a:ext cx="11257200" cy="276999"/>
          </a:xfrm>
        </p:spPr>
        <p:txBody>
          <a:bodyPr anchor="b" anchorCtr="0">
            <a:spAutoFit/>
          </a:bodyPr>
          <a:lstStyle/>
          <a:p>
            <a:r>
              <a:rPr lang="en-US" dirty="0" smtClean="0"/>
              <a:t>Phase II - Procurement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6083725"/>
            <a:ext cx="916759" cy="453600"/>
          </a:xfrm>
          <a:prstGeom prst="rect">
            <a:avLst/>
          </a:prstGeom>
        </p:spPr>
      </p:pic>
      <p:sp>
        <p:nvSpPr>
          <p:cNvPr id="18" name="Rectangle 15"/>
          <p:cNvSpPr/>
          <p:nvPr/>
        </p:nvSpPr>
        <p:spPr bwMode="gray">
          <a:xfrm>
            <a:off x="10371599" y="6088063"/>
            <a:ext cx="1353600" cy="449263"/>
          </a:xfrm>
          <a:prstGeom prst="rect">
            <a:avLst/>
          </a:prstGeom>
          <a:solidFill>
            <a:schemeClr val="bg1"/>
          </a:solidFill>
          <a:ln w="12700" cmpd="sng" algn="ctr">
            <a:noFill/>
            <a:prstDash val="dash"/>
            <a:miter lim="800000"/>
            <a:headEnd/>
            <a:tailEnd/>
          </a:ln>
        </p:spPr>
        <p:txBody>
          <a:bodyPr lIns="90000" tIns="72000" rIns="90000" bIns="72000" rtlCol="0" anchor="ctr"/>
          <a:lstStyle>
            <a:defPPr>
              <a:defRPr lang="de-DE"/>
            </a:defPPr>
            <a:lvl1pPr marL="0" algn="l" defTabSz="1088776" rtl="0" eaLnBrk="1" latinLnBrk="0" hangingPunct="1"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544388" algn="l" defTabSz="1088776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88776" algn="l" defTabSz="1088776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7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33164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177552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10371598" y="6083725"/>
            <a:ext cx="1353600" cy="471600"/>
            <a:chOff x="10518759" y="6066338"/>
            <a:chExt cx="1352566" cy="470987"/>
          </a:xfrm>
        </p:grpSpPr>
        <p:sp>
          <p:nvSpPr>
            <p:cNvPr id="20" name="Rectangle 15"/>
            <p:cNvSpPr/>
            <p:nvPr/>
          </p:nvSpPr>
          <p:spPr bwMode="gray">
            <a:xfrm>
              <a:off x="10518759" y="6088062"/>
              <a:ext cx="1352566" cy="449263"/>
            </a:xfrm>
            <a:prstGeom prst="rect">
              <a:avLst/>
            </a:prstGeom>
            <a:solidFill>
              <a:schemeClr val="bg1"/>
            </a:solidFill>
            <a:ln w="12700" cmpd="sng" algn="ctr">
              <a:noFill/>
              <a:prstDash val="dash"/>
              <a:miter lim="800000"/>
              <a:headEnd/>
              <a:tailEnd/>
            </a:ln>
          </p:spPr>
          <p:txBody>
            <a:bodyPr lIns="90000" tIns="72000" rIns="90000" bIns="72000" rtlCol="0" anchor="ctr"/>
            <a:lstStyle>
              <a:defPPr>
                <a:defRPr lang="de-DE"/>
              </a:defPPr>
              <a:lvl1pPr marL="0" algn="l" defTabSz="1088776" rtl="0" eaLnBrk="1" latinLnBrk="0" hangingPunct="1">
                <a:defRPr lang="de-DE" sz="21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544388" algn="l" defTabSz="1088776" rtl="0" eaLnBrk="1" latinLnBrk="0" hangingPunct="1">
                <a:buClr>
                  <a:srgbClr val="FDB913"/>
                </a:buClr>
                <a:buSzPct val="100000"/>
                <a:buFont typeface="wingdings"/>
                <a:buChar char=""/>
                <a:defRPr lang="de-DE" sz="21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1088776" algn="l" defTabSz="1088776" rtl="0" eaLnBrk="1" latinLnBrk="0" hangingPunct="1">
                <a:buClr>
                  <a:srgbClr val="666666"/>
                </a:buClr>
                <a:buSzPct val="80000"/>
                <a:buFont typeface="Wingdings"/>
                <a:buChar char="n"/>
                <a:defRPr lang="de-DE" sz="17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633164" algn="l" defTabSz="1088776" rtl="0" eaLnBrk="1" latinLnBrk="0" hangingPunct="1">
                <a:buClr>
                  <a:srgbClr val="666666"/>
                </a:buClr>
                <a:buSzPct val="80000"/>
                <a:buFont typeface="Arial"/>
                <a:buChar char=""/>
                <a:defRPr lang="de-DE" sz="14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2177552" algn="l" defTabSz="1088776" rtl="0" eaLnBrk="1" latinLnBrk="0" hangingPunct="1">
                <a:buClr>
                  <a:srgbClr val="666666"/>
                </a:buClr>
                <a:buSzPct val="80000"/>
                <a:buFont typeface="Arial"/>
                <a:buChar char=""/>
                <a:defRPr lang="de-DE" sz="12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721940" algn="l" defTabSz="108877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6328" algn="l" defTabSz="108877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10716" algn="l" defTabSz="108877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5104" algn="l" defTabSz="108877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8759" y="6066338"/>
              <a:ext cx="1288232" cy="470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27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2008, Global Bike Inc. starts implementing SAP </a:t>
            </a:r>
            <a:r>
              <a:rPr lang="en-US" dirty="0" smtClean="0"/>
              <a:t>S/4HANA.</a:t>
            </a:r>
          </a:p>
          <a:p>
            <a:endParaRPr lang="en-US" dirty="0"/>
          </a:p>
          <a:p>
            <a:r>
              <a:rPr lang="en-US" dirty="0"/>
              <a:t>In a preparation project </a:t>
            </a:r>
            <a:r>
              <a:rPr lang="en-US" dirty="0" smtClean="0"/>
              <a:t>(phase </a:t>
            </a:r>
            <a:r>
              <a:rPr lang="en-US" dirty="0"/>
              <a:t>0), the scope of the implementation project was defined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In project phase </a:t>
            </a:r>
            <a:r>
              <a:rPr lang="en-US" dirty="0" smtClean="0"/>
              <a:t>I, </a:t>
            </a:r>
            <a:r>
              <a:rPr lang="en-US" i="1" dirty="0"/>
              <a:t>Bianca Cavarini</a:t>
            </a:r>
            <a:r>
              <a:rPr lang="en-US" dirty="0"/>
              <a:t> (Chief Information Officer) and her team successfully configured basic Financial Accounting processes in the S/4HANA </a:t>
            </a:r>
            <a:r>
              <a:rPr lang="en-US" dirty="0" smtClean="0"/>
              <a:t>system.</a:t>
            </a:r>
          </a:p>
          <a:p>
            <a:endParaRPr lang="en-US" dirty="0"/>
          </a:p>
          <a:p>
            <a:r>
              <a:rPr lang="en-US" dirty="0"/>
              <a:t>In phase </a:t>
            </a:r>
            <a:r>
              <a:rPr lang="en-US" dirty="0" smtClean="0"/>
              <a:t>II, </a:t>
            </a:r>
            <a:r>
              <a:rPr lang="en-US" dirty="0"/>
              <a:t>before starting to configure the procurement process, they are observing the work of the following GBI employees:</a:t>
            </a:r>
          </a:p>
          <a:p>
            <a:pPr lvl="1"/>
            <a:r>
              <a:rPr lang="en-US" i="1" dirty="0"/>
              <a:t>Silvia </a:t>
            </a:r>
            <a:r>
              <a:rPr lang="en-US" i="1" dirty="0" err="1"/>
              <a:t>Cassano</a:t>
            </a:r>
            <a:r>
              <a:rPr lang="en-US" dirty="0"/>
              <a:t> (Accountant Payable Specialist GBI US)</a:t>
            </a:r>
            <a:endParaRPr lang="de-DE" dirty="0"/>
          </a:p>
          <a:p>
            <a:pPr lvl="1"/>
            <a:r>
              <a:rPr lang="en-US" i="1" dirty="0"/>
              <a:t>Stephanie Bernard</a:t>
            </a:r>
            <a:r>
              <a:rPr lang="en-US" dirty="0"/>
              <a:t> (Billing Clerk Accounts Receivable GBI US)</a:t>
            </a:r>
            <a:endParaRPr lang="de-DE" dirty="0"/>
          </a:p>
          <a:p>
            <a:pPr lvl="1"/>
            <a:r>
              <a:rPr lang="en-US" i="1" dirty="0" err="1"/>
              <a:t>Shuyuan</a:t>
            </a:r>
            <a:r>
              <a:rPr lang="en-US" i="1" dirty="0"/>
              <a:t> Chen</a:t>
            </a:r>
            <a:r>
              <a:rPr lang="en-US" dirty="0"/>
              <a:t> (Chief Accountant GBI US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b="1" dirty="0"/>
              <a:t>Task </a:t>
            </a:r>
            <a:r>
              <a:rPr lang="en-US" dirty="0"/>
              <a:t>Read the scenario and highlight the most important and relevant information.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7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Analysis and Solution Finding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Task </a:t>
            </a:r>
            <a:r>
              <a:rPr lang="en-US" dirty="0"/>
              <a:t>Revisit the reference symptoms/issues and condense them </a:t>
            </a:r>
            <a:r>
              <a:rPr lang="en-US" dirty="0" smtClean="0"/>
              <a:t>into problems </a:t>
            </a:r>
            <a:r>
              <a:rPr lang="en-US" dirty="0"/>
              <a:t>specific to this case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GB" b="1" dirty="0"/>
              <a:t>Short Description</a:t>
            </a:r>
            <a:r>
              <a:rPr lang="en-GB" dirty="0"/>
              <a:t> You (in the role Mona Falco) need to come to a clear understanding of the most relevant symptoms in Purchasing in order to identify the causes and underlying problems including the issue of invoice discrepancy.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US" b="1" dirty="0"/>
              <a:t>Task </a:t>
            </a:r>
            <a:r>
              <a:rPr lang="en-US" dirty="0"/>
              <a:t>Revisit the reference problems and identify possible solutions for Global Bike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GB" b="1" dirty="0"/>
              <a:t>Short Description</a:t>
            </a:r>
            <a:r>
              <a:rPr lang="en-GB" dirty="0"/>
              <a:t> </a:t>
            </a:r>
            <a:r>
              <a:rPr lang="en-US" dirty="0"/>
              <a:t>In the role of </a:t>
            </a:r>
            <a:r>
              <a:rPr lang="en-GB" dirty="0"/>
              <a:t>Mona Falco (System Design and Dev Manager) and Sarah Garcia (Business Analyst 2), </a:t>
            </a:r>
            <a:r>
              <a:rPr lang="en-GB" dirty="0" err="1"/>
              <a:t>analyze</a:t>
            </a:r>
            <a:r>
              <a:rPr lang="en-GB" dirty="0"/>
              <a:t> all relevant problems in Purchasing and Accounting and find possible solutions.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95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2392"/>
            <a:ext cx="11545200" cy="383270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Scenario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/>
              <a:t>Enterprise </a:t>
            </a:r>
            <a:r>
              <a:rPr lang="en-US" dirty="0" smtClean="0"/>
              <a:t>structure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Process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configuration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Master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Process execution</a:t>
            </a:r>
          </a:p>
          <a:p>
            <a:endParaRPr lang="de-DE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8376200" y="445168"/>
            <a:ext cx="1433790" cy="390525"/>
          </a:xfrm>
          <a:prstGeom prst="chevron">
            <a:avLst>
              <a:gd name="adj" fmla="val 47646"/>
            </a:avLst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Process Configuration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7415763" y="445168"/>
            <a:ext cx="1214891" cy="390525"/>
          </a:xfrm>
          <a:prstGeom prst="homePlate">
            <a:avLst>
              <a:gd name="adj" fmla="val 47579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Enterprise Structure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0420900" y="445168"/>
            <a:ext cx="1433790" cy="390525"/>
          </a:xfrm>
          <a:prstGeom prst="chevron">
            <a:avLst>
              <a:gd name="adj" fmla="val 46344"/>
            </a:avLst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Process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Execution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9527138" y="445168"/>
            <a:ext cx="1136452" cy="390525"/>
          </a:xfrm>
          <a:prstGeom prst="chevron">
            <a:avLst>
              <a:gd name="adj" fmla="val 46816"/>
            </a:avLst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Master Data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Structure – Materials Management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6922" y="1415783"/>
            <a:ext cx="9419355" cy="4928837"/>
          </a:xfrm>
          <a:prstGeom prst="rect">
            <a:avLst/>
          </a:prstGeom>
          <a:noFill/>
          <a:ln w="9525">
            <a:solidFill>
              <a:srgbClr val="0048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907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4000" y="1691079"/>
            <a:ext cx="8258025" cy="4392042"/>
          </a:xfrm>
        </p:spPr>
        <p:txBody>
          <a:bodyPr/>
          <a:lstStyle/>
          <a:p>
            <a:r>
              <a:rPr lang="en-US" dirty="0"/>
              <a:t>In commercial, organizational, and technical terms, a self-contained unit in an SAP system with separate master records and its own set of tables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de-DE" dirty="0" err="1" smtClean="0"/>
              <a:t>Represents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largest</a:t>
            </a:r>
            <a:r>
              <a:rPr lang="de-DE" dirty="0" smtClean="0"/>
              <a:t> </a:t>
            </a:r>
            <a:r>
              <a:rPr lang="de-DE" dirty="0" err="1" smtClean="0"/>
              <a:t>organizational</a:t>
            </a:r>
            <a:r>
              <a:rPr lang="de-DE" dirty="0" smtClean="0"/>
              <a:t> </a:t>
            </a:r>
            <a:r>
              <a:rPr lang="de-DE" dirty="0" err="1" smtClean="0"/>
              <a:t>unit</a:t>
            </a:r>
            <a:r>
              <a:rPr lang="de-DE" dirty="0" smtClean="0"/>
              <a:t> </a:t>
            </a:r>
            <a:r>
              <a:rPr lang="de-DE" dirty="0" err="1" smtClean="0"/>
              <a:t>implemented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an SAP </a:t>
            </a:r>
            <a:r>
              <a:rPr lang="de-DE" dirty="0" err="1" smtClean="0"/>
              <a:t>system</a:t>
            </a:r>
            <a:r>
              <a:rPr lang="de-DE" dirty="0" smtClean="0"/>
              <a:t> e.g.</a:t>
            </a:r>
          </a:p>
          <a:p>
            <a:pPr lvl="1"/>
            <a:r>
              <a:rPr lang="de-DE" dirty="0" smtClean="0"/>
              <a:t>Global </a:t>
            </a:r>
            <a:r>
              <a:rPr lang="de-DE" dirty="0" err="1" smtClean="0"/>
              <a:t>enterprises</a:t>
            </a:r>
            <a:endParaRPr lang="de-DE" dirty="0" smtClean="0"/>
          </a:p>
          <a:p>
            <a:pPr lvl="1"/>
            <a:r>
              <a:rPr lang="de-DE" dirty="0" err="1" smtClean="0"/>
              <a:t>Consolidated</a:t>
            </a:r>
            <a:r>
              <a:rPr lang="de-DE" dirty="0" smtClean="0"/>
              <a:t> </a:t>
            </a:r>
            <a:r>
              <a:rPr lang="de-DE" dirty="0" err="1" smtClean="0"/>
              <a:t>concern</a:t>
            </a:r>
            <a:endParaRPr lang="de-DE" dirty="0" smtClean="0"/>
          </a:p>
          <a:p>
            <a:pPr lvl="1"/>
            <a:r>
              <a:rPr lang="de-DE" dirty="0" smtClean="0"/>
              <a:t>Corporation</a:t>
            </a:r>
          </a:p>
          <a:p>
            <a:pPr lvl="1"/>
            <a:r>
              <a:rPr lang="de-DE" dirty="0" smtClean="0"/>
              <a:t>Holding</a:t>
            </a:r>
          </a:p>
          <a:p>
            <a:pPr lvl="1"/>
            <a:endParaRPr lang="de-DE" dirty="0" smtClean="0"/>
          </a:p>
          <a:p>
            <a:r>
              <a:rPr lang="en-US" kern="0" dirty="0"/>
              <a:t>In this context: Global Bike </a:t>
            </a:r>
            <a:r>
              <a:rPr lang="en-US" kern="0" dirty="0" smtClean="0"/>
              <a:t>Group</a:t>
            </a:r>
          </a:p>
          <a:p>
            <a:endParaRPr lang="en-US" kern="0" dirty="0"/>
          </a:p>
          <a:p>
            <a:r>
              <a:rPr lang="en-US" kern="0" dirty="0"/>
              <a:t>Identified by a three-digit number, e.g. 200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Client</a:t>
            </a:r>
            <a:endParaRPr lang="de-DE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468000" y="1285875"/>
            <a:ext cx="2385714" cy="1295400"/>
          </a:xfrm>
          <a:prstGeom prst="parallelogram">
            <a:avLst>
              <a:gd name="adj" fmla="val 45000"/>
            </a:avLst>
          </a:prstGeom>
          <a:gradFill rotWithShape="0">
            <a:gsLst>
              <a:gs pos="0">
                <a:srgbClr val="0050A8"/>
              </a:gs>
              <a:gs pos="100000">
                <a:srgbClr val="B5C1E9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25400" prstMaterial="legacyMatte">
            <a:bevelT w="13500" h="13500" prst="angle"/>
            <a:bevelB w="13500" h="13500" prst="angle"/>
            <a:extrusionClr>
              <a:srgbClr val="B5C1E9"/>
            </a:extrusionClr>
          </a:sp3d>
        </p:spPr>
        <p:txBody>
          <a:bodyPr wrap="none" lIns="0" tIns="0" rIns="0" bIns="0" anchor="b">
            <a:flatTx/>
          </a:bodyPr>
          <a:lstStyle/>
          <a:p>
            <a:endParaRPr lang="de-DE" sz="1400" b="1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468000" y="2472463"/>
            <a:ext cx="861713" cy="108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000" tIns="46800" rIns="9000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" b="1" dirty="0">
                <a:solidFill>
                  <a:schemeClr val="bg1"/>
                </a:solidFill>
              </a:rPr>
              <a:t>Client </a:t>
            </a:r>
            <a:r>
              <a:rPr lang="en-US" sz="400" b="1" dirty="0" smtClean="0">
                <a:solidFill>
                  <a:schemeClr val="bg1"/>
                </a:solidFill>
              </a:rPr>
              <a:t>Global Bike Group</a:t>
            </a:r>
            <a:endParaRPr lang="en-US" sz="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4000" y="1691079"/>
            <a:ext cx="7191225" cy="4392042"/>
          </a:xfrm>
        </p:spPr>
        <p:txBody>
          <a:bodyPr/>
          <a:lstStyle/>
          <a:p>
            <a:r>
              <a:rPr lang="en-US" dirty="0"/>
              <a:t>The smallest organizational unit of Financial Accounting for which a complete self-contained set of accounts can be drawn up for purposes of external reporting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kern="0" dirty="0"/>
              <a:t>This includes recording of all relevant transactions and generating all supporting documents required for financial </a:t>
            </a:r>
            <a:r>
              <a:rPr lang="en-US" kern="0" dirty="0" smtClean="0"/>
              <a:t>statements.</a:t>
            </a:r>
          </a:p>
          <a:p>
            <a:endParaRPr lang="en-US" kern="0" dirty="0" smtClean="0"/>
          </a:p>
          <a:p>
            <a:r>
              <a:rPr lang="en-US" kern="0" dirty="0" smtClean="0"/>
              <a:t>Key organizational level for Financial Accounting</a:t>
            </a:r>
          </a:p>
          <a:p>
            <a:pPr lvl="1"/>
            <a:r>
              <a:rPr lang="en-US" kern="0" dirty="0" smtClean="0"/>
              <a:t>Books are maintained at company code level</a:t>
            </a:r>
          </a:p>
          <a:p>
            <a:pPr lvl="1"/>
            <a:r>
              <a:rPr lang="en-US" kern="0" dirty="0" smtClean="0"/>
              <a:t>Financial statements (Balance sheet, profit and loss statement) are generated for company codes</a:t>
            </a:r>
          </a:p>
          <a:p>
            <a:pPr lvl="1"/>
            <a:endParaRPr lang="en-US" kern="0" dirty="0"/>
          </a:p>
          <a:p>
            <a:r>
              <a:rPr lang="en-US" kern="0" dirty="0"/>
              <a:t>In this context: Global Bike Inc. (US), Global Bike Germany GmbH (DE</a:t>
            </a:r>
            <a:r>
              <a:rPr lang="en-US" kern="0" dirty="0" smtClean="0"/>
              <a:t>)</a:t>
            </a:r>
          </a:p>
          <a:p>
            <a:endParaRPr lang="en-US" kern="0" dirty="0"/>
          </a:p>
          <a:p>
            <a:r>
              <a:rPr lang="en-US" kern="0" dirty="0"/>
              <a:t>Identified by a four-digit alphanumeric ID, e.g. US00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Company Code</a:t>
            </a:r>
            <a:endParaRPr lang="de-DE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9468000" y="1295400"/>
            <a:ext cx="2409227" cy="1295400"/>
            <a:chOff x="6148687" y="1295400"/>
            <a:chExt cx="2409227" cy="1295400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6172200" y="1295400"/>
              <a:ext cx="2385714" cy="1295400"/>
            </a:xfrm>
            <a:prstGeom prst="parallelogram">
              <a:avLst>
                <a:gd name="adj" fmla="val 45000"/>
              </a:avLst>
            </a:prstGeom>
            <a:gradFill rotWithShape="0">
              <a:gsLst>
                <a:gs pos="0">
                  <a:srgbClr val="0050A8"/>
                </a:gs>
                <a:gs pos="100000">
                  <a:srgbClr val="B5C1E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B5C1E9"/>
              </a:extrusionClr>
            </a:sp3d>
          </p:spPr>
          <p:txBody>
            <a:bodyPr wrap="none" lIns="0" tIns="0" rIns="0" bIns="0" anchor="b">
              <a:flatTx/>
            </a:bodyPr>
            <a:lstStyle/>
            <a:p>
              <a:endParaRPr lang="de-DE" sz="1400" b="1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6148687" y="2481988"/>
              <a:ext cx="861713" cy="1088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000" tIns="46800" rIns="9000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" b="1" dirty="0">
                  <a:solidFill>
                    <a:schemeClr val="bg1"/>
                  </a:solidFill>
                </a:rPr>
                <a:t>Client </a:t>
              </a:r>
              <a:r>
                <a:rPr lang="en-US" sz="400" b="1" dirty="0" smtClean="0">
                  <a:solidFill>
                    <a:schemeClr val="bg1"/>
                  </a:solidFill>
                </a:rPr>
                <a:t>Global Bike Group</a:t>
              </a:r>
              <a:endParaRPr lang="en-US" sz="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AutoShape 47"/>
            <p:cNvSpPr>
              <a:spLocks noChangeArrowheads="1"/>
            </p:cNvSpPr>
            <p:nvPr/>
          </p:nvSpPr>
          <p:spPr bwMode="auto">
            <a:xfrm>
              <a:off x="6559378" y="1511644"/>
              <a:ext cx="679622" cy="572477"/>
            </a:xfrm>
            <a:prstGeom prst="parallelogram">
              <a:avLst>
                <a:gd name="adj" fmla="val 45398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/>
            <a:p>
              <a:endParaRPr lang="de-DE" sz="1400" b="1"/>
            </a:p>
          </p:txBody>
        </p:sp>
        <p:sp>
          <p:nvSpPr>
            <p:cNvPr id="13" name="Text Box 48"/>
            <p:cNvSpPr txBox="1">
              <a:spLocks noChangeArrowheads="1"/>
            </p:cNvSpPr>
            <p:nvPr/>
          </p:nvSpPr>
          <p:spPr bwMode="auto">
            <a:xfrm>
              <a:off x="6534666" y="1958997"/>
              <a:ext cx="942839" cy="1560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r>
                <a:rPr lang="en-US" sz="400" b="1" dirty="0">
                  <a:solidFill>
                    <a:schemeClr val="bg1"/>
                  </a:solidFill>
                </a:rPr>
                <a:t>CC US##     </a:t>
              </a:r>
            </a:p>
          </p:txBody>
        </p:sp>
        <p:sp>
          <p:nvSpPr>
            <p:cNvPr id="14" name="AutoShape 47"/>
            <p:cNvSpPr>
              <a:spLocks noChangeArrowheads="1"/>
            </p:cNvSpPr>
            <p:nvPr/>
          </p:nvSpPr>
          <p:spPr bwMode="auto">
            <a:xfrm>
              <a:off x="7115827" y="1511644"/>
              <a:ext cx="679622" cy="572477"/>
            </a:xfrm>
            <a:prstGeom prst="parallelogram">
              <a:avLst>
                <a:gd name="adj" fmla="val 45398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/>
            <a:p>
              <a:endParaRPr lang="de-DE" sz="1400" b="1"/>
            </a:p>
          </p:txBody>
        </p:sp>
        <p:sp>
          <p:nvSpPr>
            <p:cNvPr id="15" name="Text Box 48"/>
            <p:cNvSpPr txBox="1">
              <a:spLocks noChangeArrowheads="1"/>
            </p:cNvSpPr>
            <p:nvPr/>
          </p:nvSpPr>
          <p:spPr bwMode="auto">
            <a:xfrm>
              <a:off x="7091115" y="1958997"/>
              <a:ext cx="942839" cy="1560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r>
                <a:rPr lang="en-US" sz="400" b="1" dirty="0">
                  <a:solidFill>
                    <a:schemeClr val="bg1"/>
                  </a:solidFill>
                </a:rPr>
                <a:t>CC </a:t>
              </a:r>
              <a:r>
                <a:rPr lang="en-US" sz="400" dirty="0" smtClean="0">
                  <a:solidFill>
                    <a:schemeClr val="bg1"/>
                  </a:solidFill>
                </a:rPr>
                <a:t>DE</a:t>
              </a:r>
              <a:r>
                <a:rPr lang="en-US" sz="400" b="1" dirty="0" smtClean="0">
                  <a:solidFill>
                    <a:schemeClr val="bg1"/>
                  </a:solidFill>
                </a:rPr>
                <a:t>##     </a:t>
              </a:r>
              <a:endParaRPr lang="en-US" sz="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230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4000" y="1691079"/>
            <a:ext cx="7844128" cy="4392042"/>
          </a:xfrm>
        </p:spPr>
        <p:txBody>
          <a:bodyPr/>
          <a:lstStyle/>
          <a:p>
            <a:r>
              <a:rPr lang="en-US" dirty="0"/>
              <a:t>Many definitions or uses.  A location</a:t>
            </a:r>
          </a:p>
          <a:p>
            <a:pPr lvl="1"/>
            <a:r>
              <a:rPr lang="en-US" dirty="0"/>
              <a:t>That holds valuated stock (for distribution)</a:t>
            </a:r>
          </a:p>
          <a:p>
            <a:pPr lvl="1"/>
            <a:r>
              <a:rPr lang="en-US" dirty="0"/>
              <a:t>Where production planning is carried out</a:t>
            </a:r>
          </a:p>
          <a:p>
            <a:pPr lvl="1"/>
            <a:r>
              <a:rPr lang="en-US" dirty="0"/>
              <a:t>Where products and services are created</a:t>
            </a:r>
          </a:p>
          <a:p>
            <a:pPr lvl="1"/>
            <a:r>
              <a:rPr lang="en-US" dirty="0"/>
              <a:t>That contains service or maintenance </a:t>
            </a:r>
            <a:r>
              <a:rPr lang="en-US" dirty="0" smtClean="0"/>
              <a:t>facilities</a:t>
            </a:r>
          </a:p>
          <a:p>
            <a:pPr lvl="1"/>
            <a:endParaRPr lang="en-US" dirty="0"/>
          </a:p>
          <a:p>
            <a:r>
              <a:rPr lang="en-US" dirty="0" smtClean="0"/>
              <a:t>Where work is performed</a:t>
            </a:r>
          </a:p>
          <a:p>
            <a:pPr lvl="1"/>
            <a:r>
              <a:rPr lang="en-US" dirty="0" smtClean="0"/>
              <a:t>Office, store, factory, warehouse, distribution center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Can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assigned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company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A </a:t>
            </a:r>
            <a:r>
              <a:rPr lang="de-DE" dirty="0" err="1" smtClean="0"/>
              <a:t>company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plants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In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context</a:t>
            </a:r>
            <a:r>
              <a:rPr lang="de-DE" dirty="0" smtClean="0"/>
              <a:t>: </a:t>
            </a:r>
            <a:r>
              <a:rPr lang="de-DE" dirty="0" err="1" smtClean="0"/>
              <a:t>five</a:t>
            </a:r>
            <a:r>
              <a:rPr lang="de-DE" dirty="0" smtClean="0"/>
              <a:t> </a:t>
            </a:r>
            <a:r>
              <a:rPr lang="de-DE" dirty="0" err="1" smtClean="0"/>
              <a:t>plants</a:t>
            </a:r>
            <a:r>
              <a:rPr lang="de-DE" dirty="0" smtClean="0"/>
              <a:t> at Global Bike</a:t>
            </a:r>
          </a:p>
          <a:p>
            <a:r>
              <a:rPr lang="de-DE" dirty="0" err="1" smtClean="0"/>
              <a:t>Identified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 </a:t>
            </a:r>
            <a:r>
              <a:rPr lang="de-DE" dirty="0" err="1" smtClean="0"/>
              <a:t>four</a:t>
            </a:r>
            <a:r>
              <a:rPr lang="de-DE" dirty="0" smtClean="0"/>
              <a:t>-digit </a:t>
            </a:r>
            <a:r>
              <a:rPr lang="de-DE" dirty="0" err="1" smtClean="0"/>
              <a:t>alphanumeric</a:t>
            </a:r>
            <a:r>
              <a:rPr lang="de-DE" dirty="0" smtClean="0"/>
              <a:t> ID, e.g. DL00</a:t>
            </a:r>
            <a:endParaRPr lang="en-US" dirty="0" smtClean="0"/>
          </a:p>
        </p:txBody>
      </p:sp>
      <p:grpSp>
        <p:nvGrpSpPr>
          <p:cNvPr id="20" name="Gruppieren 19"/>
          <p:cNvGrpSpPr/>
          <p:nvPr/>
        </p:nvGrpSpPr>
        <p:grpSpPr>
          <a:xfrm>
            <a:off x="9468000" y="1295400"/>
            <a:ext cx="2409227" cy="1295400"/>
            <a:chOff x="6148687" y="1295400"/>
            <a:chExt cx="2409227" cy="129540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6172200" y="1295400"/>
              <a:ext cx="2385714" cy="1295400"/>
            </a:xfrm>
            <a:prstGeom prst="parallelogram">
              <a:avLst>
                <a:gd name="adj" fmla="val 45000"/>
              </a:avLst>
            </a:prstGeom>
            <a:gradFill rotWithShape="0">
              <a:gsLst>
                <a:gs pos="0">
                  <a:srgbClr val="0050A8"/>
                </a:gs>
                <a:gs pos="100000">
                  <a:srgbClr val="B5C1E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B5C1E9"/>
              </a:extrusionClr>
            </a:sp3d>
          </p:spPr>
          <p:txBody>
            <a:bodyPr wrap="none" lIns="0" tIns="0" rIns="0" bIns="0" anchor="b">
              <a:flatTx/>
            </a:bodyPr>
            <a:lstStyle/>
            <a:p>
              <a:endParaRPr lang="de-DE" sz="1400" b="1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6148687" y="2481988"/>
              <a:ext cx="861713" cy="1088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000" tIns="46800" rIns="9000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" b="1" dirty="0">
                  <a:solidFill>
                    <a:schemeClr val="bg1"/>
                  </a:solidFill>
                </a:rPr>
                <a:t>Client </a:t>
              </a:r>
              <a:r>
                <a:rPr lang="en-US" sz="400" b="1" dirty="0" smtClean="0">
                  <a:solidFill>
                    <a:schemeClr val="bg1"/>
                  </a:solidFill>
                </a:rPr>
                <a:t>Global Bike Group</a:t>
              </a:r>
              <a:endParaRPr lang="en-US" sz="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AutoShape 47"/>
            <p:cNvSpPr>
              <a:spLocks noChangeArrowheads="1"/>
            </p:cNvSpPr>
            <p:nvPr/>
          </p:nvSpPr>
          <p:spPr bwMode="auto">
            <a:xfrm>
              <a:off x="6265736" y="1352100"/>
              <a:ext cx="1430464" cy="1125378"/>
            </a:xfrm>
            <a:prstGeom prst="parallelogram">
              <a:avLst>
                <a:gd name="adj" fmla="val 45398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/>
            <a:p>
              <a:endParaRPr lang="de-DE" sz="1400" b="1"/>
            </a:p>
          </p:txBody>
        </p:sp>
        <p:sp>
          <p:nvSpPr>
            <p:cNvPr id="7" name="Text Box 48"/>
            <p:cNvSpPr txBox="1">
              <a:spLocks noChangeArrowheads="1"/>
            </p:cNvSpPr>
            <p:nvPr/>
          </p:nvSpPr>
          <p:spPr bwMode="auto">
            <a:xfrm>
              <a:off x="6235398" y="2358531"/>
              <a:ext cx="942839" cy="1560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r>
                <a:rPr lang="en-US" sz="400" b="1" dirty="0">
                  <a:solidFill>
                    <a:schemeClr val="bg1"/>
                  </a:solidFill>
                </a:rPr>
                <a:t>CC US##     </a:t>
              </a:r>
            </a:p>
          </p:txBody>
        </p:sp>
        <p:sp>
          <p:nvSpPr>
            <p:cNvPr id="8" name="AutoShape 47"/>
            <p:cNvSpPr>
              <a:spLocks noChangeArrowheads="1"/>
            </p:cNvSpPr>
            <p:nvPr/>
          </p:nvSpPr>
          <p:spPr bwMode="auto">
            <a:xfrm>
              <a:off x="7280528" y="1354264"/>
              <a:ext cx="1101472" cy="1125378"/>
            </a:xfrm>
            <a:prstGeom prst="parallelogram">
              <a:avLst>
                <a:gd name="adj" fmla="val 45398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/>
            <a:p>
              <a:endParaRPr lang="de-DE" sz="1400" b="1"/>
            </a:p>
          </p:txBody>
        </p:sp>
        <p:sp>
          <p:nvSpPr>
            <p:cNvPr id="9" name="Text Box 48"/>
            <p:cNvSpPr txBox="1">
              <a:spLocks noChangeArrowheads="1"/>
            </p:cNvSpPr>
            <p:nvPr/>
          </p:nvSpPr>
          <p:spPr bwMode="auto">
            <a:xfrm>
              <a:off x="7265091" y="2358531"/>
              <a:ext cx="942839" cy="1560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r>
                <a:rPr lang="en-US" sz="400" b="1" dirty="0">
                  <a:solidFill>
                    <a:schemeClr val="bg1"/>
                  </a:solidFill>
                </a:rPr>
                <a:t>CC </a:t>
              </a:r>
              <a:r>
                <a:rPr lang="en-US" sz="400" dirty="0" smtClean="0">
                  <a:solidFill>
                    <a:schemeClr val="bg1"/>
                  </a:solidFill>
                </a:rPr>
                <a:t>DE</a:t>
              </a:r>
              <a:r>
                <a:rPr lang="en-US" sz="400" b="1" dirty="0" smtClean="0">
                  <a:solidFill>
                    <a:schemeClr val="bg1"/>
                  </a:solidFill>
                </a:rPr>
                <a:t>##     </a:t>
              </a:r>
              <a:endParaRPr lang="en-US" sz="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AutoShape 21"/>
            <p:cNvSpPr>
              <a:spLocks noChangeArrowheads="1"/>
            </p:cNvSpPr>
            <p:nvPr/>
          </p:nvSpPr>
          <p:spPr bwMode="auto">
            <a:xfrm>
              <a:off x="6376987" y="1385887"/>
              <a:ext cx="633414" cy="976313"/>
            </a:xfrm>
            <a:prstGeom prst="parallelogram">
              <a:avLst>
                <a:gd name="adj" fmla="val 66361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1" name="Text Box 28"/>
            <p:cNvSpPr txBox="1">
              <a:spLocks noChangeArrowheads="1"/>
            </p:cNvSpPr>
            <p:nvPr/>
          </p:nvSpPr>
          <p:spPr bwMode="auto">
            <a:xfrm>
              <a:off x="6329363" y="2085210"/>
              <a:ext cx="865187" cy="262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de-DE" sz="1000" dirty="0">
                  <a:cs typeface="Times New Roman" panose="02020603050405020304" pitchFamily="18" charset="0"/>
                </a:rPr>
                <a:t> </a:t>
              </a:r>
              <a:r>
                <a:rPr lang="en-US" altLang="de-DE" sz="400" dirty="0" smtClean="0">
                  <a:latin typeface="Arial" charset="0"/>
                </a:rPr>
                <a:t>Dallas</a:t>
              </a:r>
              <a:endParaRPr lang="en-US" altLang="de-DE" sz="400" dirty="0">
                <a:latin typeface="Arial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400" dirty="0">
                  <a:latin typeface="Arial" charset="0"/>
                </a:rPr>
                <a:t> </a:t>
              </a:r>
              <a:r>
                <a:rPr lang="en-US" altLang="de-DE" sz="400" dirty="0" smtClean="0">
                  <a:latin typeface="Arial" charset="0"/>
                </a:rPr>
                <a:t>DL##</a:t>
              </a:r>
              <a:endParaRPr lang="en-US" altLang="de-DE" sz="400" dirty="0">
                <a:latin typeface="Arial" charset="0"/>
              </a:endParaRPr>
            </a:p>
          </p:txBody>
        </p:sp>
        <p:sp>
          <p:nvSpPr>
            <p:cNvPr id="12" name="AutoShape 21"/>
            <p:cNvSpPr>
              <a:spLocks noChangeArrowheads="1"/>
            </p:cNvSpPr>
            <p:nvPr/>
          </p:nvSpPr>
          <p:spPr bwMode="auto">
            <a:xfrm>
              <a:off x="6648452" y="1385889"/>
              <a:ext cx="633414" cy="976313"/>
            </a:xfrm>
            <a:prstGeom prst="parallelogram">
              <a:avLst>
                <a:gd name="adj" fmla="val 66361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6600828" y="2085212"/>
              <a:ext cx="865187" cy="262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de-DE" sz="1000" dirty="0">
                  <a:cs typeface="Times New Roman" panose="02020603050405020304" pitchFamily="18" charset="0"/>
                </a:rPr>
                <a:t> </a:t>
              </a:r>
              <a:r>
                <a:rPr lang="en-US" altLang="de-DE" sz="400" dirty="0" smtClean="0">
                  <a:latin typeface="Arial" charset="0"/>
                </a:rPr>
                <a:t>Miami</a:t>
              </a:r>
              <a:endParaRPr lang="en-US" altLang="de-DE" sz="400" dirty="0">
                <a:latin typeface="Arial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400" dirty="0">
                  <a:latin typeface="Arial" charset="0"/>
                </a:rPr>
                <a:t> </a:t>
              </a:r>
              <a:r>
                <a:rPr lang="en-US" altLang="de-DE" sz="400" dirty="0" smtClean="0">
                  <a:latin typeface="Arial" charset="0"/>
                </a:rPr>
                <a:t>MI##</a:t>
              </a:r>
              <a:endParaRPr lang="en-US" altLang="de-DE" sz="400" dirty="0">
                <a:latin typeface="Arial" charset="0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6924676" y="1381126"/>
              <a:ext cx="633414" cy="976313"/>
            </a:xfrm>
            <a:prstGeom prst="parallelogram">
              <a:avLst>
                <a:gd name="adj" fmla="val 66361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6886578" y="2177543"/>
              <a:ext cx="865187" cy="170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de-DE" sz="400" dirty="0" smtClean="0">
                  <a:latin typeface="Arial" charset="0"/>
                </a:rPr>
                <a:t>S. Diego</a:t>
              </a:r>
              <a:endParaRPr lang="en-US" altLang="de-DE" sz="400" dirty="0">
                <a:latin typeface="Arial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400" dirty="0" smtClean="0">
                  <a:latin typeface="Arial" charset="0"/>
                </a:rPr>
                <a:t>SD##</a:t>
              </a:r>
              <a:endParaRPr lang="en-US" altLang="de-DE" sz="400" dirty="0">
                <a:latin typeface="Arial" charset="0"/>
              </a:endParaRPr>
            </a:p>
          </p:txBody>
        </p:sp>
        <p:sp>
          <p:nvSpPr>
            <p:cNvPr id="16" name="AutoShape 21"/>
            <p:cNvSpPr>
              <a:spLocks noChangeArrowheads="1"/>
            </p:cNvSpPr>
            <p:nvPr/>
          </p:nvSpPr>
          <p:spPr bwMode="auto">
            <a:xfrm>
              <a:off x="7391402" y="1381124"/>
              <a:ext cx="633414" cy="976313"/>
            </a:xfrm>
            <a:prstGeom prst="parallelogram">
              <a:avLst>
                <a:gd name="adj" fmla="val 66361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7354887" y="2177543"/>
              <a:ext cx="865187" cy="170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de-DE" sz="400" dirty="0" err="1" smtClean="0">
                  <a:latin typeface="Arial" charset="0"/>
                </a:rPr>
                <a:t>Heidelb</a:t>
              </a:r>
              <a:r>
                <a:rPr lang="en-US" altLang="de-DE" sz="400" dirty="0" smtClean="0">
                  <a:latin typeface="Arial" charset="0"/>
                </a:rPr>
                <a:t>.</a:t>
              </a:r>
              <a:endParaRPr lang="en-US" altLang="de-DE" sz="400" dirty="0">
                <a:latin typeface="Arial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400" dirty="0">
                  <a:latin typeface="Arial" charset="0"/>
                </a:rPr>
                <a:t> </a:t>
              </a:r>
              <a:r>
                <a:rPr lang="en-US" altLang="de-DE" sz="400" dirty="0" smtClean="0">
                  <a:latin typeface="Arial" charset="0"/>
                </a:rPr>
                <a:t>HD##</a:t>
              </a:r>
              <a:endParaRPr lang="en-US" altLang="de-DE" sz="400" dirty="0">
                <a:latin typeface="Arial" charset="0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7667626" y="1376361"/>
              <a:ext cx="633414" cy="976313"/>
            </a:xfrm>
            <a:prstGeom prst="parallelogram">
              <a:avLst>
                <a:gd name="adj" fmla="val 66361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7620002" y="2172778"/>
              <a:ext cx="865187" cy="170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de-DE" sz="400" dirty="0" smtClean="0">
                  <a:latin typeface="Arial" charset="0"/>
                </a:rPr>
                <a:t>Hamburg</a:t>
              </a:r>
              <a:endParaRPr lang="en-US" altLang="de-DE" sz="400" dirty="0">
                <a:latin typeface="Arial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400" dirty="0" smtClean="0">
                  <a:latin typeface="Arial" charset="0"/>
                </a:rPr>
                <a:t>HH##</a:t>
              </a:r>
              <a:endParaRPr lang="en-US" altLang="de-DE" sz="400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4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Storage Location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4000" y="1691079"/>
            <a:ext cx="8477100" cy="4392042"/>
          </a:xfrm>
        </p:spPr>
        <p:txBody>
          <a:bodyPr/>
          <a:lstStyle/>
          <a:p>
            <a:r>
              <a:rPr lang="en-US" dirty="0"/>
              <a:t>A place in a plant where materials are stored</a:t>
            </a:r>
          </a:p>
          <a:p>
            <a:pPr lvl="1"/>
            <a:r>
              <a:rPr lang="en-US" dirty="0"/>
              <a:t>Areas designated for different types of material (raw material, work-in-process, finished goods)</a:t>
            </a:r>
          </a:p>
          <a:p>
            <a:pPr lvl="1"/>
            <a:r>
              <a:rPr lang="en-US" dirty="0"/>
              <a:t>Does not have to be physical, can be logical</a:t>
            </a:r>
          </a:p>
          <a:p>
            <a:pPr lvl="1"/>
            <a:r>
              <a:rPr lang="en-US" dirty="0"/>
              <a:t>More sophisticated divisions including storage bins, cabinets, trays is part of warehouse management</a:t>
            </a:r>
          </a:p>
          <a:p>
            <a:endParaRPr lang="de-DE" dirty="0" smtClean="0"/>
          </a:p>
          <a:p>
            <a:r>
              <a:rPr lang="de-DE" dirty="0" smtClean="0"/>
              <a:t>A plant must </a:t>
            </a:r>
            <a:r>
              <a:rPr lang="de-DE" dirty="0" err="1" smtClean="0"/>
              <a:t>have</a:t>
            </a:r>
            <a:r>
              <a:rPr lang="de-DE" dirty="0" smtClean="0"/>
              <a:t> at least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storage</a:t>
            </a:r>
            <a:r>
              <a:rPr lang="de-DE" dirty="0" smtClean="0"/>
              <a:t> </a:t>
            </a:r>
            <a:r>
              <a:rPr lang="de-DE" dirty="0" err="1" smtClean="0"/>
              <a:t>location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A </a:t>
            </a:r>
            <a:r>
              <a:rPr lang="de-DE" dirty="0" err="1" smtClean="0"/>
              <a:t>storage</a:t>
            </a:r>
            <a:r>
              <a:rPr lang="de-DE" dirty="0" smtClean="0"/>
              <a:t> </a:t>
            </a:r>
            <a:r>
              <a:rPr lang="de-DE" dirty="0" err="1" smtClean="0"/>
              <a:t>location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assigned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single</a:t>
            </a:r>
            <a:r>
              <a:rPr lang="de-DE" dirty="0" smtClean="0"/>
              <a:t> plant</a:t>
            </a:r>
          </a:p>
          <a:p>
            <a:pPr lvl="1"/>
            <a:r>
              <a:rPr lang="de-DE" dirty="0" smtClean="0"/>
              <a:t>Storage </a:t>
            </a:r>
            <a:r>
              <a:rPr lang="de-DE" dirty="0" err="1" smtClean="0"/>
              <a:t>locations</a:t>
            </a:r>
            <a:r>
              <a:rPr lang="de-DE" dirty="0" smtClean="0"/>
              <a:t> in different </a:t>
            </a:r>
            <a:r>
              <a:rPr lang="de-DE" dirty="0" err="1" smtClean="0"/>
              <a:t>plants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name</a:t>
            </a:r>
            <a:endParaRPr lang="de-DE" dirty="0" smtClean="0"/>
          </a:p>
          <a:p>
            <a:pPr lvl="2"/>
            <a:r>
              <a:rPr lang="de-DE" dirty="0" err="1" smtClean="0"/>
              <a:t>Finished</a:t>
            </a:r>
            <a:r>
              <a:rPr lang="de-DE" dirty="0" smtClean="0"/>
              <a:t> </a:t>
            </a:r>
            <a:r>
              <a:rPr lang="de-DE" dirty="0" err="1" smtClean="0"/>
              <a:t>Goods</a:t>
            </a:r>
            <a:r>
              <a:rPr lang="de-DE" dirty="0" smtClean="0"/>
              <a:t> FG00 in MI00, FG00 in DL00</a:t>
            </a:r>
          </a:p>
          <a:p>
            <a:endParaRPr lang="de-DE" dirty="0"/>
          </a:p>
          <a:p>
            <a:r>
              <a:rPr lang="de-DE" dirty="0" smtClean="0"/>
              <a:t>In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context</a:t>
            </a:r>
            <a:r>
              <a:rPr lang="de-DE" dirty="0" smtClean="0"/>
              <a:t>: </a:t>
            </a:r>
            <a:r>
              <a:rPr lang="de-DE" dirty="0" err="1" smtClean="0"/>
              <a:t>various</a:t>
            </a:r>
            <a:r>
              <a:rPr lang="de-DE" dirty="0" smtClean="0"/>
              <a:t> </a:t>
            </a:r>
            <a:r>
              <a:rPr lang="de-DE" dirty="0" err="1" smtClean="0"/>
              <a:t>storage</a:t>
            </a:r>
            <a:r>
              <a:rPr lang="de-DE" dirty="0" smtClean="0"/>
              <a:t> </a:t>
            </a:r>
            <a:r>
              <a:rPr lang="de-DE" dirty="0" err="1" smtClean="0"/>
              <a:t>location</a:t>
            </a:r>
            <a:r>
              <a:rPr lang="de-DE" dirty="0" smtClean="0"/>
              <a:t> </a:t>
            </a:r>
            <a:r>
              <a:rPr lang="de-DE" dirty="0" err="1" smtClean="0"/>
              <a:t>types</a:t>
            </a:r>
            <a:r>
              <a:rPr lang="de-DE" dirty="0" smtClean="0"/>
              <a:t> at Global Bike</a:t>
            </a:r>
          </a:p>
          <a:p>
            <a:endParaRPr lang="de-DE" dirty="0"/>
          </a:p>
          <a:p>
            <a:r>
              <a:rPr lang="de-DE" dirty="0" err="1" smtClean="0"/>
              <a:t>Identified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 </a:t>
            </a:r>
            <a:r>
              <a:rPr lang="de-DE" dirty="0" err="1" smtClean="0"/>
              <a:t>four</a:t>
            </a:r>
            <a:r>
              <a:rPr lang="de-DE" dirty="0" smtClean="0"/>
              <a:t>-digit </a:t>
            </a:r>
            <a:r>
              <a:rPr lang="de-DE" dirty="0" err="1" smtClean="0"/>
              <a:t>alphanumeric</a:t>
            </a:r>
            <a:r>
              <a:rPr lang="de-DE" dirty="0" smtClean="0"/>
              <a:t> ID, e.g. FG00</a:t>
            </a:r>
            <a:endParaRPr lang="de-DE" dirty="0"/>
          </a:p>
        </p:txBody>
      </p:sp>
      <p:grpSp>
        <p:nvGrpSpPr>
          <p:cNvPr id="37" name="Gruppieren 36"/>
          <p:cNvGrpSpPr/>
          <p:nvPr/>
        </p:nvGrpSpPr>
        <p:grpSpPr>
          <a:xfrm>
            <a:off x="9468000" y="1295400"/>
            <a:ext cx="2409227" cy="1295400"/>
            <a:chOff x="6148687" y="1295400"/>
            <a:chExt cx="2409227" cy="129540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6172200" y="1295400"/>
              <a:ext cx="2385714" cy="1295400"/>
            </a:xfrm>
            <a:prstGeom prst="parallelogram">
              <a:avLst>
                <a:gd name="adj" fmla="val 45000"/>
              </a:avLst>
            </a:prstGeom>
            <a:gradFill rotWithShape="0">
              <a:gsLst>
                <a:gs pos="0">
                  <a:srgbClr val="0050A8"/>
                </a:gs>
                <a:gs pos="100000">
                  <a:srgbClr val="B5C1E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B5C1E9"/>
              </a:extrusionClr>
            </a:sp3d>
          </p:spPr>
          <p:txBody>
            <a:bodyPr wrap="none" lIns="0" tIns="0" rIns="0" bIns="0" anchor="b">
              <a:flatTx/>
            </a:bodyPr>
            <a:lstStyle/>
            <a:p>
              <a:endParaRPr lang="de-DE" sz="1400" b="1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6148687" y="2481988"/>
              <a:ext cx="861713" cy="1088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000" tIns="46800" rIns="9000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" b="1" dirty="0">
                  <a:solidFill>
                    <a:schemeClr val="bg1"/>
                  </a:solidFill>
                </a:rPr>
                <a:t>Client </a:t>
              </a:r>
              <a:r>
                <a:rPr lang="en-US" sz="400" b="1" dirty="0" smtClean="0">
                  <a:solidFill>
                    <a:schemeClr val="bg1"/>
                  </a:solidFill>
                </a:rPr>
                <a:t>Global Bike Group</a:t>
              </a:r>
              <a:endParaRPr lang="en-US" sz="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AutoShape 47"/>
            <p:cNvSpPr>
              <a:spLocks noChangeArrowheads="1"/>
            </p:cNvSpPr>
            <p:nvPr/>
          </p:nvSpPr>
          <p:spPr bwMode="auto">
            <a:xfrm>
              <a:off x="6265736" y="1352100"/>
              <a:ext cx="1430464" cy="1125378"/>
            </a:xfrm>
            <a:prstGeom prst="parallelogram">
              <a:avLst>
                <a:gd name="adj" fmla="val 45398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/>
            <a:p>
              <a:endParaRPr lang="de-DE" sz="1400" b="1"/>
            </a:p>
          </p:txBody>
        </p:sp>
        <p:sp>
          <p:nvSpPr>
            <p:cNvPr id="7" name="Text Box 48"/>
            <p:cNvSpPr txBox="1">
              <a:spLocks noChangeArrowheads="1"/>
            </p:cNvSpPr>
            <p:nvPr/>
          </p:nvSpPr>
          <p:spPr bwMode="auto">
            <a:xfrm>
              <a:off x="6235398" y="2358531"/>
              <a:ext cx="942839" cy="1560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r>
                <a:rPr lang="en-US" sz="400" b="1" dirty="0">
                  <a:solidFill>
                    <a:schemeClr val="bg1"/>
                  </a:solidFill>
                </a:rPr>
                <a:t>CC US##     </a:t>
              </a:r>
            </a:p>
          </p:txBody>
        </p:sp>
        <p:sp>
          <p:nvSpPr>
            <p:cNvPr id="8" name="AutoShape 47"/>
            <p:cNvSpPr>
              <a:spLocks noChangeArrowheads="1"/>
            </p:cNvSpPr>
            <p:nvPr/>
          </p:nvSpPr>
          <p:spPr bwMode="auto">
            <a:xfrm>
              <a:off x="7280528" y="1354264"/>
              <a:ext cx="1101472" cy="1125378"/>
            </a:xfrm>
            <a:prstGeom prst="parallelogram">
              <a:avLst>
                <a:gd name="adj" fmla="val 45398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/>
            <a:p>
              <a:endParaRPr lang="de-DE" sz="1400" b="1"/>
            </a:p>
          </p:txBody>
        </p:sp>
        <p:sp>
          <p:nvSpPr>
            <p:cNvPr id="9" name="Text Box 48"/>
            <p:cNvSpPr txBox="1">
              <a:spLocks noChangeArrowheads="1"/>
            </p:cNvSpPr>
            <p:nvPr/>
          </p:nvSpPr>
          <p:spPr bwMode="auto">
            <a:xfrm>
              <a:off x="7265091" y="2358531"/>
              <a:ext cx="942839" cy="1560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r>
                <a:rPr lang="en-US" sz="400" b="1" dirty="0">
                  <a:solidFill>
                    <a:schemeClr val="bg1"/>
                  </a:solidFill>
                </a:rPr>
                <a:t>CC </a:t>
              </a:r>
              <a:r>
                <a:rPr lang="en-US" sz="400" dirty="0" smtClean="0">
                  <a:solidFill>
                    <a:schemeClr val="bg1"/>
                  </a:solidFill>
                </a:rPr>
                <a:t>DE</a:t>
              </a:r>
              <a:r>
                <a:rPr lang="en-US" sz="400" b="1" dirty="0" smtClean="0">
                  <a:solidFill>
                    <a:schemeClr val="bg1"/>
                  </a:solidFill>
                </a:rPr>
                <a:t>##     </a:t>
              </a:r>
              <a:endParaRPr lang="en-US" sz="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AutoShape 21"/>
            <p:cNvSpPr>
              <a:spLocks noChangeArrowheads="1"/>
            </p:cNvSpPr>
            <p:nvPr/>
          </p:nvSpPr>
          <p:spPr bwMode="auto">
            <a:xfrm>
              <a:off x="6376987" y="1385887"/>
              <a:ext cx="633414" cy="976313"/>
            </a:xfrm>
            <a:prstGeom prst="parallelogram">
              <a:avLst>
                <a:gd name="adj" fmla="val 66361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1" name="Text Box 28"/>
            <p:cNvSpPr txBox="1">
              <a:spLocks noChangeArrowheads="1"/>
            </p:cNvSpPr>
            <p:nvPr/>
          </p:nvSpPr>
          <p:spPr bwMode="auto">
            <a:xfrm>
              <a:off x="6329363" y="2085210"/>
              <a:ext cx="865187" cy="262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de-DE" sz="1000" dirty="0">
                  <a:cs typeface="Times New Roman" panose="02020603050405020304" pitchFamily="18" charset="0"/>
                </a:rPr>
                <a:t> </a:t>
              </a:r>
              <a:r>
                <a:rPr lang="en-US" altLang="de-DE" sz="400" dirty="0" smtClean="0">
                  <a:latin typeface="Arial" charset="0"/>
                </a:rPr>
                <a:t>Dallas</a:t>
              </a:r>
              <a:endParaRPr lang="en-US" altLang="de-DE" sz="400" dirty="0">
                <a:latin typeface="Arial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400" dirty="0">
                  <a:latin typeface="Arial" charset="0"/>
                </a:rPr>
                <a:t> </a:t>
              </a:r>
              <a:r>
                <a:rPr lang="en-US" altLang="de-DE" sz="400" dirty="0" smtClean="0">
                  <a:latin typeface="Arial" charset="0"/>
                </a:rPr>
                <a:t>DL##</a:t>
              </a:r>
              <a:endParaRPr lang="en-US" altLang="de-DE" sz="400" dirty="0">
                <a:latin typeface="Arial" charset="0"/>
              </a:endParaRPr>
            </a:p>
          </p:txBody>
        </p:sp>
        <p:sp>
          <p:nvSpPr>
            <p:cNvPr id="12" name="AutoShape 21"/>
            <p:cNvSpPr>
              <a:spLocks noChangeArrowheads="1"/>
            </p:cNvSpPr>
            <p:nvPr/>
          </p:nvSpPr>
          <p:spPr bwMode="auto">
            <a:xfrm>
              <a:off x="6648452" y="1385889"/>
              <a:ext cx="633414" cy="976313"/>
            </a:xfrm>
            <a:prstGeom prst="parallelogram">
              <a:avLst>
                <a:gd name="adj" fmla="val 66361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6600828" y="2085212"/>
              <a:ext cx="865187" cy="262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de-DE" sz="1000" dirty="0">
                  <a:cs typeface="Times New Roman" panose="02020603050405020304" pitchFamily="18" charset="0"/>
                </a:rPr>
                <a:t> </a:t>
              </a:r>
              <a:r>
                <a:rPr lang="en-US" altLang="de-DE" sz="400" dirty="0" smtClean="0">
                  <a:latin typeface="Arial" charset="0"/>
                </a:rPr>
                <a:t>Miami</a:t>
              </a:r>
              <a:endParaRPr lang="en-US" altLang="de-DE" sz="400" dirty="0">
                <a:latin typeface="Arial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400" dirty="0">
                  <a:latin typeface="Arial" charset="0"/>
                </a:rPr>
                <a:t> </a:t>
              </a:r>
              <a:r>
                <a:rPr lang="en-US" altLang="de-DE" sz="400" dirty="0" smtClean="0">
                  <a:latin typeface="Arial" charset="0"/>
                </a:rPr>
                <a:t>MI##</a:t>
              </a:r>
              <a:endParaRPr lang="en-US" altLang="de-DE" sz="400" dirty="0">
                <a:latin typeface="Arial" charset="0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6924676" y="1381126"/>
              <a:ext cx="633414" cy="976313"/>
            </a:xfrm>
            <a:prstGeom prst="parallelogram">
              <a:avLst>
                <a:gd name="adj" fmla="val 66361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6886578" y="2177543"/>
              <a:ext cx="865187" cy="170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de-DE" sz="400" dirty="0" smtClean="0">
                  <a:latin typeface="Arial" charset="0"/>
                </a:rPr>
                <a:t>S. Diego</a:t>
              </a:r>
              <a:endParaRPr lang="en-US" altLang="de-DE" sz="400" dirty="0">
                <a:latin typeface="Arial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400" dirty="0" smtClean="0">
                  <a:latin typeface="Arial" charset="0"/>
                </a:rPr>
                <a:t>SD##</a:t>
              </a:r>
              <a:endParaRPr lang="en-US" altLang="de-DE" sz="400" dirty="0">
                <a:latin typeface="Arial" charset="0"/>
              </a:endParaRPr>
            </a:p>
          </p:txBody>
        </p:sp>
        <p:sp>
          <p:nvSpPr>
            <p:cNvPr id="16" name="AutoShape 21"/>
            <p:cNvSpPr>
              <a:spLocks noChangeArrowheads="1"/>
            </p:cNvSpPr>
            <p:nvPr/>
          </p:nvSpPr>
          <p:spPr bwMode="auto">
            <a:xfrm>
              <a:off x="7391402" y="1381124"/>
              <a:ext cx="633414" cy="976313"/>
            </a:xfrm>
            <a:prstGeom prst="parallelogram">
              <a:avLst>
                <a:gd name="adj" fmla="val 66361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7354887" y="2177543"/>
              <a:ext cx="865187" cy="170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de-DE" sz="400" dirty="0" err="1" smtClean="0">
                  <a:latin typeface="Arial" charset="0"/>
                </a:rPr>
                <a:t>Heidelb</a:t>
              </a:r>
              <a:r>
                <a:rPr lang="en-US" altLang="de-DE" sz="400" dirty="0" smtClean="0">
                  <a:latin typeface="Arial" charset="0"/>
                </a:rPr>
                <a:t>.</a:t>
              </a:r>
              <a:endParaRPr lang="en-US" altLang="de-DE" sz="400" dirty="0">
                <a:latin typeface="Arial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400" dirty="0">
                  <a:latin typeface="Arial" charset="0"/>
                </a:rPr>
                <a:t> </a:t>
              </a:r>
              <a:r>
                <a:rPr lang="en-US" altLang="de-DE" sz="400" dirty="0" smtClean="0">
                  <a:latin typeface="Arial" charset="0"/>
                </a:rPr>
                <a:t>HD##</a:t>
              </a:r>
              <a:endParaRPr lang="en-US" altLang="de-DE" sz="400" dirty="0">
                <a:latin typeface="Arial" charset="0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7667626" y="1376361"/>
              <a:ext cx="633414" cy="976313"/>
            </a:xfrm>
            <a:prstGeom prst="parallelogram">
              <a:avLst>
                <a:gd name="adj" fmla="val 66361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7620002" y="2172778"/>
              <a:ext cx="865187" cy="170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de-DE" sz="400" dirty="0" smtClean="0">
                  <a:latin typeface="Arial" charset="0"/>
                </a:rPr>
                <a:t>Hamburg</a:t>
              </a:r>
              <a:endParaRPr lang="en-US" altLang="de-DE" sz="400" dirty="0">
                <a:latin typeface="Arial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400" dirty="0" smtClean="0">
                  <a:latin typeface="Arial" charset="0"/>
                </a:rPr>
                <a:t>HH##</a:t>
              </a:r>
              <a:endParaRPr lang="en-US" altLang="de-DE" sz="400" dirty="0">
                <a:latin typeface="Arial" charset="0"/>
              </a:endParaRPr>
            </a:p>
          </p:txBody>
        </p:sp>
        <p:sp>
          <p:nvSpPr>
            <p:cNvPr id="20" name="AutoShape 37"/>
            <p:cNvSpPr>
              <a:spLocks noChangeArrowheads="1"/>
            </p:cNvSpPr>
            <p:nvPr/>
          </p:nvSpPr>
          <p:spPr bwMode="auto">
            <a:xfrm>
              <a:off x="6773284" y="1410061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RM##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21" name="AutoShape 37"/>
            <p:cNvSpPr>
              <a:spLocks noChangeArrowheads="1"/>
            </p:cNvSpPr>
            <p:nvPr/>
          </p:nvSpPr>
          <p:spPr bwMode="auto">
            <a:xfrm>
              <a:off x="6728824" y="1512388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SF##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22" name="AutoShape 37"/>
            <p:cNvSpPr>
              <a:spLocks noChangeArrowheads="1"/>
            </p:cNvSpPr>
            <p:nvPr/>
          </p:nvSpPr>
          <p:spPr bwMode="auto">
            <a:xfrm>
              <a:off x="6682569" y="1615437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FG##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23" name="AutoShape 37"/>
            <p:cNvSpPr>
              <a:spLocks noChangeArrowheads="1"/>
            </p:cNvSpPr>
            <p:nvPr/>
          </p:nvSpPr>
          <p:spPr bwMode="auto">
            <a:xfrm>
              <a:off x="6638109" y="1717764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MI##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24" name="AutoShape 37"/>
            <p:cNvSpPr>
              <a:spLocks noChangeArrowheads="1"/>
            </p:cNvSpPr>
            <p:nvPr/>
          </p:nvSpPr>
          <p:spPr bwMode="auto">
            <a:xfrm>
              <a:off x="7045236" y="1406436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TG##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25" name="AutoShape 37"/>
            <p:cNvSpPr>
              <a:spLocks noChangeArrowheads="1"/>
            </p:cNvSpPr>
            <p:nvPr/>
          </p:nvSpPr>
          <p:spPr bwMode="auto">
            <a:xfrm>
              <a:off x="7000776" y="1508763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FG##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26" name="AutoShape 37"/>
            <p:cNvSpPr>
              <a:spLocks noChangeArrowheads="1"/>
            </p:cNvSpPr>
            <p:nvPr/>
          </p:nvSpPr>
          <p:spPr bwMode="auto">
            <a:xfrm>
              <a:off x="6954521" y="1611812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MI##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27" name="AutoShape 37"/>
            <p:cNvSpPr>
              <a:spLocks noChangeArrowheads="1"/>
            </p:cNvSpPr>
            <p:nvPr/>
          </p:nvSpPr>
          <p:spPr bwMode="auto">
            <a:xfrm>
              <a:off x="7318103" y="1406436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TG##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28" name="AutoShape 37"/>
            <p:cNvSpPr>
              <a:spLocks noChangeArrowheads="1"/>
            </p:cNvSpPr>
            <p:nvPr/>
          </p:nvSpPr>
          <p:spPr bwMode="auto">
            <a:xfrm>
              <a:off x="7273643" y="1508763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FG##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29" name="AutoShape 37"/>
            <p:cNvSpPr>
              <a:spLocks noChangeArrowheads="1"/>
            </p:cNvSpPr>
            <p:nvPr/>
          </p:nvSpPr>
          <p:spPr bwMode="auto">
            <a:xfrm>
              <a:off x="7227388" y="1611812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MI##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30" name="AutoShape 37"/>
            <p:cNvSpPr>
              <a:spLocks noChangeArrowheads="1"/>
            </p:cNvSpPr>
            <p:nvPr/>
          </p:nvSpPr>
          <p:spPr bwMode="auto">
            <a:xfrm>
              <a:off x="7788023" y="1410061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RM##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31" name="AutoShape 37"/>
            <p:cNvSpPr>
              <a:spLocks noChangeArrowheads="1"/>
            </p:cNvSpPr>
            <p:nvPr/>
          </p:nvSpPr>
          <p:spPr bwMode="auto">
            <a:xfrm>
              <a:off x="7743563" y="1512388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SF##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32" name="AutoShape 37"/>
            <p:cNvSpPr>
              <a:spLocks noChangeArrowheads="1"/>
            </p:cNvSpPr>
            <p:nvPr/>
          </p:nvSpPr>
          <p:spPr bwMode="auto">
            <a:xfrm>
              <a:off x="7697308" y="1615437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FG##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33" name="AutoShape 37"/>
            <p:cNvSpPr>
              <a:spLocks noChangeArrowheads="1"/>
            </p:cNvSpPr>
            <p:nvPr/>
          </p:nvSpPr>
          <p:spPr bwMode="auto">
            <a:xfrm>
              <a:off x="7652848" y="1717764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MI##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34" name="AutoShape 37"/>
            <p:cNvSpPr>
              <a:spLocks noChangeArrowheads="1"/>
            </p:cNvSpPr>
            <p:nvPr/>
          </p:nvSpPr>
          <p:spPr bwMode="auto">
            <a:xfrm>
              <a:off x="8059975" y="1406436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TG##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35" name="AutoShape 37"/>
            <p:cNvSpPr>
              <a:spLocks noChangeArrowheads="1"/>
            </p:cNvSpPr>
            <p:nvPr/>
          </p:nvSpPr>
          <p:spPr bwMode="auto">
            <a:xfrm>
              <a:off x="8015515" y="1508763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FG##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36" name="AutoShape 37"/>
            <p:cNvSpPr>
              <a:spLocks noChangeArrowheads="1"/>
            </p:cNvSpPr>
            <p:nvPr/>
          </p:nvSpPr>
          <p:spPr bwMode="auto">
            <a:xfrm>
              <a:off x="7969260" y="1611812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MI##</a:t>
              </a:r>
              <a:endParaRPr lang="en-US" altLang="de-DE" sz="300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0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Purchasing</a:t>
            </a:r>
            <a:r>
              <a:rPr lang="de-DE" dirty="0" smtClean="0"/>
              <a:t> </a:t>
            </a:r>
            <a:r>
              <a:rPr lang="de-DE" dirty="0" err="1" smtClean="0"/>
              <a:t>Organization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4000" y="1691079"/>
            <a:ext cx="8572350" cy="4392042"/>
          </a:xfrm>
        </p:spPr>
        <p:txBody>
          <a:bodyPr/>
          <a:lstStyle/>
          <a:p>
            <a:r>
              <a:rPr lang="en-US" dirty="0"/>
              <a:t>Identify and select </a:t>
            </a:r>
            <a:r>
              <a:rPr lang="en-US" dirty="0" smtClean="0"/>
              <a:t>vendors</a:t>
            </a:r>
          </a:p>
          <a:p>
            <a:endParaRPr lang="en-US" dirty="0"/>
          </a:p>
          <a:p>
            <a:r>
              <a:rPr lang="en-US" dirty="0"/>
              <a:t>Negotiate general conditions of purchase and contracts for one or more plants or companies.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Determine pricing conditions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Typically three models for Purchasing Organization</a:t>
            </a:r>
          </a:p>
          <a:p>
            <a:pPr lvl="1"/>
            <a:r>
              <a:rPr lang="en-US" dirty="0" smtClean="0"/>
              <a:t>Enterprise-Level (assigned to plant)</a:t>
            </a:r>
          </a:p>
          <a:p>
            <a:pPr lvl="1"/>
            <a:r>
              <a:rPr lang="en-US" dirty="0" smtClean="0"/>
              <a:t>Company-Level (assigned to plant and one company code) </a:t>
            </a:r>
            <a:r>
              <a:rPr lang="en-US" dirty="0" smtClean="0">
                <a:sym typeface="Wingdings" panose="05000000000000000000" pitchFamily="2" charset="2"/>
              </a:rPr>
              <a:t> used in Global Bike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Plant-Level (assigned to plant and its company code)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Hybrid</a:t>
            </a:r>
            <a:endParaRPr lang="en-US" dirty="0" smtClean="0"/>
          </a:p>
          <a:p>
            <a:pPr marL="122400" lvl="2" indent="0">
              <a:spcBef>
                <a:spcPts val="0"/>
              </a:spcBef>
              <a:buNone/>
            </a:pPr>
            <a:endParaRPr lang="en-US" sz="1650" dirty="0"/>
          </a:p>
          <a:p>
            <a:r>
              <a:rPr lang="en-US" dirty="0"/>
              <a:t>In this context: three purchasing organizations at Global </a:t>
            </a:r>
            <a:r>
              <a:rPr lang="en-US" dirty="0" smtClean="0"/>
              <a:t>Bike</a:t>
            </a:r>
          </a:p>
          <a:p>
            <a:endParaRPr lang="en-US" dirty="0"/>
          </a:p>
          <a:p>
            <a:pPr lvl="0">
              <a:defRPr/>
            </a:pPr>
            <a:r>
              <a:rPr lang="en-US" dirty="0"/>
              <a:t>Identified by a four-digit alphanumeric ID, e.g. US00</a:t>
            </a:r>
          </a:p>
          <a:p>
            <a:endParaRPr lang="de-DE" dirty="0"/>
          </a:p>
        </p:txBody>
      </p:sp>
      <p:grpSp>
        <p:nvGrpSpPr>
          <p:cNvPr id="43" name="Gruppieren 42"/>
          <p:cNvGrpSpPr/>
          <p:nvPr/>
        </p:nvGrpSpPr>
        <p:grpSpPr>
          <a:xfrm>
            <a:off x="9468000" y="1295400"/>
            <a:ext cx="2409227" cy="1295400"/>
            <a:chOff x="6148687" y="1295400"/>
            <a:chExt cx="2409227" cy="129540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6172200" y="1295400"/>
              <a:ext cx="2385714" cy="1295400"/>
            </a:xfrm>
            <a:prstGeom prst="parallelogram">
              <a:avLst>
                <a:gd name="adj" fmla="val 45000"/>
              </a:avLst>
            </a:prstGeom>
            <a:gradFill rotWithShape="0">
              <a:gsLst>
                <a:gs pos="0">
                  <a:srgbClr val="0050A8"/>
                </a:gs>
                <a:gs pos="100000">
                  <a:srgbClr val="B5C1E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B5C1E9"/>
              </a:extrusionClr>
            </a:sp3d>
          </p:spPr>
          <p:txBody>
            <a:bodyPr wrap="none" lIns="0" tIns="0" rIns="0" bIns="0" anchor="b">
              <a:flatTx/>
            </a:bodyPr>
            <a:lstStyle/>
            <a:p>
              <a:endParaRPr lang="de-DE" sz="1400" b="1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6148687" y="2481988"/>
              <a:ext cx="861713" cy="1088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000" tIns="46800" rIns="9000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" b="1" dirty="0">
                  <a:solidFill>
                    <a:schemeClr val="bg1"/>
                  </a:solidFill>
                </a:rPr>
                <a:t>Client </a:t>
              </a:r>
              <a:r>
                <a:rPr lang="en-US" sz="400" b="1" dirty="0" smtClean="0">
                  <a:solidFill>
                    <a:schemeClr val="bg1"/>
                  </a:solidFill>
                </a:rPr>
                <a:t>Global Bike Group</a:t>
              </a:r>
              <a:endParaRPr lang="en-US" sz="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AutoShape 47"/>
            <p:cNvSpPr>
              <a:spLocks noChangeArrowheads="1"/>
            </p:cNvSpPr>
            <p:nvPr/>
          </p:nvSpPr>
          <p:spPr bwMode="auto">
            <a:xfrm>
              <a:off x="6265736" y="1352100"/>
              <a:ext cx="1430464" cy="1125378"/>
            </a:xfrm>
            <a:prstGeom prst="parallelogram">
              <a:avLst>
                <a:gd name="adj" fmla="val 45398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/>
            <a:p>
              <a:endParaRPr lang="de-DE" sz="1400" b="1"/>
            </a:p>
          </p:txBody>
        </p:sp>
        <p:sp>
          <p:nvSpPr>
            <p:cNvPr id="7" name="Text Box 48"/>
            <p:cNvSpPr txBox="1">
              <a:spLocks noChangeArrowheads="1"/>
            </p:cNvSpPr>
            <p:nvPr/>
          </p:nvSpPr>
          <p:spPr bwMode="auto">
            <a:xfrm>
              <a:off x="6235398" y="2358531"/>
              <a:ext cx="942839" cy="1560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r>
                <a:rPr lang="en-US" sz="400" b="1" dirty="0">
                  <a:solidFill>
                    <a:schemeClr val="bg1"/>
                  </a:solidFill>
                </a:rPr>
                <a:t>CC US##     </a:t>
              </a:r>
            </a:p>
          </p:txBody>
        </p:sp>
        <p:sp>
          <p:nvSpPr>
            <p:cNvPr id="8" name="AutoShape 47"/>
            <p:cNvSpPr>
              <a:spLocks noChangeArrowheads="1"/>
            </p:cNvSpPr>
            <p:nvPr/>
          </p:nvSpPr>
          <p:spPr bwMode="auto">
            <a:xfrm>
              <a:off x="7280528" y="1354264"/>
              <a:ext cx="1101472" cy="1125378"/>
            </a:xfrm>
            <a:prstGeom prst="parallelogram">
              <a:avLst>
                <a:gd name="adj" fmla="val 45398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/>
            <a:p>
              <a:endParaRPr lang="de-DE" sz="1400" b="1"/>
            </a:p>
          </p:txBody>
        </p:sp>
        <p:sp>
          <p:nvSpPr>
            <p:cNvPr id="9" name="Text Box 48"/>
            <p:cNvSpPr txBox="1">
              <a:spLocks noChangeArrowheads="1"/>
            </p:cNvSpPr>
            <p:nvPr/>
          </p:nvSpPr>
          <p:spPr bwMode="auto">
            <a:xfrm>
              <a:off x="7265091" y="2358531"/>
              <a:ext cx="942839" cy="1560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r>
                <a:rPr lang="en-US" sz="400" b="1" dirty="0">
                  <a:solidFill>
                    <a:schemeClr val="bg1"/>
                  </a:solidFill>
                </a:rPr>
                <a:t>CC </a:t>
              </a:r>
              <a:r>
                <a:rPr lang="en-US" sz="400" dirty="0" smtClean="0">
                  <a:solidFill>
                    <a:schemeClr val="bg1"/>
                  </a:solidFill>
                </a:rPr>
                <a:t>DE</a:t>
              </a:r>
              <a:r>
                <a:rPr lang="en-US" sz="400" b="1" dirty="0" smtClean="0">
                  <a:solidFill>
                    <a:schemeClr val="bg1"/>
                  </a:solidFill>
                </a:rPr>
                <a:t>##     </a:t>
              </a:r>
              <a:endParaRPr lang="en-US" sz="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AutoShape 21"/>
            <p:cNvSpPr>
              <a:spLocks noChangeArrowheads="1"/>
            </p:cNvSpPr>
            <p:nvPr/>
          </p:nvSpPr>
          <p:spPr bwMode="auto">
            <a:xfrm>
              <a:off x="6376987" y="1385887"/>
              <a:ext cx="633414" cy="976313"/>
            </a:xfrm>
            <a:prstGeom prst="parallelogram">
              <a:avLst>
                <a:gd name="adj" fmla="val 66361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1" name="Text Box 28"/>
            <p:cNvSpPr txBox="1">
              <a:spLocks noChangeArrowheads="1"/>
            </p:cNvSpPr>
            <p:nvPr/>
          </p:nvSpPr>
          <p:spPr bwMode="auto">
            <a:xfrm>
              <a:off x="6329363" y="2085210"/>
              <a:ext cx="865187" cy="262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de-DE" sz="1000" dirty="0">
                  <a:cs typeface="Times New Roman" panose="02020603050405020304" pitchFamily="18" charset="0"/>
                </a:rPr>
                <a:t> </a:t>
              </a:r>
              <a:r>
                <a:rPr lang="en-US" altLang="de-DE" sz="400" dirty="0" smtClean="0">
                  <a:latin typeface="Arial" charset="0"/>
                </a:rPr>
                <a:t>Dallas</a:t>
              </a:r>
              <a:endParaRPr lang="en-US" altLang="de-DE" sz="400" dirty="0">
                <a:latin typeface="Arial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400" dirty="0">
                  <a:latin typeface="Arial" charset="0"/>
                </a:rPr>
                <a:t> </a:t>
              </a:r>
              <a:r>
                <a:rPr lang="en-US" altLang="de-DE" sz="400" dirty="0" smtClean="0">
                  <a:latin typeface="Arial" charset="0"/>
                </a:rPr>
                <a:t>DL##</a:t>
              </a:r>
              <a:endParaRPr lang="en-US" altLang="de-DE" sz="400" dirty="0">
                <a:latin typeface="Arial" charset="0"/>
              </a:endParaRPr>
            </a:p>
          </p:txBody>
        </p:sp>
        <p:sp>
          <p:nvSpPr>
            <p:cNvPr id="12" name="AutoShape 21"/>
            <p:cNvSpPr>
              <a:spLocks noChangeArrowheads="1"/>
            </p:cNvSpPr>
            <p:nvPr/>
          </p:nvSpPr>
          <p:spPr bwMode="auto">
            <a:xfrm>
              <a:off x="6648452" y="1385889"/>
              <a:ext cx="633414" cy="976313"/>
            </a:xfrm>
            <a:prstGeom prst="parallelogram">
              <a:avLst>
                <a:gd name="adj" fmla="val 66361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6600828" y="2085212"/>
              <a:ext cx="865187" cy="262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de-DE" sz="1000" dirty="0">
                  <a:cs typeface="Times New Roman" panose="02020603050405020304" pitchFamily="18" charset="0"/>
                </a:rPr>
                <a:t> </a:t>
              </a:r>
              <a:r>
                <a:rPr lang="en-US" altLang="de-DE" sz="400" dirty="0" smtClean="0">
                  <a:latin typeface="Arial" charset="0"/>
                </a:rPr>
                <a:t>Miami</a:t>
              </a:r>
              <a:endParaRPr lang="en-US" altLang="de-DE" sz="400" dirty="0">
                <a:latin typeface="Arial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400" dirty="0">
                  <a:latin typeface="Arial" charset="0"/>
                </a:rPr>
                <a:t> </a:t>
              </a:r>
              <a:r>
                <a:rPr lang="en-US" altLang="de-DE" sz="400" dirty="0" smtClean="0">
                  <a:latin typeface="Arial" charset="0"/>
                </a:rPr>
                <a:t>MI##</a:t>
              </a:r>
              <a:endParaRPr lang="en-US" altLang="de-DE" sz="400" dirty="0">
                <a:latin typeface="Arial" charset="0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6924676" y="1381126"/>
              <a:ext cx="633414" cy="976313"/>
            </a:xfrm>
            <a:prstGeom prst="parallelogram">
              <a:avLst>
                <a:gd name="adj" fmla="val 66361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6886578" y="2177543"/>
              <a:ext cx="865187" cy="170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de-DE" sz="400" dirty="0" smtClean="0">
                  <a:latin typeface="Arial" charset="0"/>
                </a:rPr>
                <a:t>S. Diego</a:t>
              </a:r>
              <a:endParaRPr lang="en-US" altLang="de-DE" sz="400" dirty="0">
                <a:latin typeface="Arial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400" dirty="0" smtClean="0">
                  <a:latin typeface="Arial" charset="0"/>
                </a:rPr>
                <a:t>SD##</a:t>
              </a:r>
              <a:endParaRPr lang="en-US" altLang="de-DE" sz="400" dirty="0">
                <a:latin typeface="Arial" charset="0"/>
              </a:endParaRPr>
            </a:p>
          </p:txBody>
        </p:sp>
        <p:sp>
          <p:nvSpPr>
            <p:cNvPr id="16" name="AutoShape 21"/>
            <p:cNvSpPr>
              <a:spLocks noChangeArrowheads="1"/>
            </p:cNvSpPr>
            <p:nvPr/>
          </p:nvSpPr>
          <p:spPr bwMode="auto">
            <a:xfrm>
              <a:off x="7391402" y="1381124"/>
              <a:ext cx="633414" cy="976313"/>
            </a:xfrm>
            <a:prstGeom prst="parallelogram">
              <a:avLst>
                <a:gd name="adj" fmla="val 66361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7354887" y="2177543"/>
              <a:ext cx="865187" cy="170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de-DE" sz="400" dirty="0" err="1" smtClean="0">
                  <a:latin typeface="Arial" charset="0"/>
                </a:rPr>
                <a:t>Heidelb</a:t>
              </a:r>
              <a:r>
                <a:rPr lang="en-US" altLang="de-DE" sz="400" dirty="0" smtClean="0">
                  <a:latin typeface="Arial" charset="0"/>
                </a:rPr>
                <a:t>.</a:t>
              </a:r>
              <a:endParaRPr lang="en-US" altLang="de-DE" sz="400" dirty="0">
                <a:latin typeface="Arial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400" dirty="0">
                  <a:latin typeface="Arial" charset="0"/>
                </a:rPr>
                <a:t> </a:t>
              </a:r>
              <a:r>
                <a:rPr lang="en-US" altLang="de-DE" sz="400" dirty="0" smtClean="0">
                  <a:latin typeface="Arial" charset="0"/>
                </a:rPr>
                <a:t>HD##</a:t>
              </a:r>
              <a:endParaRPr lang="en-US" altLang="de-DE" sz="400" dirty="0">
                <a:latin typeface="Arial" charset="0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7667626" y="1376361"/>
              <a:ext cx="633414" cy="976313"/>
            </a:xfrm>
            <a:prstGeom prst="parallelogram">
              <a:avLst>
                <a:gd name="adj" fmla="val 66361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7620002" y="2172778"/>
              <a:ext cx="865187" cy="170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de-DE" sz="400" dirty="0" smtClean="0">
                  <a:latin typeface="Arial" charset="0"/>
                </a:rPr>
                <a:t>Hamburg</a:t>
              </a:r>
              <a:endParaRPr lang="en-US" altLang="de-DE" sz="400" dirty="0">
                <a:latin typeface="Arial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400" dirty="0" smtClean="0">
                  <a:latin typeface="Arial" charset="0"/>
                </a:rPr>
                <a:t>HH##</a:t>
              </a:r>
              <a:endParaRPr lang="en-US" altLang="de-DE" sz="400" dirty="0">
                <a:latin typeface="Arial" charset="0"/>
              </a:endParaRPr>
            </a:p>
          </p:txBody>
        </p:sp>
        <p:sp>
          <p:nvSpPr>
            <p:cNvPr id="20" name="AutoShape 37"/>
            <p:cNvSpPr>
              <a:spLocks noChangeArrowheads="1"/>
            </p:cNvSpPr>
            <p:nvPr/>
          </p:nvSpPr>
          <p:spPr bwMode="auto">
            <a:xfrm>
              <a:off x="6773284" y="1410061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RM##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21" name="AutoShape 37"/>
            <p:cNvSpPr>
              <a:spLocks noChangeArrowheads="1"/>
            </p:cNvSpPr>
            <p:nvPr/>
          </p:nvSpPr>
          <p:spPr bwMode="auto">
            <a:xfrm>
              <a:off x="6728824" y="1512388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SF##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22" name="AutoShape 37"/>
            <p:cNvSpPr>
              <a:spLocks noChangeArrowheads="1"/>
            </p:cNvSpPr>
            <p:nvPr/>
          </p:nvSpPr>
          <p:spPr bwMode="auto">
            <a:xfrm>
              <a:off x="6682569" y="1615437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FG##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23" name="AutoShape 37"/>
            <p:cNvSpPr>
              <a:spLocks noChangeArrowheads="1"/>
            </p:cNvSpPr>
            <p:nvPr/>
          </p:nvSpPr>
          <p:spPr bwMode="auto">
            <a:xfrm>
              <a:off x="6638109" y="1717764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MI##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24" name="AutoShape 37"/>
            <p:cNvSpPr>
              <a:spLocks noChangeArrowheads="1"/>
            </p:cNvSpPr>
            <p:nvPr/>
          </p:nvSpPr>
          <p:spPr bwMode="auto">
            <a:xfrm>
              <a:off x="7045236" y="1406436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TG##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25" name="AutoShape 37"/>
            <p:cNvSpPr>
              <a:spLocks noChangeArrowheads="1"/>
            </p:cNvSpPr>
            <p:nvPr/>
          </p:nvSpPr>
          <p:spPr bwMode="auto">
            <a:xfrm>
              <a:off x="7000776" y="1508763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FG##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26" name="AutoShape 37"/>
            <p:cNvSpPr>
              <a:spLocks noChangeArrowheads="1"/>
            </p:cNvSpPr>
            <p:nvPr/>
          </p:nvSpPr>
          <p:spPr bwMode="auto">
            <a:xfrm>
              <a:off x="6954521" y="1611812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MI##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27" name="AutoShape 37"/>
            <p:cNvSpPr>
              <a:spLocks noChangeArrowheads="1"/>
            </p:cNvSpPr>
            <p:nvPr/>
          </p:nvSpPr>
          <p:spPr bwMode="auto">
            <a:xfrm>
              <a:off x="7318103" y="1406436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TG##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28" name="AutoShape 37"/>
            <p:cNvSpPr>
              <a:spLocks noChangeArrowheads="1"/>
            </p:cNvSpPr>
            <p:nvPr/>
          </p:nvSpPr>
          <p:spPr bwMode="auto">
            <a:xfrm>
              <a:off x="7273643" y="1508763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FG##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29" name="AutoShape 37"/>
            <p:cNvSpPr>
              <a:spLocks noChangeArrowheads="1"/>
            </p:cNvSpPr>
            <p:nvPr/>
          </p:nvSpPr>
          <p:spPr bwMode="auto">
            <a:xfrm>
              <a:off x="7227388" y="1611812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MI##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30" name="AutoShape 37"/>
            <p:cNvSpPr>
              <a:spLocks noChangeArrowheads="1"/>
            </p:cNvSpPr>
            <p:nvPr/>
          </p:nvSpPr>
          <p:spPr bwMode="auto">
            <a:xfrm>
              <a:off x="7788023" y="1410061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RM##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31" name="AutoShape 37"/>
            <p:cNvSpPr>
              <a:spLocks noChangeArrowheads="1"/>
            </p:cNvSpPr>
            <p:nvPr/>
          </p:nvSpPr>
          <p:spPr bwMode="auto">
            <a:xfrm>
              <a:off x="7743563" y="1512388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SF##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32" name="AutoShape 37"/>
            <p:cNvSpPr>
              <a:spLocks noChangeArrowheads="1"/>
            </p:cNvSpPr>
            <p:nvPr/>
          </p:nvSpPr>
          <p:spPr bwMode="auto">
            <a:xfrm>
              <a:off x="7697308" y="1615437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FG##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33" name="AutoShape 37"/>
            <p:cNvSpPr>
              <a:spLocks noChangeArrowheads="1"/>
            </p:cNvSpPr>
            <p:nvPr/>
          </p:nvSpPr>
          <p:spPr bwMode="auto">
            <a:xfrm>
              <a:off x="7652848" y="1717764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MI##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34" name="AutoShape 37"/>
            <p:cNvSpPr>
              <a:spLocks noChangeArrowheads="1"/>
            </p:cNvSpPr>
            <p:nvPr/>
          </p:nvSpPr>
          <p:spPr bwMode="auto">
            <a:xfrm>
              <a:off x="8059975" y="1406436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TG##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35" name="AutoShape 37"/>
            <p:cNvSpPr>
              <a:spLocks noChangeArrowheads="1"/>
            </p:cNvSpPr>
            <p:nvPr/>
          </p:nvSpPr>
          <p:spPr bwMode="auto">
            <a:xfrm>
              <a:off x="8015515" y="1508763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FG##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36" name="AutoShape 37"/>
            <p:cNvSpPr>
              <a:spLocks noChangeArrowheads="1"/>
            </p:cNvSpPr>
            <p:nvPr/>
          </p:nvSpPr>
          <p:spPr bwMode="auto">
            <a:xfrm>
              <a:off x="7969260" y="1611812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MI##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37" name="AutoShape 46"/>
            <p:cNvSpPr>
              <a:spLocks noChangeArrowheads="1"/>
            </p:cNvSpPr>
            <p:nvPr/>
          </p:nvSpPr>
          <p:spPr bwMode="auto">
            <a:xfrm>
              <a:off x="6324600" y="1828800"/>
              <a:ext cx="2057400" cy="352240"/>
            </a:xfrm>
            <a:prstGeom prst="parallelogram">
              <a:avLst>
                <a:gd name="adj" fmla="val 46524"/>
              </a:avLst>
            </a:prstGeom>
            <a:gradFill rotWithShape="0">
              <a:gsLst>
                <a:gs pos="0">
                  <a:srgbClr val="1F8AFF"/>
                </a:gs>
                <a:gs pos="100000">
                  <a:srgbClr val="B5C1E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B5C1E9"/>
              </a:extrusionClr>
              <a:contourClr>
                <a:srgbClr val="1F8AFF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38" name="Text Box 47"/>
            <p:cNvSpPr txBox="1">
              <a:spLocks noChangeArrowheads="1"/>
            </p:cNvSpPr>
            <p:nvPr/>
          </p:nvSpPr>
          <p:spPr bwMode="auto">
            <a:xfrm>
              <a:off x="6678613" y="1806862"/>
              <a:ext cx="1398587" cy="10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400" dirty="0"/>
                <a:t>Central Purchasing Organization (global) </a:t>
              </a:r>
              <a:r>
                <a:rPr lang="en-US" altLang="de-DE" sz="400" dirty="0" smtClean="0"/>
                <a:t>GL##</a:t>
              </a:r>
              <a:endParaRPr lang="en-US" altLang="de-DE" sz="400" dirty="0">
                <a:cs typeface="Times New Roman" panose="02020603050405020304" pitchFamily="18" charset="0"/>
              </a:endParaRPr>
            </a:p>
          </p:txBody>
        </p:sp>
        <p:sp>
          <p:nvSpPr>
            <p:cNvPr id="39" name="AutoShape 48"/>
            <p:cNvSpPr>
              <a:spLocks noChangeArrowheads="1"/>
            </p:cNvSpPr>
            <p:nvPr/>
          </p:nvSpPr>
          <p:spPr bwMode="auto">
            <a:xfrm>
              <a:off x="6400801" y="1926348"/>
              <a:ext cx="990600" cy="228600"/>
            </a:xfrm>
            <a:prstGeom prst="parallelogram">
              <a:avLst>
                <a:gd name="adj" fmla="val 46665"/>
              </a:avLst>
            </a:prstGeom>
            <a:gradFill rotWithShape="0">
              <a:gsLst>
                <a:gs pos="0">
                  <a:srgbClr val="0050A8"/>
                </a:gs>
                <a:gs pos="100000">
                  <a:srgbClr val="B5C1E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B5C1E9"/>
              </a:extrusionClr>
              <a:contourClr>
                <a:srgbClr val="0050A8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40" name="Text Box 49"/>
            <p:cNvSpPr txBox="1">
              <a:spLocks noChangeArrowheads="1"/>
            </p:cNvSpPr>
            <p:nvPr/>
          </p:nvSpPr>
          <p:spPr bwMode="auto">
            <a:xfrm>
              <a:off x="6544331" y="1894326"/>
              <a:ext cx="730249" cy="10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400" dirty="0"/>
                <a:t>Purchasing Org. </a:t>
              </a:r>
              <a:r>
                <a:rPr lang="en-US" altLang="de-DE" sz="400" dirty="0" smtClean="0"/>
                <a:t>US##</a:t>
              </a:r>
              <a:endParaRPr lang="en-US" altLang="de-DE" sz="400" dirty="0">
                <a:cs typeface="Times New Roman" panose="02020603050405020304" pitchFamily="18" charset="0"/>
              </a:endParaRPr>
            </a:p>
          </p:txBody>
        </p:sp>
        <p:sp>
          <p:nvSpPr>
            <p:cNvPr id="41" name="AutoShape 48"/>
            <p:cNvSpPr>
              <a:spLocks noChangeArrowheads="1"/>
            </p:cNvSpPr>
            <p:nvPr/>
          </p:nvSpPr>
          <p:spPr bwMode="auto">
            <a:xfrm>
              <a:off x="7432020" y="1929906"/>
              <a:ext cx="645180" cy="228600"/>
            </a:xfrm>
            <a:prstGeom prst="parallelogram">
              <a:avLst>
                <a:gd name="adj" fmla="val 46665"/>
              </a:avLst>
            </a:prstGeom>
            <a:gradFill rotWithShape="0">
              <a:gsLst>
                <a:gs pos="0">
                  <a:srgbClr val="0050A8"/>
                </a:gs>
                <a:gs pos="100000">
                  <a:srgbClr val="B5C1E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B5C1E9"/>
              </a:extrusionClr>
              <a:contourClr>
                <a:srgbClr val="0050A8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42" name="Text Box 49"/>
            <p:cNvSpPr txBox="1">
              <a:spLocks noChangeArrowheads="1"/>
            </p:cNvSpPr>
            <p:nvPr/>
          </p:nvSpPr>
          <p:spPr bwMode="auto">
            <a:xfrm>
              <a:off x="7534931" y="1890768"/>
              <a:ext cx="542269" cy="10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400" dirty="0" err="1" smtClean="0"/>
                <a:t>P.Org</a:t>
              </a:r>
              <a:r>
                <a:rPr lang="en-US" altLang="de-DE" sz="400" dirty="0"/>
                <a:t>. </a:t>
              </a:r>
              <a:r>
                <a:rPr lang="en-US" altLang="de-DE" sz="400" dirty="0" smtClean="0"/>
                <a:t>DE##</a:t>
              </a:r>
              <a:endParaRPr lang="en-US" altLang="de-DE" sz="400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60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Purchasing Group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4000" y="1691079"/>
            <a:ext cx="8658075" cy="4392042"/>
          </a:xfrm>
        </p:spPr>
        <p:txBody>
          <a:bodyPr/>
          <a:lstStyle/>
          <a:p>
            <a:r>
              <a:rPr lang="en-US" dirty="0"/>
              <a:t>A buyer or group of buyers responsible for certain materials or groups of </a:t>
            </a:r>
            <a:r>
              <a:rPr lang="en-US" dirty="0" smtClean="0"/>
              <a:t>materials</a:t>
            </a:r>
          </a:p>
          <a:p>
            <a:endParaRPr lang="en-US" dirty="0"/>
          </a:p>
          <a:p>
            <a:r>
              <a:rPr lang="en-US" dirty="0"/>
              <a:t>Can be internal to the company or external</a:t>
            </a:r>
          </a:p>
          <a:p>
            <a:pPr lvl="1"/>
            <a:r>
              <a:rPr lang="de-DE" dirty="0" err="1" smtClean="0"/>
              <a:t>Decide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purchase</a:t>
            </a:r>
            <a:r>
              <a:rPr lang="de-DE" dirty="0" smtClean="0"/>
              <a:t> </a:t>
            </a:r>
            <a:r>
              <a:rPr lang="de-DE" dirty="0" err="1" smtClean="0"/>
              <a:t>land</a:t>
            </a:r>
            <a:r>
              <a:rPr lang="de-DE" dirty="0" smtClean="0"/>
              <a:t>, but </a:t>
            </a:r>
            <a:r>
              <a:rPr lang="de-DE" dirty="0" err="1" smtClean="0"/>
              <a:t>use</a:t>
            </a:r>
            <a:r>
              <a:rPr lang="de-DE" dirty="0" smtClean="0"/>
              <a:t> a </a:t>
            </a:r>
            <a:r>
              <a:rPr lang="de-DE" dirty="0" err="1" smtClean="0"/>
              <a:t>realtor</a:t>
            </a:r>
            <a:r>
              <a:rPr lang="de-DE" dirty="0" smtClean="0"/>
              <a:t> (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purchasing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r>
              <a:rPr lang="de-DE" dirty="0" smtClean="0"/>
              <a:t>)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execute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purchase</a:t>
            </a:r>
            <a:endParaRPr lang="de-DE" dirty="0" smtClean="0"/>
          </a:p>
          <a:p>
            <a:pPr lvl="1"/>
            <a:endParaRPr lang="de-DE" dirty="0"/>
          </a:p>
          <a:p>
            <a:r>
              <a:rPr lang="de-DE" dirty="0" smtClean="0"/>
              <a:t>Not </a:t>
            </a:r>
            <a:r>
              <a:rPr lang="de-DE" dirty="0" err="1" smtClean="0"/>
              <a:t>assigned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purchasing</a:t>
            </a:r>
            <a:r>
              <a:rPr lang="de-DE" dirty="0" smtClean="0"/>
              <a:t> </a:t>
            </a:r>
            <a:r>
              <a:rPr lang="de-DE" dirty="0" err="1" smtClean="0"/>
              <a:t>organization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In </a:t>
            </a:r>
            <a:r>
              <a:rPr lang="de-DE" dirty="0" err="1" smtClean="0"/>
              <a:t>this</a:t>
            </a:r>
            <a:r>
              <a:rPr lang="de-DE" dirty="0"/>
              <a:t> </a:t>
            </a:r>
            <a:r>
              <a:rPr lang="de-DE" dirty="0" err="1" smtClean="0"/>
              <a:t>context</a:t>
            </a:r>
            <a:r>
              <a:rPr lang="de-DE" dirty="0" smtClean="0"/>
              <a:t>: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r>
              <a:rPr lang="de-DE" dirty="0" smtClean="0"/>
              <a:t>: North </a:t>
            </a:r>
            <a:r>
              <a:rPr lang="de-DE" dirty="0" err="1" smtClean="0"/>
              <a:t>America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Europe</a:t>
            </a:r>
          </a:p>
          <a:p>
            <a:endParaRPr lang="de-DE" dirty="0"/>
          </a:p>
          <a:p>
            <a:r>
              <a:rPr lang="de-DE" dirty="0" err="1" smtClean="0"/>
              <a:t>Identified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 </a:t>
            </a:r>
            <a:r>
              <a:rPr lang="de-DE" dirty="0" err="1" smtClean="0"/>
              <a:t>three</a:t>
            </a:r>
            <a:r>
              <a:rPr lang="de-DE" dirty="0" smtClean="0"/>
              <a:t>-digit </a:t>
            </a:r>
            <a:r>
              <a:rPr lang="de-DE" dirty="0" err="1" smtClean="0"/>
              <a:t>alphanumeric</a:t>
            </a:r>
            <a:r>
              <a:rPr lang="de-DE" dirty="0" smtClean="0"/>
              <a:t> ID, e.g. N00</a:t>
            </a:r>
            <a:endParaRPr lang="de-DE" dirty="0"/>
          </a:p>
        </p:txBody>
      </p:sp>
      <p:grpSp>
        <p:nvGrpSpPr>
          <p:cNvPr id="45" name="Gruppieren 44"/>
          <p:cNvGrpSpPr/>
          <p:nvPr/>
        </p:nvGrpSpPr>
        <p:grpSpPr>
          <a:xfrm>
            <a:off x="9468000" y="1295400"/>
            <a:ext cx="2409227" cy="1295400"/>
            <a:chOff x="6148687" y="1295400"/>
            <a:chExt cx="2409227" cy="129540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6172200" y="1295400"/>
              <a:ext cx="2385714" cy="1295400"/>
            </a:xfrm>
            <a:prstGeom prst="parallelogram">
              <a:avLst>
                <a:gd name="adj" fmla="val 45000"/>
              </a:avLst>
            </a:prstGeom>
            <a:gradFill rotWithShape="0">
              <a:gsLst>
                <a:gs pos="0">
                  <a:srgbClr val="0050A8"/>
                </a:gs>
                <a:gs pos="100000">
                  <a:srgbClr val="B5C1E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B5C1E9"/>
              </a:extrusionClr>
            </a:sp3d>
          </p:spPr>
          <p:txBody>
            <a:bodyPr wrap="none" lIns="0" tIns="0" rIns="0" bIns="0" anchor="b">
              <a:flatTx/>
            </a:bodyPr>
            <a:lstStyle/>
            <a:p>
              <a:endParaRPr lang="de-DE" sz="1400" b="1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6148687" y="2481988"/>
              <a:ext cx="861713" cy="1088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000" tIns="46800" rIns="9000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" b="1" dirty="0">
                  <a:solidFill>
                    <a:schemeClr val="bg1"/>
                  </a:solidFill>
                </a:rPr>
                <a:t>Client </a:t>
              </a:r>
              <a:r>
                <a:rPr lang="en-US" sz="400" b="1" dirty="0" smtClean="0">
                  <a:solidFill>
                    <a:schemeClr val="bg1"/>
                  </a:solidFill>
                </a:rPr>
                <a:t>Global Bike Group</a:t>
              </a:r>
              <a:endParaRPr lang="en-US" sz="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AutoShape 47"/>
            <p:cNvSpPr>
              <a:spLocks noChangeArrowheads="1"/>
            </p:cNvSpPr>
            <p:nvPr/>
          </p:nvSpPr>
          <p:spPr bwMode="auto">
            <a:xfrm>
              <a:off x="6265736" y="1352100"/>
              <a:ext cx="1430464" cy="1125378"/>
            </a:xfrm>
            <a:prstGeom prst="parallelogram">
              <a:avLst>
                <a:gd name="adj" fmla="val 45398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/>
            <a:p>
              <a:endParaRPr lang="de-DE" sz="1400" b="1"/>
            </a:p>
          </p:txBody>
        </p:sp>
        <p:sp>
          <p:nvSpPr>
            <p:cNvPr id="7" name="Text Box 48"/>
            <p:cNvSpPr txBox="1">
              <a:spLocks noChangeArrowheads="1"/>
            </p:cNvSpPr>
            <p:nvPr/>
          </p:nvSpPr>
          <p:spPr bwMode="auto">
            <a:xfrm>
              <a:off x="6235398" y="2358531"/>
              <a:ext cx="942839" cy="1560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r>
                <a:rPr lang="en-US" sz="400" b="1" dirty="0">
                  <a:solidFill>
                    <a:schemeClr val="bg1"/>
                  </a:solidFill>
                </a:rPr>
                <a:t>CC US##     </a:t>
              </a:r>
            </a:p>
          </p:txBody>
        </p:sp>
        <p:sp>
          <p:nvSpPr>
            <p:cNvPr id="8" name="AutoShape 47"/>
            <p:cNvSpPr>
              <a:spLocks noChangeArrowheads="1"/>
            </p:cNvSpPr>
            <p:nvPr/>
          </p:nvSpPr>
          <p:spPr bwMode="auto">
            <a:xfrm>
              <a:off x="7280528" y="1354264"/>
              <a:ext cx="1101472" cy="1125378"/>
            </a:xfrm>
            <a:prstGeom prst="parallelogram">
              <a:avLst>
                <a:gd name="adj" fmla="val 45398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/>
            <a:p>
              <a:endParaRPr lang="de-DE" sz="1400" b="1"/>
            </a:p>
          </p:txBody>
        </p:sp>
        <p:sp>
          <p:nvSpPr>
            <p:cNvPr id="9" name="Text Box 48"/>
            <p:cNvSpPr txBox="1">
              <a:spLocks noChangeArrowheads="1"/>
            </p:cNvSpPr>
            <p:nvPr/>
          </p:nvSpPr>
          <p:spPr bwMode="auto">
            <a:xfrm>
              <a:off x="7265091" y="2358531"/>
              <a:ext cx="942839" cy="1560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r>
                <a:rPr lang="en-US" sz="400" b="1" dirty="0">
                  <a:solidFill>
                    <a:schemeClr val="bg1"/>
                  </a:solidFill>
                </a:rPr>
                <a:t>CC </a:t>
              </a:r>
              <a:r>
                <a:rPr lang="en-US" sz="400" dirty="0" smtClean="0">
                  <a:solidFill>
                    <a:schemeClr val="bg1"/>
                  </a:solidFill>
                </a:rPr>
                <a:t>DE</a:t>
              </a:r>
              <a:r>
                <a:rPr lang="en-US" sz="400" b="1" dirty="0" smtClean="0">
                  <a:solidFill>
                    <a:schemeClr val="bg1"/>
                  </a:solidFill>
                </a:rPr>
                <a:t>##     </a:t>
              </a:r>
              <a:endParaRPr lang="en-US" sz="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AutoShape 21"/>
            <p:cNvSpPr>
              <a:spLocks noChangeArrowheads="1"/>
            </p:cNvSpPr>
            <p:nvPr/>
          </p:nvSpPr>
          <p:spPr bwMode="auto">
            <a:xfrm>
              <a:off x="6376987" y="1385887"/>
              <a:ext cx="633414" cy="976313"/>
            </a:xfrm>
            <a:prstGeom prst="parallelogram">
              <a:avLst>
                <a:gd name="adj" fmla="val 66361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1" name="Text Box 28"/>
            <p:cNvSpPr txBox="1">
              <a:spLocks noChangeArrowheads="1"/>
            </p:cNvSpPr>
            <p:nvPr/>
          </p:nvSpPr>
          <p:spPr bwMode="auto">
            <a:xfrm>
              <a:off x="6329363" y="2085210"/>
              <a:ext cx="865187" cy="262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de-DE" sz="1000" dirty="0">
                  <a:cs typeface="Times New Roman" panose="02020603050405020304" pitchFamily="18" charset="0"/>
                </a:rPr>
                <a:t> </a:t>
              </a:r>
              <a:r>
                <a:rPr lang="en-US" altLang="de-DE" sz="400" dirty="0" smtClean="0">
                  <a:latin typeface="Arial" charset="0"/>
                </a:rPr>
                <a:t>Dallas</a:t>
              </a:r>
              <a:endParaRPr lang="en-US" altLang="de-DE" sz="400" dirty="0">
                <a:latin typeface="Arial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400" dirty="0">
                  <a:latin typeface="Arial" charset="0"/>
                </a:rPr>
                <a:t> </a:t>
              </a:r>
              <a:r>
                <a:rPr lang="en-US" altLang="de-DE" sz="400" dirty="0" smtClean="0">
                  <a:latin typeface="Arial" charset="0"/>
                </a:rPr>
                <a:t>DL##</a:t>
              </a:r>
              <a:endParaRPr lang="en-US" altLang="de-DE" sz="400" dirty="0">
                <a:latin typeface="Arial" charset="0"/>
              </a:endParaRPr>
            </a:p>
          </p:txBody>
        </p:sp>
        <p:sp>
          <p:nvSpPr>
            <p:cNvPr id="12" name="AutoShape 21"/>
            <p:cNvSpPr>
              <a:spLocks noChangeArrowheads="1"/>
            </p:cNvSpPr>
            <p:nvPr/>
          </p:nvSpPr>
          <p:spPr bwMode="auto">
            <a:xfrm>
              <a:off x="6648452" y="1385889"/>
              <a:ext cx="633414" cy="976313"/>
            </a:xfrm>
            <a:prstGeom prst="parallelogram">
              <a:avLst>
                <a:gd name="adj" fmla="val 66361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6600828" y="2085212"/>
              <a:ext cx="865187" cy="262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de-DE" sz="1000" dirty="0">
                  <a:cs typeface="Times New Roman" panose="02020603050405020304" pitchFamily="18" charset="0"/>
                </a:rPr>
                <a:t> </a:t>
              </a:r>
              <a:r>
                <a:rPr lang="en-US" altLang="de-DE" sz="400" dirty="0" smtClean="0">
                  <a:latin typeface="Arial" charset="0"/>
                </a:rPr>
                <a:t>Miami</a:t>
              </a:r>
              <a:endParaRPr lang="en-US" altLang="de-DE" sz="400" dirty="0">
                <a:latin typeface="Arial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400" dirty="0">
                  <a:latin typeface="Arial" charset="0"/>
                </a:rPr>
                <a:t> </a:t>
              </a:r>
              <a:r>
                <a:rPr lang="en-US" altLang="de-DE" sz="400" dirty="0" smtClean="0">
                  <a:latin typeface="Arial" charset="0"/>
                </a:rPr>
                <a:t>MI##</a:t>
              </a:r>
              <a:endParaRPr lang="en-US" altLang="de-DE" sz="400" dirty="0">
                <a:latin typeface="Arial" charset="0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6924676" y="1381126"/>
              <a:ext cx="633414" cy="976313"/>
            </a:xfrm>
            <a:prstGeom prst="parallelogram">
              <a:avLst>
                <a:gd name="adj" fmla="val 66361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6886578" y="2177543"/>
              <a:ext cx="865187" cy="170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de-DE" sz="400" dirty="0" smtClean="0">
                  <a:latin typeface="Arial" charset="0"/>
                </a:rPr>
                <a:t>S. Diego</a:t>
              </a:r>
              <a:endParaRPr lang="en-US" altLang="de-DE" sz="400" dirty="0">
                <a:latin typeface="Arial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400" dirty="0" smtClean="0">
                  <a:latin typeface="Arial" charset="0"/>
                </a:rPr>
                <a:t>SD##</a:t>
              </a:r>
              <a:endParaRPr lang="en-US" altLang="de-DE" sz="400" dirty="0">
                <a:latin typeface="Arial" charset="0"/>
              </a:endParaRPr>
            </a:p>
          </p:txBody>
        </p:sp>
        <p:sp>
          <p:nvSpPr>
            <p:cNvPr id="16" name="AutoShape 21"/>
            <p:cNvSpPr>
              <a:spLocks noChangeArrowheads="1"/>
            </p:cNvSpPr>
            <p:nvPr/>
          </p:nvSpPr>
          <p:spPr bwMode="auto">
            <a:xfrm>
              <a:off x="7391402" y="1381124"/>
              <a:ext cx="633414" cy="976313"/>
            </a:xfrm>
            <a:prstGeom prst="parallelogram">
              <a:avLst>
                <a:gd name="adj" fmla="val 66361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7354887" y="2177543"/>
              <a:ext cx="865187" cy="170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de-DE" sz="400" dirty="0" err="1" smtClean="0">
                  <a:latin typeface="Arial" charset="0"/>
                </a:rPr>
                <a:t>Heidelb</a:t>
              </a:r>
              <a:r>
                <a:rPr lang="en-US" altLang="de-DE" sz="400" dirty="0" smtClean="0">
                  <a:latin typeface="Arial" charset="0"/>
                </a:rPr>
                <a:t>.</a:t>
              </a:r>
              <a:endParaRPr lang="en-US" altLang="de-DE" sz="400" dirty="0">
                <a:latin typeface="Arial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400" dirty="0">
                  <a:latin typeface="Arial" charset="0"/>
                </a:rPr>
                <a:t> </a:t>
              </a:r>
              <a:r>
                <a:rPr lang="en-US" altLang="de-DE" sz="400" dirty="0" smtClean="0">
                  <a:latin typeface="Arial" charset="0"/>
                </a:rPr>
                <a:t>HD##</a:t>
              </a:r>
              <a:endParaRPr lang="en-US" altLang="de-DE" sz="400" dirty="0">
                <a:latin typeface="Arial" charset="0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7667626" y="1376361"/>
              <a:ext cx="633414" cy="976313"/>
            </a:xfrm>
            <a:prstGeom prst="parallelogram">
              <a:avLst>
                <a:gd name="adj" fmla="val 66361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7620002" y="2172778"/>
              <a:ext cx="865187" cy="170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de-DE" sz="400" dirty="0" smtClean="0">
                  <a:latin typeface="Arial" charset="0"/>
                </a:rPr>
                <a:t>Hamburg</a:t>
              </a:r>
              <a:endParaRPr lang="en-US" altLang="de-DE" sz="400" dirty="0">
                <a:latin typeface="Arial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400" dirty="0" smtClean="0">
                  <a:latin typeface="Arial" charset="0"/>
                </a:rPr>
                <a:t>HH##</a:t>
              </a:r>
              <a:endParaRPr lang="en-US" altLang="de-DE" sz="400" dirty="0">
                <a:latin typeface="Arial" charset="0"/>
              </a:endParaRPr>
            </a:p>
          </p:txBody>
        </p:sp>
        <p:sp>
          <p:nvSpPr>
            <p:cNvPr id="20" name="AutoShape 37"/>
            <p:cNvSpPr>
              <a:spLocks noChangeArrowheads="1"/>
            </p:cNvSpPr>
            <p:nvPr/>
          </p:nvSpPr>
          <p:spPr bwMode="auto">
            <a:xfrm>
              <a:off x="6773284" y="1410061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RM##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21" name="AutoShape 37"/>
            <p:cNvSpPr>
              <a:spLocks noChangeArrowheads="1"/>
            </p:cNvSpPr>
            <p:nvPr/>
          </p:nvSpPr>
          <p:spPr bwMode="auto">
            <a:xfrm>
              <a:off x="6728824" y="1512388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SF##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22" name="AutoShape 37"/>
            <p:cNvSpPr>
              <a:spLocks noChangeArrowheads="1"/>
            </p:cNvSpPr>
            <p:nvPr/>
          </p:nvSpPr>
          <p:spPr bwMode="auto">
            <a:xfrm>
              <a:off x="6682569" y="1615437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FG##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23" name="AutoShape 37"/>
            <p:cNvSpPr>
              <a:spLocks noChangeArrowheads="1"/>
            </p:cNvSpPr>
            <p:nvPr/>
          </p:nvSpPr>
          <p:spPr bwMode="auto">
            <a:xfrm>
              <a:off x="6638109" y="1717764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MI##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24" name="AutoShape 37"/>
            <p:cNvSpPr>
              <a:spLocks noChangeArrowheads="1"/>
            </p:cNvSpPr>
            <p:nvPr/>
          </p:nvSpPr>
          <p:spPr bwMode="auto">
            <a:xfrm>
              <a:off x="7045236" y="1406436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TG##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25" name="AutoShape 37"/>
            <p:cNvSpPr>
              <a:spLocks noChangeArrowheads="1"/>
            </p:cNvSpPr>
            <p:nvPr/>
          </p:nvSpPr>
          <p:spPr bwMode="auto">
            <a:xfrm>
              <a:off x="7000776" y="1508763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FG##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26" name="AutoShape 37"/>
            <p:cNvSpPr>
              <a:spLocks noChangeArrowheads="1"/>
            </p:cNvSpPr>
            <p:nvPr/>
          </p:nvSpPr>
          <p:spPr bwMode="auto">
            <a:xfrm>
              <a:off x="6954521" y="1611812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MI##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27" name="AutoShape 37"/>
            <p:cNvSpPr>
              <a:spLocks noChangeArrowheads="1"/>
            </p:cNvSpPr>
            <p:nvPr/>
          </p:nvSpPr>
          <p:spPr bwMode="auto">
            <a:xfrm>
              <a:off x="7318103" y="1406436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TG##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28" name="AutoShape 37"/>
            <p:cNvSpPr>
              <a:spLocks noChangeArrowheads="1"/>
            </p:cNvSpPr>
            <p:nvPr/>
          </p:nvSpPr>
          <p:spPr bwMode="auto">
            <a:xfrm>
              <a:off x="7273643" y="1508763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FG##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29" name="AutoShape 37"/>
            <p:cNvSpPr>
              <a:spLocks noChangeArrowheads="1"/>
            </p:cNvSpPr>
            <p:nvPr/>
          </p:nvSpPr>
          <p:spPr bwMode="auto">
            <a:xfrm>
              <a:off x="7227388" y="1611812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MI##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30" name="AutoShape 37"/>
            <p:cNvSpPr>
              <a:spLocks noChangeArrowheads="1"/>
            </p:cNvSpPr>
            <p:nvPr/>
          </p:nvSpPr>
          <p:spPr bwMode="auto">
            <a:xfrm>
              <a:off x="7788023" y="1410061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RM##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31" name="AutoShape 37"/>
            <p:cNvSpPr>
              <a:spLocks noChangeArrowheads="1"/>
            </p:cNvSpPr>
            <p:nvPr/>
          </p:nvSpPr>
          <p:spPr bwMode="auto">
            <a:xfrm>
              <a:off x="7743563" y="1512388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SF##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32" name="AutoShape 37"/>
            <p:cNvSpPr>
              <a:spLocks noChangeArrowheads="1"/>
            </p:cNvSpPr>
            <p:nvPr/>
          </p:nvSpPr>
          <p:spPr bwMode="auto">
            <a:xfrm>
              <a:off x="7697308" y="1615437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FG##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33" name="AutoShape 37"/>
            <p:cNvSpPr>
              <a:spLocks noChangeArrowheads="1"/>
            </p:cNvSpPr>
            <p:nvPr/>
          </p:nvSpPr>
          <p:spPr bwMode="auto">
            <a:xfrm>
              <a:off x="7652848" y="1717764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MI##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34" name="AutoShape 37"/>
            <p:cNvSpPr>
              <a:spLocks noChangeArrowheads="1"/>
            </p:cNvSpPr>
            <p:nvPr/>
          </p:nvSpPr>
          <p:spPr bwMode="auto">
            <a:xfrm>
              <a:off x="8059975" y="1406436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TG##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35" name="AutoShape 37"/>
            <p:cNvSpPr>
              <a:spLocks noChangeArrowheads="1"/>
            </p:cNvSpPr>
            <p:nvPr/>
          </p:nvSpPr>
          <p:spPr bwMode="auto">
            <a:xfrm>
              <a:off x="8015515" y="1508763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FG##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36" name="AutoShape 37"/>
            <p:cNvSpPr>
              <a:spLocks noChangeArrowheads="1"/>
            </p:cNvSpPr>
            <p:nvPr/>
          </p:nvSpPr>
          <p:spPr bwMode="auto">
            <a:xfrm>
              <a:off x="7969260" y="1611812"/>
              <a:ext cx="184140" cy="76200"/>
            </a:xfrm>
            <a:prstGeom prst="parallelogram">
              <a:avLst>
                <a:gd name="adj" fmla="val 41662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de-DE" sz="300" dirty="0" smtClean="0">
                  <a:solidFill>
                    <a:schemeClr val="bg1"/>
                  </a:solidFill>
                  <a:latin typeface="Arial" charset="0"/>
                </a:rPr>
                <a:t>  </a:t>
              </a:r>
              <a:r>
                <a:rPr lang="en-US" altLang="de-DE" sz="300" dirty="0" smtClean="0">
                  <a:latin typeface="Arial" charset="0"/>
                </a:rPr>
                <a:t>MI##</a:t>
              </a:r>
              <a:endParaRPr lang="en-US" altLang="de-DE" sz="300" dirty="0">
                <a:latin typeface="Arial" charset="0"/>
              </a:endParaRPr>
            </a:p>
          </p:txBody>
        </p:sp>
        <p:sp>
          <p:nvSpPr>
            <p:cNvPr id="37" name="AutoShape 46"/>
            <p:cNvSpPr>
              <a:spLocks noChangeArrowheads="1"/>
            </p:cNvSpPr>
            <p:nvPr/>
          </p:nvSpPr>
          <p:spPr bwMode="auto">
            <a:xfrm>
              <a:off x="6324600" y="1828800"/>
              <a:ext cx="2057400" cy="352240"/>
            </a:xfrm>
            <a:prstGeom prst="parallelogram">
              <a:avLst>
                <a:gd name="adj" fmla="val 46524"/>
              </a:avLst>
            </a:prstGeom>
            <a:gradFill rotWithShape="0">
              <a:gsLst>
                <a:gs pos="0">
                  <a:srgbClr val="1F8AFF"/>
                </a:gs>
                <a:gs pos="100000">
                  <a:srgbClr val="B5C1E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B5C1E9"/>
              </a:extrusionClr>
              <a:contourClr>
                <a:srgbClr val="1F8AFF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38" name="Text Box 47"/>
            <p:cNvSpPr txBox="1">
              <a:spLocks noChangeArrowheads="1"/>
            </p:cNvSpPr>
            <p:nvPr/>
          </p:nvSpPr>
          <p:spPr bwMode="auto">
            <a:xfrm>
              <a:off x="6678613" y="1806862"/>
              <a:ext cx="1398587" cy="10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400" dirty="0"/>
                <a:t>Central Purchasing Organization (global) </a:t>
              </a:r>
              <a:r>
                <a:rPr lang="en-US" altLang="de-DE" sz="400" dirty="0" smtClean="0"/>
                <a:t>GL##</a:t>
              </a:r>
              <a:endParaRPr lang="en-US" altLang="de-DE" sz="400" dirty="0">
                <a:cs typeface="Times New Roman" panose="02020603050405020304" pitchFamily="18" charset="0"/>
              </a:endParaRPr>
            </a:p>
          </p:txBody>
        </p:sp>
        <p:sp>
          <p:nvSpPr>
            <p:cNvPr id="39" name="AutoShape 48"/>
            <p:cNvSpPr>
              <a:spLocks noChangeArrowheads="1"/>
            </p:cNvSpPr>
            <p:nvPr/>
          </p:nvSpPr>
          <p:spPr bwMode="auto">
            <a:xfrm>
              <a:off x="6400801" y="1926348"/>
              <a:ext cx="990600" cy="228600"/>
            </a:xfrm>
            <a:prstGeom prst="parallelogram">
              <a:avLst>
                <a:gd name="adj" fmla="val 46665"/>
              </a:avLst>
            </a:prstGeom>
            <a:gradFill rotWithShape="0">
              <a:gsLst>
                <a:gs pos="0">
                  <a:srgbClr val="0050A8"/>
                </a:gs>
                <a:gs pos="100000">
                  <a:srgbClr val="B5C1E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B5C1E9"/>
              </a:extrusionClr>
              <a:contourClr>
                <a:srgbClr val="0050A8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40" name="Text Box 49"/>
            <p:cNvSpPr txBox="1">
              <a:spLocks noChangeArrowheads="1"/>
            </p:cNvSpPr>
            <p:nvPr/>
          </p:nvSpPr>
          <p:spPr bwMode="auto">
            <a:xfrm>
              <a:off x="6544331" y="1894326"/>
              <a:ext cx="730249" cy="10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400" dirty="0"/>
                <a:t>Purchasing Org. </a:t>
              </a:r>
              <a:r>
                <a:rPr lang="en-US" altLang="de-DE" sz="400" dirty="0" smtClean="0"/>
                <a:t>US##</a:t>
              </a:r>
              <a:endParaRPr lang="en-US" altLang="de-DE" sz="400" dirty="0">
                <a:cs typeface="Times New Roman" panose="02020603050405020304" pitchFamily="18" charset="0"/>
              </a:endParaRPr>
            </a:p>
          </p:txBody>
        </p:sp>
        <p:sp>
          <p:nvSpPr>
            <p:cNvPr id="41" name="AutoShape 48"/>
            <p:cNvSpPr>
              <a:spLocks noChangeArrowheads="1"/>
            </p:cNvSpPr>
            <p:nvPr/>
          </p:nvSpPr>
          <p:spPr bwMode="auto">
            <a:xfrm>
              <a:off x="7432020" y="1929906"/>
              <a:ext cx="645180" cy="228600"/>
            </a:xfrm>
            <a:prstGeom prst="parallelogram">
              <a:avLst>
                <a:gd name="adj" fmla="val 46665"/>
              </a:avLst>
            </a:prstGeom>
            <a:gradFill rotWithShape="0">
              <a:gsLst>
                <a:gs pos="0">
                  <a:srgbClr val="0050A8"/>
                </a:gs>
                <a:gs pos="100000">
                  <a:srgbClr val="B5C1E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B5C1E9"/>
              </a:extrusionClr>
              <a:contourClr>
                <a:srgbClr val="0050A8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42" name="Text Box 49"/>
            <p:cNvSpPr txBox="1">
              <a:spLocks noChangeArrowheads="1"/>
            </p:cNvSpPr>
            <p:nvPr/>
          </p:nvSpPr>
          <p:spPr bwMode="auto">
            <a:xfrm>
              <a:off x="7534931" y="1890768"/>
              <a:ext cx="542269" cy="10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400" dirty="0" err="1" smtClean="0"/>
                <a:t>P.Org</a:t>
              </a:r>
              <a:r>
                <a:rPr lang="en-US" altLang="de-DE" sz="400" dirty="0"/>
                <a:t>. </a:t>
              </a:r>
              <a:r>
                <a:rPr lang="en-US" altLang="de-DE" sz="400" dirty="0" smtClean="0"/>
                <a:t>DE##</a:t>
              </a:r>
              <a:endParaRPr lang="en-US" altLang="de-DE" sz="400" dirty="0">
                <a:cs typeface="Times New Roman" panose="02020603050405020304" pitchFamily="18" charset="0"/>
              </a:endParaRPr>
            </a:p>
          </p:txBody>
        </p:sp>
        <p:sp>
          <p:nvSpPr>
            <p:cNvPr id="43" name="AutoShape 21"/>
            <p:cNvSpPr>
              <a:spLocks noChangeArrowheads="1"/>
            </p:cNvSpPr>
            <p:nvPr/>
          </p:nvSpPr>
          <p:spPr bwMode="auto">
            <a:xfrm>
              <a:off x="6460375" y="2011680"/>
              <a:ext cx="838200" cy="110958"/>
            </a:xfrm>
            <a:prstGeom prst="parallelogram">
              <a:avLst>
                <a:gd name="adj" fmla="val 49508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400" dirty="0" smtClean="0"/>
                <a:t>P. Group N. </a:t>
              </a:r>
              <a:r>
                <a:rPr lang="de-DE" altLang="de-DE" sz="400" dirty="0" err="1" smtClean="0"/>
                <a:t>America</a:t>
              </a:r>
              <a:r>
                <a:rPr lang="de-DE" altLang="de-DE" sz="400" dirty="0" smtClean="0"/>
                <a:t> N##</a:t>
              </a:r>
              <a:endParaRPr lang="de-DE" altLang="de-DE" sz="400" dirty="0"/>
            </a:p>
          </p:txBody>
        </p:sp>
        <p:sp>
          <p:nvSpPr>
            <p:cNvPr id="44" name="AutoShape 21"/>
            <p:cNvSpPr>
              <a:spLocks noChangeArrowheads="1"/>
            </p:cNvSpPr>
            <p:nvPr/>
          </p:nvSpPr>
          <p:spPr bwMode="auto">
            <a:xfrm>
              <a:off x="7468570" y="2009342"/>
              <a:ext cx="549194" cy="110958"/>
            </a:xfrm>
            <a:prstGeom prst="parallelogram">
              <a:avLst>
                <a:gd name="adj" fmla="val 49508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254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400" dirty="0" err="1" smtClean="0"/>
                <a:t>P.Gr</a:t>
              </a:r>
              <a:r>
                <a:rPr lang="de-DE" altLang="de-DE" sz="400" dirty="0" smtClean="0"/>
                <a:t>. Europe E##</a:t>
              </a:r>
              <a:endParaRPr lang="de-DE" altLang="de-DE" sz="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31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SAP S/4HANA 2020</a:t>
            </a:r>
          </a:p>
          <a:p>
            <a:r>
              <a:rPr lang="de-DE" dirty="0" smtClean="0"/>
              <a:t>GUI 7.70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None</a:t>
            </a:r>
            <a:endParaRPr lang="de-DE" dirty="0"/>
          </a:p>
        </p:txBody>
      </p:sp>
      <p:sp>
        <p:nvSpPr>
          <p:cNvPr id="5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327108" y="4583195"/>
            <a:ext cx="9542092" cy="530990"/>
          </a:xfrm>
          <a:prstGeom prst="rect">
            <a:avLst/>
          </a:prstGeom>
        </p:spPr>
        <p:txBody>
          <a:bodyPr/>
          <a:lstStyle>
            <a:lvl1pPr marL="214298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Global Bike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4.2 </a:t>
            </a:r>
            <a:r>
              <a:rPr lang="de-DE" dirty="0" smtClean="0"/>
              <a:t>(March </a:t>
            </a:r>
            <a:r>
              <a:rPr lang="de-DE" dirty="0" smtClean="0"/>
              <a:t>2024)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76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Structure </a:t>
            </a:r>
            <a:r>
              <a:rPr lang="en-US"/>
              <a:t>SAP </a:t>
            </a:r>
            <a:r>
              <a:rPr lang="en-US" smtClean="0"/>
              <a:t>S/4HANA</a:t>
            </a:r>
            <a:endParaRPr lang="de-DE" dirty="0"/>
          </a:p>
        </p:txBody>
      </p:sp>
      <p:grpSp>
        <p:nvGrpSpPr>
          <p:cNvPr id="94" name="Gruppieren 93"/>
          <p:cNvGrpSpPr/>
          <p:nvPr/>
        </p:nvGrpSpPr>
        <p:grpSpPr>
          <a:xfrm>
            <a:off x="1389063" y="1296988"/>
            <a:ext cx="8424862" cy="4930197"/>
            <a:chOff x="179388" y="1268413"/>
            <a:chExt cx="8424862" cy="4930197"/>
          </a:xfrm>
        </p:grpSpPr>
        <p:sp>
          <p:nvSpPr>
            <p:cNvPr id="49" name="Text Box 17"/>
            <p:cNvSpPr txBox="1">
              <a:spLocks noChangeArrowheads="1"/>
            </p:cNvSpPr>
            <p:nvPr/>
          </p:nvSpPr>
          <p:spPr bwMode="auto">
            <a:xfrm>
              <a:off x="179388" y="5857875"/>
              <a:ext cx="2689224" cy="340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600" dirty="0"/>
                <a:t>Client </a:t>
              </a:r>
              <a:r>
                <a:rPr lang="en-US" altLang="de-DE" sz="1600" dirty="0" smtClean="0"/>
                <a:t>Global Bike Group</a:t>
              </a:r>
              <a:endParaRPr lang="en-US" altLang="de-DE" sz="1600" dirty="0"/>
            </a:p>
          </p:txBody>
        </p:sp>
        <p:sp>
          <p:nvSpPr>
            <p:cNvPr id="50" name="AutoShape 19"/>
            <p:cNvSpPr>
              <a:spLocks noChangeArrowheads="1"/>
            </p:cNvSpPr>
            <p:nvPr/>
          </p:nvSpPr>
          <p:spPr bwMode="auto">
            <a:xfrm>
              <a:off x="304800" y="1268413"/>
              <a:ext cx="5562600" cy="4572000"/>
            </a:xfrm>
            <a:prstGeom prst="parallelogram">
              <a:avLst>
                <a:gd name="adj" fmla="val 45191"/>
              </a:avLst>
            </a:prstGeom>
            <a:gradFill rotWithShape="1">
              <a:gsLst>
                <a:gs pos="0">
                  <a:srgbClr val="99FF66">
                    <a:alpha val="89998"/>
                  </a:srgbClr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FF66"/>
              </a:extrusionClr>
              <a:contourClr>
                <a:srgbClr val="99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>
                <a:solidFill>
                  <a:srgbClr val="F8F8F8"/>
                </a:solidFill>
              </a:endParaRPr>
            </a:p>
          </p:txBody>
        </p:sp>
        <p:sp>
          <p:nvSpPr>
            <p:cNvPr id="51" name="Text Box 20"/>
            <p:cNvSpPr txBox="1">
              <a:spLocks noChangeArrowheads="1"/>
            </p:cNvSpPr>
            <p:nvPr/>
          </p:nvSpPr>
          <p:spPr bwMode="auto">
            <a:xfrm>
              <a:off x="293688" y="5557838"/>
              <a:ext cx="1254125" cy="293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de-DE" sz="1600" dirty="0">
                  <a:cs typeface="Times New Roman" panose="02020603050405020304" pitchFamily="18" charset="0"/>
                </a:rPr>
                <a:t> CC </a:t>
              </a:r>
              <a:r>
                <a:rPr lang="en-US" altLang="de-DE" sz="1600" dirty="0" smtClean="0">
                  <a:cs typeface="Times New Roman" panose="02020603050405020304" pitchFamily="18" charset="0"/>
                </a:rPr>
                <a:t>US##</a:t>
              </a:r>
              <a:endParaRPr lang="en-US" altLang="de-DE" sz="1600" dirty="0">
                <a:cs typeface="Times New Roman" panose="02020603050405020304" pitchFamily="18" charset="0"/>
              </a:endParaRPr>
            </a:p>
          </p:txBody>
        </p:sp>
        <p:sp>
          <p:nvSpPr>
            <p:cNvPr id="52" name="AutoShape 21"/>
            <p:cNvSpPr>
              <a:spLocks noChangeArrowheads="1"/>
            </p:cNvSpPr>
            <p:nvPr/>
          </p:nvSpPr>
          <p:spPr bwMode="auto">
            <a:xfrm>
              <a:off x="523875" y="1341438"/>
              <a:ext cx="2828925" cy="4206875"/>
            </a:xfrm>
            <a:prstGeom prst="parallelogram">
              <a:avLst>
                <a:gd name="adj" fmla="val 66948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53" name="AutoShape 23"/>
            <p:cNvSpPr>
              <a:spLocks noChangeArrowheads="1"/>
            </p:cNvSpPr>
            <p:nvPr/>
          </p:nvSpPr>
          <p:spPr bwMode="auto">
            <a:xfrm>
              <a:off x="3995738" y="1269774"/>
              <a:ext cx="4386262" cy="4572000"/>
            </a:xfrm>
            <a:prstGeom prst="parallelogram">
              <a:avLst>
                <a:gd name="adj" fmla="val 47332"/>
              </a:avLst>
            </a:prstGeom>
            <a:gradFill rotWithShape="1">
              <a:gsLst>
                <a:gs pos="0">
                  <a:srgbClr val="99FF66">
                    <a:alpha val="89998"/>
                  </a:srgbClr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FF66"/>
              </a:extrusionClr>
              <a:contourClr>
                <a:srgbClr val="99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>
                <a:solidFill>
                  <a:srgbClr val="F8F8F8"/>
                </a:solidFill>
              </a:endParaRPr>
            </a:p>
          </p:txBody>
        </p:sp>
        <p:sp>
          <p:nvSpPr>
            <p:cNvPr id="54" name="AutoShape 26"/>
            <p:cNvSpPr>
              <a:spLocks noChangeArrowheads="1"/>
            </p:cNvSpPr>
            <p:nvPr/>
          </p:nvSpPr>
          <p:spPr bwMode="auto">
            <a:xfrm>
              <a:off x="1669901" y="1341438"/>
              <a:ext cx="2794000" cy="4206875"/>
            </a:xfrm>
            <a:prstGeom prst="parallelogram">
              <a:avLst>
                <a:gd name="adj" fmla="val 66330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55" name="AutoShape 27"/>
            <p:cNvSpPr>
              <a:spLocks noChangeArrowheads="1"/>
            </p:cNvSpPr>
            <p:nvPr/>
          </p:nvSpPr>
          <p:spPr bwMode="auto">
            <a:xfrm>
              <a:off x="2803525" y="1341438"/>
              <a:ext cx="2835275" cy="4206875"/>
            </a:xfrm>
            <a:prstGeom prst="parallelogram">
              <a:avLst>
                <a:gd name="adj" fmla="val 65955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56" name="Text Box 28"/>
            <p:cNvSpPr txBox="1">
              <a:spLocks noChangeArrowheads="1"/>
            </p:cNvSpPr>
            <p:nvPr/>
          </p:nvSpPr>
          <p:spPr bwMode="auto">
            <a:xfrm>
              <a:off x="538163" y="5084763"/>
              <a:ext cx="865187" cy="44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de-DE" sz="1000" dirty="0">
                  <a:cs typeface="Times New Roman" panose="02020603050405020304" pitchFamily="18" charset="0"/>
                </a:rPr>
                <a:t>   </a:t>
              </a:r>
              <a:r>
                <a:rPr lang="en-US" altLang="de-DE" dirty="0">
                  <a:cs typeface="Times New Roman" panose="02020603050405020304" pitchFamily="18" charset="0"/>
                </a:rPr>
                <a:t>Dallas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400" b="0" dirty="0">
                  <a:cs typeface="Times New Roman" panose="02020603050405020304" pitchFamily="18" charset="0"/>
                </a:rPr>
                <a:t> </a:t>
              </a:r>
              <a:r>
                <a:rPr lang="en-US" altLang="de-DE" sz="1400" b="0" dirty="0" smtClean="0">
                  <a:cs typeface="Times New Roman" panose="02020603050405020304" pitchFamily="18" charset="0"/>
                </a:rPr>
                <a:t>DL##</a:t>
              </a:r>
              <a:endParaRPr lang="en-US" altLang="de-DE" sz="1400" b="0" dirty="0">
                <a:cs typeface="Times New Roman" panose="02020603050405020304" pitchFamily="18" charset="0"/>
              </a:endParaRPr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1669901" y="5084763"/>
              <a:ext cx="865187" cy="44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de-DE" sz="1000" dirty="0">
                  <a:cs typeface="Times New Roman" panose="02020603050405020304" pitchFamily="18" charset="0"/>
                </a:rPr>
                <a:t>   </a:t>
              </a:r>
              <a:r>
                <a:rPr lang="en-US" altLang="de-DE" dirty="0">
                  <a:cs typeface="Times New Roman" panose="02020603050405020304" pitchFamily="18" charset="0"/>
                </a:rPr>
                <a:t>Miami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400" b="0" dirty="0">
                  <a:cs typeface="Times New Roman" panose="02020603050405020304" pitchFamily="18" charset="0"/>
                </a:rPr>
                <a:t> </a:t>
              </a:r>
              <a:r>
                <a:rPr lang="en-US" altLang="de-DE" sz="1400" b="0" dirty="0" smtClean="0">
                  <a:cs typeface="Times New Roman" panose="02020603050405020304" pitchFamily="18" charset="0"/>
                </a:rPr>
                <a:t>MI##</a:t>
              </a:r>
              <a:endParaRPr lang="en-US" altLang="de-DE" sz="1400" b="0" dirty="0">
                <a:cs typeface="Times New Roman" panose="02020603050405020304" pitchFamily="18" charset="0"/>
              </a:endParaRPr>
            </a:p>
          </p:txBody>
        </p:sp>
        <p:sp>
          <p:nvSpPr>
            <p:cNvPr id="58" name="Text Box 30"/>
            <p:cNvSpPr txBox="1">
              <a:spLocks noChangeArrowheads="1"/>
            </p:cNvSpPr>
            <p:nvPr/>
          </p:nvSpPr>
          <p:spPr bwMode="auto">
            <a:xfrm>
              <a:off x="2868612" y="5084763"/>
              <a:ext cx="1017588" cy="44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de-DE" sz="1000" dirty="0">
                  <a:cs typeface="Times New Roman" panose="02020603050405020304" pitchFamily="18" charset="0"/>
                </a:rPr>
                <a:t> </a:t>
              </a:r>
              <a:r>
                <a:rPr lang="en-US" altLang="de-DE" dirty="0" smtClean="0">
                  <a:cs typeface="Times New Roman" panose="02020603050405020304" pitchFamily="18" charset="0"/>
                </a:rPr>
                <a:t>San </a:t>
              </a:r>
              <a:r>
                <a:rPr lang="en-US" altLang="de-DE" dirty="0">
                  <a:cs typeface="Times New Roman" panose="02020603050405020304" pitchFamily="18" charset="0"/>
                </a:rPr>
                <a:t>Diego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400" b="0" dirty="0" smtClean="0">
                  <a:cs typeface="Times New Roman" panose="02020603050405020304" pitchFamily="18" charset="0"/>
                </a:rPr>
                <a:t>SD##</a:t>
              </a:r>
              <a:endParaRPr lang="en-US" altLang="de-DE" sz="1400" b="0" dirty="0">
                <a:cs typeface="Times New Roman" panose="02020603050405020304" pitchFamily="18" charset="0"/>
              </a:endParaRPr>
            </a:p>
          </p:txBody>
        </p:sp>
        <p:sp>
          <p:nvSpPr>
            <p:cNvPr id="59" name="Text Box 36"/>
            <p:cNvSpPr txBox="1">
              <a:spLocks noChangeArrowheads="1"/>
            </p:cNvSpPr>
            <p:nvPr/>
          </p:nvSpPr>
          <p:spPr bwMode="auto">
            <a:xfrm>
              <a:off x="539750" y="1905000"/>
              <a:ext cx="8175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dirty="0"/>
                <a:t>Storage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dirty="0"/>
                <a:t>Location</a:t>
              </a:r>
            </a:p>
          </p:txBody>
        </p:sp>
        <p:sp>
          <p:nvSpPr>
            <p:cNvPr id="60" name="AutoShape 37"/>
            <p:cNvSpPr>
              <a:spLocks noChangeArrowheads="1"/>
            </p:cNvSpPr>
            <p:nvPr/>
          </p:nvSpPr>
          <p:spPr bwMode="auto">
            <a:xfrm>
              <a:off x="2281387" y="1676400"/>
              <a:ext cx="722312" cy="193675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dirty="0" smtClean="0"/>
                <a:t>RM##</a:t>
              </a:r>
              <a:endParaRPr lang="en-US" altLang="de-DE" dirty="0"/>
            </a:p>
          </p:txBody>
        </p:sp>
        <p:sp>
          <p:nvSpPr>
            <p:cNvPr id="61" name="Text Box 51"/>
            <p:cNvSpPr txBox="1">
              <a:spLocks noChangeArrowheads="1"/>
            </p:cNvSpPr>
            <p:nvPr/>
          </p:nvSpPr>
          <p:spPr bwMode="auto">
            <a:xfrm>
              <a:off x="3995738" y="5562374"/>
              <a:ext cx="1254125" cy="293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de-DE" sz="1600" dirty="0">
                  <a:cs typeface="Times New Roman" panose="02020603050405020304" pitchFamily="18" charset="0"/>
                </a:rPr>
                <a:t> CC </a:t>
              </a:r>
              <a:r>
                <a:rPr lang="en-US" altLang="de-DE" sz="1600" dirty="0" smtClean="0">
                  <a:cs typeface="Times New Roman" panose="02020603050405020304" pitchFamily="18" charset="0"/>
                </a:rPr>
                <a:t>DE##</a:t>
              </a:r>
              <a:endParaRPr lang="en-US" altLang="de-DE" sz="1600" dirty="0">
                <a:cs typeface="Times New Roman" panose="02020603050405020304" pitchFamily="18" charset="0"/>
              </a:endParaRPr>
            </a:p>
          </p:txBody>
        </p:sp>
        <p:sp>
          <p:nvSpPr>
            <p:cNvPr id="62" name="AutoShape 54"/>
            <p:cNvSpPr>
              <a:spLocks noChangeArrowheads="1"/>
            </p:cNvSpPr>
            <p:nvPr/>
          </p:nvSpPr>
          <p:spPr bwMode="auto">
            <a:xfrm>
              <a:off x="2151012" y="1981200"/>
              <a:ext cx="722312" cy="193675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dirty="0" smtClean="0"/>
                <a:t>SF##</a:t>
              </a:r>
              <a:endParaRPr lang="en-US" altLang="de-DE" dirty="0"/>
            </a:p>
          </p:txBody>
        </p:sp>
        <p:sp>
          <p:nvSpPr>
            <p:cNvPr id="63" name="AutoShape 55"/>
            <p:cNvSpPr>
              <a:spLocks noChangeArrowheads="1"/>
            </p:cNvSpPr>
            <p:nvPr/>
          </p:nvSpPr>
          <p:spPr bwMode="auto">
            <a:xfrm>
              <a:off x="2013126" y="2286000"/>
              <a:ext cx="722312" cy="193675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dirty="0" smtClean="0"/>
                <a:t>FG##</a:t>
              </a:r>
              <a:endParaRPr lang="en-US" altLang="de-DE" dirty="0"/>
            </a:p>
          </p:txBody>
        </p:sp>
        <p:sp>
          <p:nvSpPr>
            <p:cNvPr id="64" name="AutoShape 56"/>
            <p:cNvSpPr>
              <a:spLocks noChangeArrowheads="1"/>
            </p:cNvSpPr>
            <p:nvPr/>
          </p:nvSpPr>
          <p:spPr bwMode="auto">
            <a:xfrm>
              <a:off x="1879121" y="2590799"/>
              <a:ext cx="722312" cy="193675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dirty="0" smtClean="0"/>
                <a:t>MI##</a:t>
              </a:r>
              <a:endParaRPr lang="en-US" altLang="de-DE" dirty="0"/>
            </a:p>
          </p:txBody>
        </p:sp>
        <p:sp>
          <p:nvSpPr>
            <p:cNvPr id="65" name="Text Box 89"/>
            <p:cNvSpPr txBox="1">
              <a:spLocks noChangeArrowheads="1"/>
            </p:cNvSpPr>
            <p:nvPr/>
          </p:nvSpPr>
          <p:spPr bwMode="auto">
            <a:xfrm>
              <a:off x="8050213" y="5084763"/>
              <a:ext cx="554037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/>
                <a:t>Plant</a:t>
              </a:r>
            </a:p>
          </p:txBody>
        </p:sp>
        <p:sp>
          <p:nvSpPr>
            <p:cNvPr id="66" name="Text Box 90"/>
            <p:cNvSpPr txBox="1">
              <a:spLocks noChangeArrowheads="1"/>
            </p:cNvSpPr>
            <p:nvPr/>
          </p:nvSpPr>
          <p:spPr bwMode="auto">
            <a:xfrm>
              <a:off x="7305675" y="5589588"/>
              <a:ext cx="129857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/>
                <a:t>Company Code</a:t>
              </a:r>
            </a:p>
          </p:txBody>
        </p:sp>
        <p:sp>
          <p:nvSpPr>
            <p:cNvPr id="67" name="AutoShape 37"/>
            <p:cNvSpPr>
              <a:spLocks noChangeArrowheads="1"/>
            </p:cNvSpPr>
            <p:nvPr/>
          </p:nvSpPr>
          <p:spPr bwMode="auto">
            <a:xfrm>
              <a:off x="3420136" y="1676400"/>
              <a:ext cx="722312" cy="193675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dirty="0" smtClean="0"/>
                <a:t>TG##</a:t>
              </a:r>
              <a:endParaRPr lang="en-US" altLang="de-DE" dirty="0"/>
            </a:p>
          </p:txBody>
        </p:sp>
        <p:sp>
          <p:nvSpPr>
            <p:cNvPr id="68" name="AutoShape 54"/>
            <p:cNvSpPr>
              <a:spLocks noChangeArrowheads="1"/>
            </p:cNvSpPr>
            <p:nvPr/>
          </p:nvSpPr>
          <p:spPr bwMode="auto">
            <a:xfrm>
              <a:off x="3289761" y="1981200"/>
              <a:ext cx="722312" cy="193675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dirty="0" smtClean="0"/>
                <a:t>FG##</a:t>
              </a:r>
              <a:endParaRPr lang="en-US" altLang="de-DE" dirty="0"/>
            </a:p>
          </p:txBody>
        </p:sp>
        <p:sp>
          <p:nvSpPr>
            <p:cNvPr id="69" name="AutoShape 55"/>
            <p:cNvSpPr>
              <a:spLocks noChangeArrowheads="1"/>
            </p:cNvSpPr>
            <p:nvPr/>
          </p:nvSpPr>
          <p:spPr bwMode="auto">
            <a:xfrm>
              <a:off x="3151875" y="2286000"/>
              <a:ext cx="722312" cy="193675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dirty="0" smtClean="0"/>
                <a:t>MI##</a:t>
              </a:r>
              <a:endParaRPr lang="en-US" altLang="de-DE" dirty="0"/>
            </a:p>
          </p:txBody>
        </p:sp>
        <p:sp>
          <p:nvSpPr>
            <p:cNvPr id="70" name="AutoShape 37"/>
            <p:cNvSpPr>
              <a:spLocks noChangeArrowheads="1"/>
            </p:cNvSpPr>
            <p:nvPr/>
          </p:nvSpPr>
          <p:spPr bwMode="auto">
            <a:xfrm>
              <a:off x="4593266" y="1676400"/>
              <a:ext cx="722312" cy="193675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dirty="0" smtClean="0"/>
                <a:t>TG##</a:t>
              </a:r>
              <a:endParaRPr lang="en-US" altLang="de-DE" dirty="0"/>
            </a:p>
          </p:txBody>
        </p:sp>
        <p:sp>
          <p:nvSpPr>
            <p:cNvPr id="71" name="AutoShape 54"/>
            <p:cNvSpPr>
              <a:spLocks noChangeArrowheads="1"/>
            </p:cNvSpPr>
            <p:nvPr/>
          </p:nvSpPr>
          <p:spPr bwMode="auto">
            <a:xfrm>
              <a:off x="4462891" y="1981200"/>
              <a:ext cx="722312" cy="193675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dirty="0" smtClean="0"/>
                <a:t>FG##</a:t>
              </a:r>
              <a:endParaRPr lang="en-US" altLang="de-DE" dirty="0"/>
            </a:p>
          </p:txBody>
        </p:sp>
        <p:sp>
          <p:nvSpPr>
            <p:cNvPr id="72" name="AutoShape 55"/>
            <p:cNvSpPr>
              <a:spLocks noChangeArrowheads="1"/>
            </p:cNvSpPr>
            <p:nvPr/>
          </p:nvSpPr>
          <p:spPr bwMode="auto">
            <a:xfrm>
              <a:off x="4325005" y="2286000"/>
              <a:ext cx="722312" cy="193675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dirty="0" smtClean="0"/>
                <a:t>MI##</a:t>
              </a:r>
              <a:endParaRPr lang="en-US" altLang="de-DE" dirty="0"/>
            </a:p>
          </p:txBody>
        </p:sp>
        <p:sp>
          <p:nvSpPr>
            <p:cNvPr id="73" name="AutoShape 21"/>
            <p:cNvSpPr>
              <a:spLocks noChangeArrowheads="1"/>
            </p:cNvSpPr>
            <p:nvPr/>
          </p:nvSpPr>
          <p:spPr bwMode="auto">
            <a:xfrm>
              <a:off x="4244165" y="1329068"/>
              <a:ext cx="2828925" cy="4206875"/>
            </a:xfrm>
            <a:prstGeom prst="parallelogram">
              <a:avLst>
                <a:gd name="adj" fmla="val 66948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74" name="AutoShape 26"/>
            <p:cNvSpPr>
              <a:spLocks noChangeArrowheads="1"/>
            </p:cNvSpPr>
            <p:nvPr/>
          </p:nvSpPr>
          <p:spPr bwMode="auto">
            <a:xfrm>
              <a:off x="5390191" y="1329068"/>
              <a:ext cx="2794000" cy="4206875"/>
            </a:xfrm>
            <a:prstGeom prst="parallelogram">
              <a:avLst>
                <a:gd name="adj" fmla="val 66330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75" name="Text Box 28"/>
            <p:cNvSpPr txBox="1">
              <a:spLocks noChangeArrowheads="1"/>
            </p:cNvSpPr>
            <p:nvPr/>
          </p:nvSpPr>
          <p:spPr bwMode="auto">
            <a:xfrm>
              <a:off x="4258453" y="5072393"/>
              <a:ext cx="1075547" cy="44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de-DE" sz="1000" dirty="0">
                  <a:cs typeface="Times New Roman" panose="02020603050405020304" pitchFamily="18" charset="0"/>
                </a:rPr>
                <a:t>   </a:t>
              </a:r>
              <a:r>
                <a:rPr lang="en-US" altLang="de-DE" dirty="0" smtClean="0">
                  <a:cs typeface="Times New Roman" panose="02020603050405020304" pitchFamily="18" charset="0"/>
                </a:rPr>
                <a:t>Heidelberg</a:t>
              </a:r>
              <a:endParaRPr lang="en-US" altLang="de-DE" dirty="0"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400" b="0" dirty="0">
                  <a:cs typeface="Times New Roman" panose="02020603050405020304" pitchFamily="18" charset="0"/>
                </a:rPr>
                <a:t> </a:t>
              </a:r>
              <a:r>
                <a:rPr lang="en-US" altLang="de-DE" sz="1400" b="0" dirty="0" smtClean="0">
                  <a:cs typeface="Times New Roman" panose="02020603050405020304" pitchFamily="18" charset="0"/>
                </a:rPr>
                <a:t>HD##</a:t>
              </a:r>
              <a:endParaRPr lang="en-US" altLang="de-DE" sz="1400" b="0" dirty="0">
                <a:cs typeface="Times New Roman" panose="02020603050405020304" pitchFamily="18" charset="0"/>
              </a:endParaRPr>
            </a:p>
          </p:txBody>
        </p:sp>
        <p:sp>
          <p:nvSpPr>
            <p:cNvPr id="76" name="Text Box 29"/>
            <p:cNvSpPr txBox="1">
              <a:spLocks noChangeArrowheads="1"/>
            </p:cNvSpPr>
            <p:nvPr/>
          </p:nvSpPr>
          <p:spPr bwMode="auto">
            <a:xfrm>
              <a:off x="5390191" y="5072393"/>
              <a:ext cx="1010609" cy="44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de-DE" sz="1000" dirty="0">
                  <a:cs typeface="Times New Roman" panose="02020603050405020304" pitchFamily="18" charset="0"/>
                </a:rPr>
                <a:t>   </a:t>
              </a:r>
              <a:r>
                <a:rPr lang="en-US" altLang="de-DE" dirty="0" smtClean="0">
                  <a:cs typeface="Times New Roman" panose="02020603050405020304" pitchFamily="18" charset="0"/>
                </a:rPr>
                <a:t>Hamburg</a:t>
              </a:r>
              <a:endParaRPr lang="en-US" altLang="de-DE" dirty="0"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400" b="0" dirty="0">
                  <a:cs typeface="Times New Roman" panose="02020603050405020304" pitchFamily="18" charset="0"/>
                </a:rPr>
                <a:t> </a:t>
              </a:r>
              <a:r>
                <a:rPr lang="en-US" altLang="de-DE" sz="1400" b="0" dirty="0" smtClean="0">
                  <a:cs typeface="Times New Roman" panose="02020603050405020304" pitchFamily="18" charset="0"/>
                </a:rPr>
                <a:t>HH##</a:t>
              </a:r>
              <a:endParaRPr lang="en-US" altLang="de-DE" sz="1400" b="0" dirty="0">
                <a:cs typeface="Times New Roman" panose="02020603050405020304" pitchFamily="18" charset="0"/>
              </a:endParaRPr>
            </a:p>
          </p:txBody>
        </p:sp>
        <p:sp>
          <p:nvSpPr>
            <p:cNvPr id="77" name="AutoShape 46"/>
            <p:cNvSpPr>
              <a:spLocks noChangeArrowheads="1"/>
            </p:cNvSpPr>
            <p:nvPr/>
          </p:nvSpPr>
          <p:spPr bwMode="auto">
            <a:xfrm>
              <a:off x="495300" y="3068638"/>
              <a:ext cx="7964488" cy="1579562"/>
            </a:xfrm>
            <a:prstGeom prst="parallelogram">
              <a:avLst>
                <a:gd name="adj" fmla="val 46524"/>
              </a:avLst>
            </a:prstGeom>
            <a:gradFill rotWithShape="0">
              <a:gsLst>
                <a:gs pos="0">
                  <a:srgbClr val="1F8AFF"/>
                </a:gs>
                <a:gs pos="100000">
                  <a:srgbClr val="B5C1E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B5C1E9"/>
              </a:extrusionClr>
              <a:contourClr>
                <a:srgbClr val="1F8AFF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78" name="Text Box 47"/>
            <p:cNvSpPr txBox="1">
              <a:spLocks noChangeArrowheads="1"/>
            </p:cNvSpPr>
            <p:nvPr/>
          </p:nvSpPr>
          <p:spPr bwMode="auto">
            <a:xfrm>
              <a:off x="2411413" y="3068638"/>
              <a:ext cx="4883150" cy="293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600" dirty="0"/>
                <a:t>Central Purchasing Organization (global) </a:t>
              </a:r>
              <a:r>
                <a:rPr lang="en-US" altLang="de-DE" sz="1600" dirty="0" smtClean="0"/>
                <a:t>GL##</a:t>
              </a:r>
              <a:endParaRPr lang="en-US" altLang="de-DE" sz="1600" dirty="0">
                <a:cs typeface="Times New Roman" panose="02020603050405020304" pitchFamily="18" charset="0"/>
              </a:endParaRPr>
            </a:p>
          </p:txBody>
        </p:sp>
        <p:sp>
          <p:nvSpPr>
            <p:cNvPr id="79" name="AutoShape 48"/>
            <p:cNvSpPr>
              <a:spLocks noChangeArrowheads="1"/>
            </p:cNvSpPr>
            <p:nvPr/>
          </p:nvSpPr>
          <p:spPr bwMode="auto">
            <a:xfrm>
              <a:off x="900113" y="3429000"/>
              <a:ext cx="3824287" cy="1143000"/>
            </a:xfrm>
            <a:prstGeom prst="parallelogram">
              <a:avLst>
                <a:gd name="adj" fmla="val 46665"/>
              </a:avLst>
            </a:prstGeom>
            <a:gradFill rotWithShape="0">
              <a:gsLst>
                <a:gs pos="0">
                  <a:srgbClr val="0050A8"/>
                </a:gs>
                <a:gs pos="100000">
                  <a:srgbClr val="B5C1E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B5C1E9"/>
              </a:extrusionClr>
              <a:contourClr>
                <a:srgbClr val="0050A8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80" name="Text Box 49"/>
            <p:cNvSpPr txBox="1">
              <a:spLocks noChangeArrowheads="1"/>
            </p:cNvSpPr>
            <p:nvPr/>
          </p:nvSpPr>
          <p:spPr bwMode="auto">
            <a:xfrm>
              <a:off x="1600200" y="3429000"/>
              <a:ext cx="2819400" cy="262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400" dirty="0"/>
                <a:t>Purchasing Org. </a:t>
              </a:r>
              <a:r>
                <a:rPr lang="en-US" altLang="de-DE" sz="1400" dirty="0" smtClean="0"/>
                <a:t>US##</a:t>
              </a:r>
              <a:endParaRPr lang="en-US" altLang="de-DE" sz="1400" dirty="0">
                <a:cs typeface="Times New Roman" panose="02020603050405020304" pitchFamily="18" charset="0"/>
              </a:endParaRPr>
            </a:p>
          </p:txBody>
        </p:sp>
        <p:sp>
          <p:nvSpPr>
            <p:cNvPr id="81" name="AutoShape 50"/>
            <p:cNvSpPr>
              <a:spLocks noChangeArrowheads="1"/>
            </p:cNvSpPr>
            <p:nvPr/>
          </p:nvSpPr>
          <p:spPr bwMode="auto">
            <a:xfrm>
              <a:off x="4572000" y="3429000"/>
              <a:ext cx="2743200" cy="1143000"/>
            </a:xfrm>
            <a:prstGeom prst="parallelogram">
              <a:avLst>
                <a:gd name="adj" fmla="val 45975"/>
              </a:avLst>
            </a:prstGeom>
            <a:gradFill rotWithShape="0">
              <a:gsLst>
                <a:gs pos="0">
                  <a:srgbClr val="0050A8"/>
                </a:gs>
                <a:gs pos="100000">
                  <a:srgbClr val="B5C1E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B5C1E9"/>
              </a:extrusionClr>
              <a:contourClr>
                <a:srgbClr val="0050A8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82" name="AutoShape 80"/>
            <p:cNvSpPr>
              <a:spLocks noChangeArrowheads="1"/>
            </p:cNvSpPr>
            <p:nvPr/>
          </p:nvSpPr>
          <p:spPr bwMode="auto">
            <a:xfrm>
              <a:off x="1096963" y="3789363"/>
              <a:ext cx="3322637" cy="609600"/>
            </a:xfrm>
            <a:prstGeom prst="parallelogram">
              <a:avLst>
                <a:gd name="adj" fmla="val 45303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83" name="Text Box 81"/>
            <p:cNvSpPr txBox="1">
              <a:spLocks noChangeArrowheads="1"/>
            </p:cNvSpPr>
            <p:nvPr/>
          </p:nvSpPr>
          <p:spPr bwMode="auto">
            <a:xfrm>
              <a:off x="1246187" y="3860800"/>
              <a:ext cx="3097213" cy="478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400" dirty="0"/>
                <a:t>Purchasing Group North America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400" dirty="0"/>
                <a:t>                       </a:t>
              </a:r>
              <a:r>
                <a:rPr lang="en-US" altLang="de-DE" sz="1400" dirty="0" smtClean="0"/>
                <a:t>N##</a:t>
              </a:r>
              <a:endParaRPr lang="en-US" altLang="de-DE" sz="1400" dirty="0">
                <a:cs typeface="Times New Roman" panose="02020603050405020304" pitchFamily="18" charset="0"/>
              </a:endParaRPr>
            </a:p>
          </p:txBody>
        </p:sp>
        <p:sp>
          <p:nvSpPr>
            <p:cNvPr id="84" name="Text Box 82"/>
            <p:cNvSpPr txBox="1">
              <a:spLocks noChangeArrowheads="1"/>
            </p:cNvSpPr>
            <p:nvPr/>
          </p:nvSpPr>
          <p:spPr bwMode="auto">
            <a:xfrm>
              <a:off x="5181600" y="3429000"/>
              <a:ext cx="1981199" cy="262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400" dirty="0" err="1" smtClean="0"/>
                <a:t>Purch</a:t>
              </a:r>
              <a:r>
                <a:rPr lang="en-US" altLang="de-DE" sz="1400" dirty="0" smtClean="0"/>
                <a:t>. Org. DE##</a:t>
              </a:r>
              <a:endParaRPr lang="en-US" altLang="de-DE" sz="1400" dirty="0">
                <a:cs typeface="Times New Roman" panose="02020603050405020304" pitchFamily="18" charset="0"/>
              </a:endParaRPr>
            </a:p>
          </p:txBody>
        </p:sp>
        <p:sp>
          <p:nvSpPr>
            <p:cNvPr id="85" name="AutoShape 83"/>
            <p:cNvSpPr>
              <a:spLocks noChangeArrowheads="1"/>
            </p:cNvSpPr>
            <p:nvPr/>
          </p:nvSpPr>
          <p:spPr bwMode="auto">
            <a:xfrm>
              <a:off x="4716463" y="3789363"/>
              <a:ext cx="2370137" cy="609600"/>
            </a:xfrm>
            <a:prstGeom prst="parallelogram">
              <a:avLst>
                <a:gd name="adj" fmla="val 47094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86" name="Text Box 84"/>
            <p:cNvSpPr txBox="1">
              <a:spLocks noChangeArrowheads="1"/>
            </p:cNvSpPr>
            <p:nvPr/>
          </p:nvSpPr>
          <p:spPr bwMode="auto">
            <a:xfrm>
              <a:off x="4716462" y="3860800"/>
              <a:ext cx="2370138" cy="478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400" dirty="0"/>
                <a:t>     </a:t>
              </a:r>
              <a:r>
                <a:rPr lang="en-US" altLang="de-DE" sz="1400" dirty="0" err="1" smtClean="0"/>
                <a:t>Purch</a:t>
              </a:r>
              <a:r>
                <a:rPr lang="en-US" altLang="de-DE" sz="1400" dirty="0" smtClean="0"/>
                <a:t>. Group </a:t>
              </a:r>
              <a:r>
                <a:rPr lang="en-US" altLang="de-DE" sz="1400" dirty="0"/>
                <a:t>Europe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400" dirty="0"/>
                <a:t>        </a:t>
              </a:r>
              <a:r>
                <a:rPr lang="en-US" altLang="de-DE" sz="1400" dirty="0" smtClean="0"/>
                <a:t>          E##</a:t>
              </a:r>
              <a:endParaRPr lang="en-US" altLang="de-DE" sz="1400" dirty="0">
                <a:cs typeface="Times New Roman" panose="02020603050405020304" pitchFamily="18" charset="0"/>
              </a:endParaRPr>
            </a:p>
          </p:txBody>
        </p:sp>
        <p:sp>
          <p:nvSpPr>
            <p:cNvPr id="87" name="AutoShape 37"/>
            <p:cNvSpPr>
              <a:spLocks noChangeArrowheads="1"/>
            </p:cNvSpPr>
            <p:nvPr/>
          </p:nvSpPr>
          <p:spPr bwMode="auto">
            <a:xfrm>
              <a:off x="6024051" y="1676400"/>
              <a:ext cx="722312" cy="193675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dirty="0" smtClean="0"/>
                <a:t>RM##</a:t>
              </a:r>
              <a:endParaRPr lang="en-US" altLang="de-DE" dirty="0"/>
            </a:p>
          </p:txBody>
        </p:sp>
        <p:sp>
          <p:nvSpPr>
            <p:cNvPr id="88" name="AutoShape 54"/>
            <p:cNvSpPr>
              <a:spLocks noChangeArrowheads="1"/>
            </p:cNvSpPr>
            <p:nvPr/>
          </p:nvSpPr>
          <p:spPr bwMode="auto">
            <a:xfrm>
              <a:off x="5893676" y="1981200"/>
              <a:ext cx="722312" cy="193675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dirty="0" smtClean="0"/>
                <a:t>SF##</a:t>
              </a:r>
              <a:endParaRPr lang="en-US" altLang="de-DE" dirty="0"/>
            </a:p>
          </p:txBody>
        </p:sp>
        <p:sp>
          <p:nvSpPr>
            <p:cNvPr id="89" name="AutoShape 55"/>
            <p:cNvSpPr>
              <a:spLocks noChangeArrowheads="1"/>
            </p:cNvSpPr>
            <p:nvPr/>
          </p:nvSpPr>
          <p:spPr bwMode="auto">
            <a:xfrm>
              <a:off x="5755790" y="2286000"/>
              <a:ext cx="722312" cy="193675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dirty="0" smtClean="0"/>
                <a:t>FG##</a:t>
              </a:r>
              <a:endParaRPr lang="en-US" altLang="de-DE" dirty="0"/>
            </a:p>
          </p:txBody>
        </p:sp>
        <p:sp>
          <p:nvSpPr>
            <p:cNvPr id="90" name="AutoShape 56"/>
            <p:cNvSpPr>
              <a:spLocks noChangeArrowheads="1"/>
            </p:cNvSpPr>
            <p:nvPr/>
          </p:nvSpPr>
          <p:spPr bwMode="auto">
            <a:xfrm>
              <a:off x="5621785" y="2590799"/>
              <a:ext cx="722312" cy="193675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dirty="0" smtClean="0"/>
                <a:t>MI##</a:t>
              </a:r>
              <a:endParaRPr lang="en-US" altLang="de-DE" dirty="0"/>
            </a:p>
          </p:txBody>
        </p:sp>
        <p:sp>
          <p:nvSpPr>
            <p:cNvPr id="91" name="AutoShape 37"/>
            <p:cNvSpPr>
              <a:spLocks noChangeArrowheads="1"/>
            </p:cNvSpPr>
            <p:nvPr/>
          </p:nvSpPr>
          <p:spPr bwMode="auto">
            <a:xfrm>
              <a:off x="7162800" y="1676400"/>
              <a:ext cx="722312" cy="193675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dirty="0" smtClean="0"/>
                <a:t>TG##</a:t>
              </a:r>
              <a:endParaRPr lang="en-US" altLang="de-DE" dirty="0"/>
            </a:p>
          </p:txBody>
        </p:sp>
        <p:sp>
          <p:nvSpPr>
            <p:cNvPr id="92" name="AutoShape 54"/>
            <p:cNvSpPr>
              <a:spLocks noChangeArrowheads="1"/>
            </p:cNvSpPr>
            <p:nvPr/>
          </p:nvSpPr>
          <p:spPr bwMode="auto">
            <a:xfrm>
              <a:off x="7032425" y="1981200"/>
              <a:ext cx="722312" cy="193675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dirty="0" smtClean="0"/>
                <a:t>FG##</a:t>
              </a:r>
              <a:endParaRPr lang="en-US" altLang="de-DE" dirty="0"/>
            </a:p>
          </p:txBody>
        </p:sp>
        <p:sp>
          <p:nvSpPr>
            <p:cNvPr id="93" name="AutoShape 55"/>
            <p:cNvSpPr>
              <a:spLocks noChangeArrowheads="1"/>
            </p:cNvSpPr>
            <p:nvPr/>
          </p:nvSpPr>
          <p:spPr bwMode="auto">
            <a:xfrm>
              <a:off x="6894539" y="2286000"/>
              <a:ext cx="722312" cy="193675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dirty="0" smtClean="0"/>
                <a:t>MI##</a:t>
              </a:r>
              <a:endParaRPr lang="en-US" alt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08705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[OPTIONAL] Handbook Tasks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Purchasing organization (US: US</a:t>
            </a:r>
            <a:r>
              <a:rPr lang="en-US" dirty="0" smtClean="0"/>
              <a:t>##)</a:t>
            </a:r>
          </a:p>
          <a:p>
            <a:endParaRPr lang="en-US" dirty="0"/>
          </a:p>
          <a:p>
            <a:r>
              <a:rPr lang="en-US" dirty="0"/>
              <a:t>Define Plants </a:t>
            </a:r>
          </a:p>
          <a:p>
            <a:pPr lvl="1"/>
            <a:r>
              <a:rPr lang="en-US" dirty="0"/>
              <a:t>Dallas: DL##</a:t>
            </a:r>
          </a:p>
          <a:p>
            <a:pPr lvl="1"/>
            <a:r>
              <a:rPr lang="en-US" dirty="0"/>
              <a:t>Miami: MI##</a:t>
            </a:r>
          </a:p>
          <a:p>
            <a:pPr lvl="1"/>
            <a:r>
              <a:rPr lang="en-US" dirty="0"/>
              <a:t>San Diego: SD</a:t>
            </a:r>
            <a:r>
              <a:rPr lang="en-US" dirty="0" smtClean="0"/>
              <a:t>##</a:t>
            </a:r>
          </a:p>
          <a:p>
            <a:pPr lvl="1"/>
            <a:endParaRPr lang="en-US" dirty="0"/>
          </a:p>
          <a:p>
            <a:r>
              <a:rPr lang="en-US" dirty="0"/>
              <a:t>Maintain Storage Locations</a:t>
            </a:r>
          </a:p>
          <a:p>
            <a:pPr lvl="1"/>
            <a:r>
              <a:rPr lang="en-US" dirty="0"/>
              <a:t>Finished Goods: FG##</a:t>
            </a:r>
          </a:p>
          <a:p>
            <a:pPr lvl="1"/>
            <a:r>
              <a:rPr lang="en-US" dirty="0"/>
              <a:t>Miscellaneous Goods: MI##</a:t>
            </a:r>
          </a:p>
          <a:p>
            <a:pPr lvl="1"/>
            <a:r>
              <a:rPr lang="en-US" dirty="0"/>
              <a:t>Raw Materials: RM##</a:t>
            </a:r>
          </a:p>
          <a:p>
            <a:pPr lvl="1"/>
            <a:r>
              <a:rPr lang="en-US" dirty="0"/>
              <a:t>Semi-Finished Goods: SF##</a:t>
            </a:r>
          </a:p>
          <a:p>
            <a:pPr lvl="1"/>
            <a:r>
              <a:rPr lang="en-US" dirty="0"/>
              <a:t>Trading Goods: TG</a:t>
            </a:r>
            <a:r>
              <a:rPr lang="en-US" dirty="0" smtClean="0"/>
              <a:t>##</a:t>
            </a:r>
          </a:p>
          <a:p>
            <a:pPr lvl="1"/>
            <a:endParaRPr lang="en-US" dirty="0"/>
          </a:p>
          <a:p>
            <a:r>
              <a:rPr lang="en-US" dirty="0"/>
              <a:t>Create Purchasing Group (North America: N##)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354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[OPTIONAL] Handbook Tasks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Maintain Purchasing Organization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Define Plants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Maintain Storage Location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Create Purchasing Group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Assign </a:t>
            </a:r>
            <a:r>
              <a:rPr lang="en-US" dirty="0"/>
              <a:t>Purchasing Organization to Company </a:t>
            </a:r>
            <a:r>
              <a:rPr lang="en-US" dirty="0" smtClean="0"/>
              <a:t>Code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Assign </a:t>
            </a:r>
            <a:r>
              <a:rPr lang="en-US" dirty="0"/>
              <a:t>Plants to Company </a:t>
            </a:r>
            <a:r>
              <a:rPr lang="en-US" dirty="0" smtClean="0"/>
              <a:t>Code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Assign </a:t>
            </a:r>
            <a:r>
              <a:rPr lang="en-US" dirty="0"/>
              <a:t>Purchasing Organization to </a:t>
            </a:r>
            <a:r>
              <a:rPr lang="en-US" dirty="0" smtClean="0"/>
              <a:t>Plants</a:t>
            </a:r>
          </a:p>
          <a:p>
            <a:pPr>
              <a:lnSpc>
                <a:spcPct val="200000"/>
              </a:lnSpc>
            </a:pPr>
            <a:r>
              <a:rPr lang="de-DE" dirty="0" smtClean="0"/>
              <a:t>Group </a:t>
            </a:r>
            <a:r>
              <a:rPr lang="de-DE" dirty="0"/>
              <a:t>Together Valuation Areas</a:t>
            </a: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020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2392"/>
            <a:ext cx="11545200" cy="383270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Scenario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Enterprise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structure</a:t>
            </a:r>
          </a:p>
          <a:p>
            <a:endParaRPr lang="en-US" dirty="0"/>
          </a:p>
          <a:p>
            <a:r>
              <a:rPr lang="en-US" dirty="0"/>
              <a:t>Process </a:t>
            </a:r>
            <a:r>
              <a:rPr lang="en-US" dirty="0" smtClean="0"/>
              <a:t>configuration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Master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Process execution</a:t>
            </a:r>
          </a:p>
          <a:p>
            <a:endParaRPr lang="de-DE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8376200" y="445168"/>
            <a:ext cx="1433790" cy="390525"/>
          </a:xfrm>
          <a:prstGeom prst="chevron">
            <a:avLst>
              <a:gd name="adj" fmla="val 47646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Process Configuration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7415763" y="445168"/>
            <a:ext cx="1214891" cy="390525"/>
          </a:xfrm>
          <a:prstGeom prst="homePlate">
            <a:avLst>
              <a:gd name="adj" fmla="val 47579"/>
            </a:avLst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Enterprise Structure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0420900" y="445168"/>
            <a:ext cx="1433790" cy="390525"/>
          </a:xfrm>
          <a:prstGeom prst="chevron">
            <a:avLst>
              <a:gd name="adj" fmla="val 46344"/>
            </a:avLst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Process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Execution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9527138" y="445168"/>
            <a:ext cx="1136452" cy="390525"/>
          </a:xfrm>
          <a:prstGeom prst="chevron">
            <a:avLst>
              <a:gd name="adj" fmla="val 46816"/>
            </a:avLst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Master Data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7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Set Tolerance Limits for Purchase Orders</a:t>
            </a:r>
          </a:p>
          <a:p>
            <a:pPr>
              <a:lnSpc>
                <a:spcPct val="200000"/>
              </a:lnSpc>
            </a:pPr>
            <a:r>
              <a:rPr lang="en-US" dirty="0"/>
              <a:t>Set Tolerance Limits for Goods Receipts</a:t>
            </a:r>
          </a:p>
          <a:p>
            <a:pPr>
              <a:lnSpc>
                <a:spcPct val="200000"/>
              </a:lnSpc>
            </a:pPr>
            <a:r>
              <a:rPr lang="en-US" dirty="0"/>
              <a:t>Set Tolerance Limits for Invoices</a:t>
            </a:r>
          </a:p>
          <a:p>
            <a:pPr>
              <a:lnSpc>
                <a:spcPct val="200000"/>
              </a:lnSpc>
            </a:pPr>
            <a:r>
              <a:rPr lang="en-US" dirty="0"/>
              <a:t>Set Tolerance Limits for Outgoing Payments</a:t>
            </a:r>
          </a:p>
          <a:p>
            <a:pPr>
              <a:lnSpc>
                <a:spcPct val="200000"/>
              </a:lnSpc>
            </a:pPr>
            <a:r>
              <a:rPr lang="en-US" dirty="0"/>
              <a:t>Define Default Values for Inventory</a:t>
            </a:r>
          </a:p>
          <a:p>
            <a:pPr>
              <a:lnSpc>
                <a:spcPct val="200000"/>
              </a:lnSpc>
            </a:pPr>
            <a:r>
              <a:rPr lang="en-US" dirty="0"/>
              <a:t>Define Default Values for Plants</a:t>
            </a:r>
          </a:p>
          <a:p>
            <a:pPr>
              <a:lnSpc>
                <a:spcPct val="200000"/>
              </a:lnSpc>
            </a:pPr>
            <a:r>
              <a:rPr lang="en-US" dirty="0"/>
              <a:t>Define Attributes of Material Types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Assign Material Ledger Types to Valuation Area	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Activate Material Ledger Types for Valuation Areas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Set Valuation Areas as Productive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Determine Tax Version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Define Tax Accounts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Configure Automatic Postings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Maintain Default Values for Tax Codes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[OPTIONAL] Handbook Tasks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55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2392"/>
            <a:ext cx="11545200" cy="383270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Scenario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Enterprise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structure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Process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configuration</a:t>
            </a:r>
          </a:p>
          <a:p>
            <a:endParaRPr lang="en-US" dirty="0"/>
          </a:p>
          <a:p>
            <a:r>
              <a:rPr lang="en-US" dirty="0"/>
              <a:t>Master </a:t>
            </a:r>
            <a:r>
              <a:rPr lang="en-US" dirty="0" smtClean="0"/>
              <a:t>data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Process execution</a:t>
            </a:r>
          </a:p>
          <a:p>
            <a:endParaRPr lang="de-DE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8376200" y="445168"/>
            <a:ext cx="1433790" cy="390525"/>
          </a:xfrm>
          <a:prstGeom prst="chevron">
            <a:avLst>
              <a:gd name="adj" fmla="val 47646"/>
            </a:avLst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Process Configuration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7415763" y="445168"/>
            <a:ext cx="1214891" cy="390525"/>
          </a:xfrm>
          <a:prstGeom prst="homePlate">
            <a:avLst>
              <a:gd name="adj" fmla="val 47579"/>
            </a:avLst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Enterprise Structure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0420900" y="445168"/>
            <a:ext cx="1433790" cy="390525"/>
          </a:xfrm>
          <a:prstGeom prst="chevron">
            <a:avLst>
              <a:gd name="adj" fmla="val 46344"/>
            </a:avLst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Process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Execution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9527138" y="445168"/>
            <a:ext cx="1136452" cy="390525"/>
          </a:xfrm>
          <a:prstGeom prst="chevron">
            <a:avLst>
              <a:gd name="adj" fmla="val 46816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Master Data</a:t>
            </a:r>
          </a:p>
        </p:txBody>
      </p:sp>
    </p:spTree>
    <p:extLst>
      <p:ext uri="{BB962C8B-B14F-4D97-AF65-F5344CB8AC3E}">
        <p14:creationId xmlns:p14="http://schemas.microsoft.com/office/powerpoint/2010/main" val="192254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Master Data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4000" y="1691079"/>
            <a:ext cx="11545200" cy="1036079"/>
          </a:xfrm>
        </p:spPr>
        <p:txBody>
          <a:bodyPr/>
          <a:lstStyle/>
          <a:p>
            <a:r>
              <a:rPr lang="en-US" dirty="0"/>
              <a:t>Data needed to execute transactions related to </a:t>
            </a:r>
            <a:r>
              <a:rPr lang="en-US" dirty="0" smtClean="0"/>
              <a:t>materials</a:t>
            </a:r>
          </a:p>
          <a:p>
            <a:endParaRPr lang="en-US" dirty="0"/>
          </a:p>
          <a:p>
            <a:r>
              <a:rPr lang="en-US" dirty="0"/>
              <a:t>Data are grouped by different user / functional areas (views)</a:t>
            </a:r>
          </a:p>
          <a:p>
            <a:endParaRPr lang="de-D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31792" y="2727158"/>
            <a:ext cx="2362200" cy="2362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1600" indent="-201600">
              <a:spcBef>
                <a:spcPts val="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 b="0">
                <a:latin typeface="+mn-lt"/>
              </a:defRPr>
            </a:lvl1pPr>
            <a:lvl2pPr marL="417600" indent="-216000">
              <a:spcBef>
                <a:spcPts val="338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540000" indent="-216000">
              <a:spcBef>
                <a:spcPts val="225"/>
              </a:spcBef>
              <a:buClr>
                <a:schemeClr val="accent1"/>
              </a:buClr>
              <a:buSzPct val="75000"/>
              <a:buFont typeface="Symbol" panose="05050102010706020507" pitchFamily="18" charset="2"/>
              <a:buChar char="-"/>
              <a:defRPr sz="1450">
                <a:latin typeface="+mn-lt"/>
              </a:defRPr>
            </a:lvl3pPr>
            <a:lvl4pPr marL="720000" indent="-216000">
              <a:spcBef>
                <a:spcPts val="140"/>
              </a:spcBef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  <a:defRPr sz="1300" baseline="0">
                <a:latin typeface="+mn-lt"/>
              </a:defRPr>
            </a:lvl4pPr>
            <a:lvl5pPr marL="540000" indent="-180000">
              <a:spcBef>
                <a:spcPts val="250"/>
              </a:spcBef>
              <a:buClr>
                <a:schemeClr val="tx1"/>
              </a:buClr>
              <a:buSzPct val="100000"/>
              <a:buFont typeface="Courier New" pitchFamily="49" charset="0"/>
              <a:buChar char="o"/>
              <a:defRPr sz="1600">
                <a:latin typeface="+mn-lt"/>
              </a:defRPr>
            </a:lvl5pPr>
            <a:lvl6pPr marL="2994134" indent="-272194">
              <a:spcBef>
                <a:spcPct val="20000"/>
              </a:spcBef>
              <a:buFont typeface="Arial" pitchFamily="34" charset="0"/>
              <a:buChar char="•"/>
              <a:defRPr sz="2400"/>
            </a:lvl6pPr>
            <a:lvl7pPr marL="3538522" indent="-272194">
              <a:spcBef>
                <a:spcPct val="20000"/>
              </a:spcBef>
              <a:buFont typeface="Arial" pitchFamily="34" charset="0"/>
              <a:buChar char="•"/>
              <a:defRPr sz="2400"/>
            </a:lvl7pPr>
            <a:lvl8pPr marL="4082910" indent="-272194">
              <a:spcBef>
                <a:spcPct val="20000"/>
              </a:spcBef>
              <a:buFont typeface="Arial" pitchFamily="34" charset="0"/>
              <a:buChar char="•"/>
              <a:defRPr sz="2400"/>
            </a:lvl8pPr>
            <a:lvl9pPr marL="4627298" indent="-272194">
              <a:spcBef>
                <a:spcPct val="20000"/>
              </a:spcBef>
              <a:buFont typeface="Arial" pitchFamily="34" charset="0"/>
              <a:buChar char="•"/>
              <a:defRPr sz="2400"/>
            </a:lvl9pPr>
          </a:lstStyle>
          <a:p>
            <a:pPr lvl="1"/>
            <a:r>
              <a:rPr lang="en-US" dirty="0"/>
              <a:t>Basic data</a:t>
            </a:r>
          </a:p>
          <a:p>
            <a:pPr lvl="1"/>
            <a:r>
              <a:rPr lang="en-US" dirty="0"/>
              <a:t>Purchasing</a:t>
            </a:r>
          </a:p>
          <a:p>
            <a:pPr lvl="1"/>
            <a:r>
              <a:rPr lang="en-US" dirty="0"/>
              <a:t>Accounting</a:t>
            </a:r>
          </a:p>
          <a:p>
            <a:pPr lvl="1"/>
            <a:r>
              <a:rPr lang="en-US" dirty="0"/>
              <a:t>Forecasting</a:t>
            </a:r>
          </a:p>
          <a:p>
            <a:pPr lvl="1"/>
            <a:r>
              <a:rPr lang="en-US" dirty="0"/>
              <a:t>Sales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247946" y="2727158"/>
            <a:ext cx="3886200" cy="2362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1600" indent="-201600">
              <a:spcBef>
                <a:spcPts val="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 b="0">
                <a:latin typeface="+mn-lt"/>
              </a:defRPr>
            </a:lvl1pPr>
            <a:lvl2pPr marL="417600" indent="-216000">
              <a:spcBef>
                <a:spcPts val="338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540000" indent="-216000">
              <a:spcBef>
                <a:spcPts val="225"/>
              </a:spcBef>
              <a:buClr>
                <a:schemeClr val="accent1"/>
              </a:buClr>
              <a:buSzPct val="75000"/>
              <a:buFont typeface="Symbol" panose="05050102010706020507" pitchFamily="18" charset="2"/>
              <a:buChar char="-"/>
              <a:defRPr sz="1450">
                <a:latin typeface="+mn-lt"/>
              </a:defRPr>
            </a:lvl3pPr>
            <a:lvl4pPr marL="720000" indent="-216000">
              <a:spcBef>
                <a:spcPts val="140"/>
              </a:spcBef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  <a:defRPr sz="1300" baseline="0">
                <a:latin typeface="+mn-lt"/>
              </a:defRPr>
            </a:lvl4pPr>
            <a:lvl5pPr marL="540000" indent="-180000">
              <a:spcBef>
                <a:spcPts val="250"/>
              </a:spcBef>
              <a:buClr>
                <a:schemeClr val="tx1"/>
              </a:buClr>
              <a:buSzPct val="100000"/>
              <a:buFont typeface="Courier New" pitchFamily="49" charset="0"/>
              <a:buChar char="o"/>
              <a:defRPr sz="1600">
                <a:latin typeface="+mn-lt"/>
              </a:defRPr>
            </a:lvl5pPr>
            <a:lvl6pPr marL="2994134" indent="-272194">
              <a:spcBef>
                <a:spcPct val="20000"/>
              </a:spcBef>
              <a:buFont typeface="Arial" pitchFamily="34" charset="0"/>
              <a:buChar char="•"/>
              <a:defRPr sz="2400"/>
            </a:lvl6pPr>
            <a:lvl7pPr marL="3538522" indent="-272194">
              <a:spcBef>
                <a:spcPct val="20000"/>
              </a:spcBef>
              <a:buFont typeface="Arial" pitchFamily="34" charset="0"/>
              <a:buChar char="•"/>
              <a:defRPr sz="2400"/>
            </a:lvl7pPr>
            <a:lvl8pPr marL="4082910" indent="-272194">
              <a:spcBef>
                <a:spcPct val="20000"/>
              </a:spcBef>
              <a:buFont typeface="Arial" pitchFamily="34" charset="0"/>
              <a:buChar char="•"/>
              <a:defRPr sz="2400"/>
            </a:lvl8pPr>
            <a:lvl9pPr marL="4627298" indent="-272194">
              <a:spcBef>
                <a:spcPct val="20000"/>
              </a:spcBef>
              <a:buFont typeface="Arial" pitchFamily="34" charset="0"/>
              <a:buChar char="•"/>
              <a:defRPr sz="2400"/>
            </a:lvl9pPr>
          </a:lstStyle>
          <a:p>
            <a:pPr lvl="1"/>
            <a:r>
              <a:rPr lang="en-US" dirty="0"/>
              <a:t>Plant / Storage</a:t>
            </a:r>
          </a:p>
          <a:p>
            <a:pPr lvl="1"/>
            <a:r>
              <a:rPr lang="en-US" dirty="0"/>
              <a:t>Work Scheduling</a:t>
            </a:r>
          </a:p>
          <a:p>
            <a:pPr lvl="1"/>
            <a:r>
              <a:rPr lang="en-US" dirty="0"/>
              <a:t>MRP</a:t>
            </a:r>
          </a:p>
          <a:p>
            <a:pPr lvl="1"/>
            <a:r>
              <a:rPr lang="en-US" dirty="0"/>
              <a:t>Classification</a:t>
            </a:r>
          </a:p>
          <a:p>
            <a:pPr lvl="1"/>
            <a:r>
              <a:rPr lang="en-US" dirty="0"/>
              <a:t>Warehouse Management</a:t>
            </a:r>
          </a:p>
        </p:txBody>
      </p:sp>
    </p:spTree>
    <p:extLst>
      <p:ext uri="{BB962C8B-B14F-4D97-AF65-F5344CB8AC3E}">
        <p14:creationId xmlns:p14="http://schemas.microsoft.com/office/powerpoint/2010/main" val="1725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Master Data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Material master data are defined for specific organizational </a:t>
            </a:r>
            <a:r>
              <a:rPr lang="en-US" dirty="0" smtClean="0"/>
              <a:t>levels</a:t>
            </a:r>
          </a:p>
          <a:p>
            <a:endParaRPr lang="en-US" dirty="0"/>
          </a:p>
          <a:p>
            <a:r>
              <a:rPr lang="en-US" dirty="0"/>
              <a:t>Can have different data for different combinations of Org data</a:t>
            </a:r>
          </a:p>
          <a:p>
            <a:pPr lvl="1"/>
            <a:r>
              <a:rPr lang="en-US" dirty="0"/>
              <a:t>Purchasing: Plant, storage location</a:t>
            </a:r>
          </a:p>
          <a:p>
            <a:pPr lvl="1"/>
            <a:r>
              <a:rPr lang="en-US" dirty="0"/>
              <a:t>Sales:  Sales Area (Sales Org, Distribution Channel)</a:t>
            </a:r>
          </a:p>
          <a:p>
            <a:pPr lvl="1"/>
            <a:r>
              <a:rPr lang="en-US" dirty="0"/>
              <a:t>Warehouse:  Warehouse #, storage </a:t>
            </a:r>
            <a:r>
              <a:rPr lang="en-US" dirty="0" smtClean="0"/>
              <a:t>type</a:t>
            </a:r>
          </a:p>
          <a:p>
            <a:pPr lvl="1"/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SHRT1000 + MI00+ TG00</a:t>
            </a:r>
          </a:p>
          <a:p>
            <a:pPr lvl="1"/>
            <a:r>
              <a:rPr lang="en-US" dirty="0"/>
              <a:t>SHRT1000 + SD00+ TG00</a:t>
            </a:r>
          </a:p>
          <a:p>
            <a:pPr lvl="1"/>
            <a:r>
              <a:rPr lang="en-US" dirty="0"/>
              <a:t>SHRT1000 + US00 + Wholesale channel</a:t>
            </a:r>
          </a:p>
          <a:p>
            <a:pPr lvl="1"/>
            <a:r>
              <a:rPr lang="en-US" dirty="0"/>
              <a:t>SHRT1000 + US00 + Internet channel</a:t>
            </a:r>
          </a:p>
          <a:p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43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Vendor</a:t>
            </a:r>
            <a:r>
              <a:rPr lang="de-DE" dirty="0" smtClean="0"/>
              <a:t> Master Data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needed to do business with </a:t>
            </a:r>
            <a:r>
              <a:rPr lang="en-US" dirty="0" smtClean="0"/>
              <a:t>vendors</a:t>
            </a:r>
          </a:p>
          <a:p>
            <a:endParaRPr lang="en-US" dirty="0"/>
          </a:p>
          <a:p>
            <a:r>
              <a:rPr lang="en-US" dirty="0"/>
              <a:t>Data needed to execute transactions related to </a:t>
            </a:r>
            <a:r>
              <a:rPr lang="en-US" dirty="0" smtClean="0"/>
              <a:t>vendors</a:t>
            </a:r>
          </a:p>
          <a:p>
            <a:endParaRPr lang="en-US" dirty="0"/>
          </a:p>
          <a:p>
            <a:r>
              <a:rPr lang="en-US" dirty="0"/>
              <a:t>Data are specific to (defined for) different organizational levels. 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The three segments are:</a:t>
            </a:r>
          </a:p>
          <a:p>
            <a:pPr lvl="1"/>
            <a:r>
              <a:rPr lang="en-US" dirty="0"/>
              <a:t>Client level data  (General)</a:t>
            </a:r>
          </a:p>
          <a:p>
            <a:pPr lvl="1"/>
            <a:r>
              <a:rPr lang="en-US" dirty="0"/>
              <a:t>Company code level data (Accounting)</a:t>
            </a:r>
          </a:p>
          <a:p>
            <a:pPr lvl="1"/>
            <a:r>
              <a:rPr lang="en-US" dirty="0"/>
              <a:t>Purchasing organization level data (Purchasing)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86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Purchasing</a:t>
            </a:r>
            <a:r>
              <a:rPr lang="de-DE" dirty="0" smtClean="0"/>
              <a:t> Info Records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Relates vendors and </a:t>
            </a:r>
            <a:r>
              <a:rPr lang="en-US" dirty="0" smtClean="0"/>
              <a:t>materials</a:t>
            </a:r>
          </a:p>
          <a:p>
            <a:endParaRPr lang="en-US" dirty="0"/>
          </a:p>
          <a:p>
            <a:r>
              <a:rPr lang="en-US" dirty="0"/>
              <a:t>One info record per combination of vendor and material (or material group)</a:t>
            </a:r>
          </a:p>
          <a:p>
            <a:pPr lvl="1"/>
            <a:r>
              <a:rPr lang="en-US" dirty="0"/>
              <a:t>General data</a:t>
            </a:r>
          </a:p>
          <a:p>
            <a:pPr lvl="1"/>
            <a:r>
              <a:rPr lang="en-US" dirty="0"/>
              <a:t>Conditions: pricing, discounts, free goods (current and future)</a:t>
            </a:r>
          </a:p>
          <a:p>
            <a:pPr lvl="1"/>
            <a:r>
              <a:rPr lang="en-US" dirty="0"/>
              <a:t>Vendor data</a:t>
            </a:r>
          </a:p>
          <a:p>
            <a:pPr lvl="1"/>
            <a:r>
              <a:rPr lang="en-US" dirty="0"/>
              <a:t>Texts (notes)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279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 smtClean="0"/>
              <a:t>Simha</a:t>
            </a:r>
            <a:r>
              <a:rPr lang="de-DE" dirty="0" smtClean="0"/>
              <a:t> </a:t>
            </a:r>
            <a:r>
              <a:rPr lang="de-DE" dirty="0" err="1" smtClean="0"/>
              <a:t>Magal</a:t>
            </a:r>
            <a:endParaRPr lang="de-DE" dirty="0" smtClean="0"/>
          </a:p>
          <a:p>
            <a:r>
              <a:rPr lang="de-DE" dirty="0" smtClean="0"/>
              <a:t>Stefan Weidner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 smtClean="0"/>
              <a:t>Advanced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1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Purchasing Info Records</a:t>
            </a:r>
            <a:endParaRPr lang="de-DE" dirty="0"/>
          </a:p>
        </p:txBody>
      </p:sp>
      <p:pic>
        <p:nvPicPr>
          <p:cNvPr id="4" name="Picture 3" descr="C:\Documents and Settings\magals\My Documents\IBP\Art - general\Art_Final JPGS and PDFS\ch04_FinalRevision-JPG062410\ch04_FinalRevision-JPG062410\c04f009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5700" y="1294088"/>
            <a:ext cx="6781800" cy="5051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875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Conditions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Pricing conditions </a:t>
            </a:r>
          </a:p>
          <a:p>
            <a:pPr lvl="1"/>
            <a:r>
              <a:rPr lang="en-US" dirty="0"/>
              <a:t>Gross price</a:t>
            </a:r>
          </a:p>
          <a:p>
            <a:pPr lvl="1"/>
            <a:r>
              <a:rPr lang="en-US" dirty="0"/>
              <a:t>Discounts and surcharges</a:t>
            </a:r>
          </a:p>
          <a:p>
            <a:pPr lvl="1"/>
            <a:r>
              <a:rPr lang="en-US" dirty="0"/>
              <a:t>Freight / </a:t>
            </a:r>
            <a:r>
              <a:rPr lang="en-US" dirty="0" smtClean="0"/>
              <a:t>shipping</a:t>
            </a:r>
          </a:p>
          <a:p>
            <a:pPr lvl="1"/>
            <a:endParaRPr lang="en-US" dirty="0"/>
          </a:p>
          <a:p>
            <a:r>
              <a:rPr lang="en-US" dirty="0"/>
              <a:t>Pricing data in a purchase order is obtained from</a:t>
            </a:r>
          </a:p>
          <a:p>
            <a:pPr lvl="1"/>
            <a:r>
              <a:rPr lang="en-US" dirty="0"/>
              <a:t>Condition records</a:t>
            </a:r>
          </a:p>
          <a:p>
            <a:pPr lvl="1"/>
            <a:r>
              <a:rPr lang="en-US" dirty="0"/>
              <a:t>Purchasing info records</a:t>
            </a:r>
          </a:p>
          <a:p>
            <a:pPr lvl="1"/>
            <a:r>
              <a:rPr lang="en-US" dirty="0"/>
              <a:t>Contracts and agreements</a:t>
            </a:r>
          </a:p>
          <a:p>
            <a:pPr lvl="1"/>
            <a:r>
              <a:rPr lang="en-US" dirty="0"/>
              <a:t>Other sources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564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[OPTIONAL] Handbook Tasks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Trading Goods</a:t>
            </a:r>
          </a:p>
          <a:p>
            <a:pPr lvl="1"/>
            <a:r>
              <a:rPr lang="en-US" dirty="0"/>
              <a:t>Material master records from Appendix </a:t>
            </a:r>
            <a:r>
              <a:rPr lang="en-US" dirty="0" smtClean="0"/>
              <a:t>D</a:t>
            </a:r>
          </a:p>
          <a:p>
            <a:pPr lvl="1"/>
            <a:endParaRPr lang="en-US" dirty="0"/>
          </a:p>
          <a:p>
            <a:r>
              <a:rPr lang="en-US" dirty="0"/>
              <a:t>Create Vendor</a:t>
            </a:r>
          </a:p>
          <a:p>
            <a:pPr lvl="1"/>
            <a:r>
              <a:rPr lang="en-US" dirty="0"/>
              <a:t>Vendor </a:t>
            </a:r>
            <a:r>
              <a:rPr lang="en-US" dirty="0" smtClean="0"/>
              <a:t>– </a:t>
            </a:r>
            <a:r>
              <a:rPr lang="en-US" smtClean="0"/>
              <a:t>Olympic Protective </a:t>
            </a:r>
            <a:r>
              <a:rPr lang="en-US" dirty="0" smtClean="0"/>
              <a:t>Gear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2392"/>
            <a:ext cx="11545200" cy="383270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Scenario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Enterprise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structure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Process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configuration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Master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</a:t>
            </a:r>
          </a:p>
          <a:p>
            <a:endParaRPr lang="en-US" dirty="0"/>
          </a:p>
          <a:p>
            <a:r>
              <a:rPr lang="en-US" dirty="0"/>
              <a:t>Process execution</a:t>
            </a:r>
          </a:p>
          <a:p>
            <a:endParaRPr lang="de-DE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8376200" y="445168"/>
            <a:ext cx="1433790" cy="390525"/>
          </a:xfrm>
          <a:prstGeom prst="chevron">
            <a:avLst>
              <a:gd name="adj" fmla="val 47646"/>
            </a:avLst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Process Configuration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7415763" y="445168"/>
            <a:ext cx="1214891" cy="390525"/>
          </a:xfrm>
          <a:prstGeom prst="homePlate">
            <a:avLst>
              <a:gd name="adj" fmla="val 47579"/>
            </a:avLst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Enterprise Structure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0420900" y="445168"/>
            <a:ext cx="1433790" cy="390525"/>
          </a:xfrm>
          <a:prstGeom prst="chevron">
            <a:avLst>
              <a:gd name="adj" fmla="val 46344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Process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Execution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9527138" y="445168"/>
            <a:ext cx="1136452" cy="390525"/>
          </a:xfrm>
          <a:prstGeom prst="chevron">
            <a:avLst>
              <a:gd name="adj" fmla="val 46816"/>
            </a:avLst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Master Data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de-DE" dirty="0"/>
          </a:p>
        </p:txBody>
      </p:sp>
      <p:pic>
        <p:nvPicPr>
          <p:cNvPr id="4" name="Picture 4" descr="E:\Art_Final JPGS and PDFS\ch04_JPG\c04f00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97095" y="2148588"/>
            <a:ext cx="9799010" cy="3015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91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Purchase Requisition</a:t>
            </a:r>
            <a:endParaRPr lang="de-DE" dirty="0"/>
          </a:p>
        </p:txBody>
      </p:sp>
      <p:pic>
        <p:nvPicPr>
          <p:cNvPr id="4" name="Picture 1" descr="E:\Art_Final JPGS and PDFS\ch04_JPG\c04f013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14641" y="2011284"/>
            <a:ext cx="9763918" cy="2622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61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Purchase Order</a:t>
            </a:r>
            <a:endParaRPr lang="de-DE" dirty="0"/>
          </a:p>
        </p:txBody>
      </p:sp>
      <p:pic>
        <p:nvPicPr>
          <p:cNvPr id="4" name="Picture 1" descr="E:\Art_Final JPGS and PDFS\ch04_JPG\c04f016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392523" y="1996045"/>
            <a:ext cx="9408153" cy="2783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0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 Goods Receipt</a:t>
            </a:r>
            <a:endParaRPr lang="de-DE" dirty="0"/>
          </a:p>
        </p:txBody>
      </p:sp>
      <p:pic>
        <p:nvPicPr>
          <p:cNvPr id="4" name="Picture 2" descr="E:\Art_Final JPGS and PDFS\ch04_JPG\c04f022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86450" y="1349421"/>
            <a:ext cx="10020300" cy="4835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852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Goods Receipt</a:t>
            </a:r>
            <a:endParaRPr lang="de-DE" dirty="0"/>
          </a:p>
        </p:txBody>
      </p:sp>
      <p:pic>
        <p:nvPicPr>
          <p:cNvPr id="4" name="Picture 2" descr="E:\Art_Final JPGS and PDFS\ch04_JPG\c04f024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66598" y="1513504"/>
            <a:ext cx="8660004" cy="3791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2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Invoice Receipt / Verification</a:t>
            </a:r>
            <a:endParaRPr lang="de-DE" dirty="0"/>
          </a:p>
        </p:txBody>
      </p:sp>
      <p:pic>
        <p:nvPicPr>
          <p:cNvPr id="4" name="Picture 2" descr="E:\Art_Final JPGS and PDFS\ch04_JPG\c04f026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52166" y="1922012"/>
            <a:ext cx="10888868" cy="3221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02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US" dirty="0"/>
              <a:t>You are able </a:t>
            </a:r>
            <a:r>
              <a:rPr lang="en-US" dirty="0" smtClean="0"/>
              <a:t>to:</a:t>
            </a:r>
            <a:endParaRPr lang="en-US" dirty="0"/>
          </a:p>
          <a:p>
            <a:r>
              <a:rPr lang="en-US" dirty="0" smtClean="0"/>
              <a:t>Understand the structure of </a:t>
            </a:r>
            <a:r>
              <a:rPr lang="en-US" dirty="0"/>
              <a:t>the </a:t>
            </a:r>
            <a:r>
              <a:rPr lang="en-US" dirty="0" smtClean="0"/>
              <a:t>ERP configuration curriculum, </a:t>
            </a:r>
            <a:r>
              <a:rPr lang="en-US" dirty="0"/>
              <a:t>especially phase </a:t>
            </a:r>
            <a:r>
              <a:rPr lang="en-US" dirty="0" smtClean="0"/>
              <a:t>II.</a:t>
            </a:r>
          </a:p>
          <a:p>
            <a:r>
              <a:rPr lang="en-US" dirty="0" smtClean="0"/>
              <a:t>Define </a:t>
            </a:r>
            <a:r>
              <a:rPr lang="en-US" dirty="0"/>
              <a:t>the central organizational structures for </a:t>
            </a:r>
            <a:r>
              <a:rPr lang="en-US" dirty="0" smtClean="0"/>
              <a:t>material management.</a:t>
            </a:r>
            <a:endParaRPr lang="en-US" dirty="0"/>
          </a:p>
          <a:p>
            <a:r>
              <a:rPr lang="en-US" dirty="0" smtClean="0"/>
              <a:t>Analyze scenarios.</a:t>
            </a:r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o </a:t>
            </a:r>
            <a:r>
              <a:rPr lang="en-US" dirty="0"/>
              <a:t>the necessary steps for </a:t>
            </a:r>
            <a:r>
              <a:rPr lang="en-US" dirty="0" smtClean="0"/>
              <a:t>materials management configuration.</a:t>
            </a:r>
            <a:endParaRPr lang="en-US" dirty="0"/>
          </a:p>
          <a:p>
            <a:r>
              <a:rPr lang="en-US" dirty="0" smtClean="0"/>
              <a:t>Explain common </a:t>
            </a:r>
            <a:r>
              <a:rPr lang="en-US" dirty="0"/>
              <a:t>processes in </a:t>
            </a:r>
            <a:r>
              <a:rPr lang="en-US" dirty="0" smtClean="0"/>
              <a:t>materials management.</a:t>
            </a:r>
            <a:endParaRPr lang="en-US" dirty="0"/>
          </a:p>
          <a:p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00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Invoice Receipt / Verification</a:t>
            </a:r>
            <a:endParaRPr lang="de-DE" dirty="0"/>
          </a:p>
        </p:txBody>
      </p:sp>
      <p:pic>
        <p:nvPicPr>
          <p:cNvPr id="4" name="Picture 2" descr="E:\Art_Final JPGS and PDFS\ch04_JPG\c04f028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439000" y="1356476"/>
            <a:ext cx="7315200" cy="4434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43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Vendor Payment</a:t>
            </a:r>
            <a:endParaRPr lang="de-DE" dirty="0"/>
          </a:p>
        </p:txBody>
      </p:sp>
      <p:pic>
        <p:nvPicPr>
          <p:cNvPr id="4" name="Picture 2" descr="E:\Art_Final JPGS and PDFS\ch04_JPG\c04f029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29240" y="1817237"/>
            <a:ext cx="10534720" cy="3116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Vendor Payment</a:t>
            </a:r>
            <a:endParaRPr lang="de-DE" dirty="0"/>
          </a:p>
        </p:txBody>
      </p:sp>
      <p:pic>
        <p:nvPicPr>
          <p:cNvPr id="4" name="Picture 2" descr="E:\Art_Final JPGS and PDFS\ch04_JPG\c04f03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439000" y="1352550"/>
            <a:ext cx="7315200" cy="4426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05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2392"/>
            <a:ext cx="11545200" cy="3832705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Scenario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Enterprise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structure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Process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configuration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Master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Process execution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631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ERP Configuration Case Using Global Bike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827" y="1326292"/>
            <a:ext cx="9752931" cy="503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408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ERP Configuration Case Using Global Bike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021" y="1353590"/>
            <a:ext cx="8499158" cy="509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51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ERP Configuration Case – Phase </a:t>
            </a:r>
            <a:r>
              <a:rPr lang="en-US" dirty="0" smtClean="0"/>
              <a:t>II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27" y="1492398"/>
            <a:ext cx="11632573" cy="465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2392"/>
            <a:ext cx="11545200" cy="383270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endParaRPr lang="en-US" dirty="0"/>
          </a:p>
          <a:p>
            <a:r>
              <a:rPr lang="en-US" dirty="0" smtClean="0"/>
              <a:t>Scenario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Enterprise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structure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Process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configuration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Master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Process execution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2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AP_2016_16x9_white">
  <a:themeElements>
    <a:clrScheme name="SAP_colors_white_template">
      <a:dk1>
        <a:srgbClr val="000000"/>
      </a:dk1>
      <a:lt1>
        <a:srgbClr val="FFFFFF"/>
      </a:lt1>
      <a:dk2>
        <a:srgbClr val="0076CB"/>
      </a:dk2>
      <a:lt2>
        <a:srgbClr val="CCCCCC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666666"/>
      </a:hlink>
      <a:folHlink>
        <a:srgbClr val="CCCCCC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6350" algn="ctr">
          <a:noFill/>
          <a:miter lim="800000"/>
          <a:headEnd/>
          <a:tailEnd/>
        </a:ln>
      </a:spPr>
      <a:bodyPr lIns="90000" tIns="72000" rIns="90000" bIns="72000" rtlCol="0" anchor="ctr"/>
      <a:lstStyle>
        <a:defPPr marR="0" algn="ctr" defTabSz="91440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tabLst/>
          <a:defRPr kumimoji="0" sz="2000" b="0" i="0" u="none" strike="noStrike" kern="0" cap="none" spc="0" normalizeH="0" baseline="0" noProof="0" dirty="0" err="1" smtClean="0">
            <a:ln>
              <a:noFill/>
            </a:ln>
            <a:effectLst/>
            <a:uLnTx/>
            <a:uFillTx/>
            <a:ea typeface="Arial Unicode MS" pitchFamily="34" charset="-128"/>
            <a:cs typeface="Arial Unicode MS" pitchFamily="34" charset="-128"/>
          </a:defRPr>
        </a:defPPr>
      </a:lst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fontAlgn="base">
          <a:spcBef>
            <a:spcPts val="600"/>
          </a:spcBef>
          <a:spcAft>
            <a:spcPct val="0"/>
          </a:spcAft>
          <a:buClr>
            <a:srgbClr val="F0AB00"/>
          </a:buClr>
          <a:buSzPct val="80000"/>
          <a:defRPr sz="1800" kern="0" dirty="0" err="1" smtClean="0">
            <a:ea typeface="Arial Unicode MS" pitchFamily="34" charset="-128"/>
            <a:cs typeface="Arial Unicode MS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P_Template_169_en.pptx" id="{F531F808-5729-4296-B3FE-A5FEF5E855E9}" vid="{50BD4A04-23C1-4FFE-A674-488C19BBCBFB}"/>
    </a:ext>
  </a:extLst>
</a:theme>
</file>

<file path=ppt/theme/theme2.xml><?xml version="1.0" encoding="utf-8"?>
<a:theme xmlns:a="http://schemas.openxmlformats.org/drawingml/2006/main" name="Office Theme">
  <a:themeElements>
    <a:clrScheme name="SAP_Colors2011_1.1">
      <a:dk1>
        <a:srgbClr val="000000"/>
      </a:dk1>
      <a:lt1>
        <a:srgbClr val="FFFFFF"/>
      </a:lt1>
      <a:dk2>
        <a:srgbClr val="0076CB"/>
      </a:dk2>
      <a:lt2>
        <a:srgbClr val="CCCCCC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666666"/>
      </a:hlink>
      <a:folHlink>
        <a:srgbClr val="CCCCCC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AP_Colors2011">
      <a:dk1>
        <a:srgbClr val="000000"/>
      </a:dk1>
      <a:lt1>
        <a:srgbClr val="FFFFFF"/>
      </a:lt1>
      <a:dk2>
        <a:srgbClr val="00AFE3"/>
      </a:dk2>
      <a:lt2>
        <a:srgbClr val="CCCCCC"/>
      </a:lt2>
      <a:accent1>
        <a:srgbClr val="FDB913"/>
      </a:accent1>
      <a:accent2>
        <a:srgbClr val="626366"/>
      </a:accent2>
      <a:accent3>
        <a:srgbClr val="0082C9"/>
      </a:accent3>
      <a:accent4>
        <a:srgbClr val="4BBE44"/>
      </a:accent4>
      <a:accent5>
        <a:srgbClr val="B1D249"/>
      </a:accent5>
      <a:accent6>
        <a:srgbClr val="80298F"/>
      </a:accent6>
      <a:hlink>
        <a:srgbClr val="04357B"/>
      </a:hlink>
      <a:folHlink>
        <a:srgbClr val="999999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SAP_Template_169_en</Template>
  <TotalTime>0</TotalTime>
  <Words>1870</Words>
  <Application>Microsoft Office PowerPoint</Application>
  <PresentationFormat>Benutzerdefiniert</PresentationFormat>
  <Paragraphs>487</Paragraphs>
  <Slides>42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51" baseType="lpstr">
      <vt:lpstr>Angsana New</vt:lpstr>
      <vt:lpstr>Arial</vt:lpstr>
      <vt:lpstr>Arial Unicode MS</vt:lpstr>
      <vt:lpstr>Courier New</vt:lpstr>
      <vt:lpstr>Symbol</vt:lpstr>
      <vt:lpstr>Times New Roman</vt:lpstr>
      <vt:lpstr>wingdings</vt:lpstr>
      <vt:lpstr>wingdings</vt:lpstr>
      <vt:lpstr>SAP_2016_16x9_white</vt:lpstr>
      <vt:lpstr>SAP S/4HANA Configuration</vt:lpstr>
      <vt:lpstr>PowerPoint-Präsentation</vt:lpstr>
      <vt:lpstr>PowerPoint-Präsentation</vt:lpstr>
      <vt:lpstr>PowerPoint-Präsentation</vt:lpstr>
      <vt:lpstr>Agenda</vt:lpstr>
      <vt:lpstr>ERP Configuration Case Using Global Bike</vt:lpstr>
      <vt:lpstr>ERP Configuration Case Using Global Bike</vt:lpstr>
      <vt:lpstr>ERP Configuration Case – Phase II</vt:lpstr>
      <vt:lpstr>Agenda</vt:lpstr>
      <vt:lpstr>Scenario</vt:lpstr>
      <vt:lpstr>Problem Analysis and Solution Finding</vt:lpstr>
      <vt:lpstr>Agenda</vt:lpstr>
      <vt:lpstr>Enterprise Structure – Materials Management</vt:lpstr>
      <vt:lpstr>Client</vt:lpstr>
      <vt:lpstr>Company Code</vt:lpstr>
      <vt:lpstr>Plant</vt:lpstr>
      <vt:lpstr>Storage Location</vt:lpstr>
      <vt:lpstr>Purchasing Organization</vt:lpstr>
      <vt:lpstr>Purchasing Group</vt:lpstr>
      <vt:lpstr>Enterprise Structure SAP S/4HANA</vt:lpstr>
      <vt:lpstr>[OPTIONAL] Handbook Tasks</vt:lpstr>
      <vt:lpstr>[OPTIONAL] Handbook Tasks</vt:lpstr>
      <vt:lpstr>Agenda</vt:lpstr>
      <vt:lpstr>[OPTIONAL] Handbook Tasks</vt:lpstr>
      <vt:lpstr>Agenda</vt:lpstr>
      <vt:lpstr>Material Master Data</vt:lpstr>
      <vt:lpstr>Material Master Data</vt:lpstr>
      <vt:lpstr>Vendor Master Data</vt:lpstr>
      <vt:lpstr>Purchasing Info Records</vt:lpstr>
      <vt:lpstr>Purchasing Info Records</vt:lpstr>
      <vt:lpstr>Conditions</vt:lpstr>
      <vt:lpstr>[OPTIONAL] Handbook Tasks</vt:lpstr>
      <vt:lpstr>Agenda</vt:lpstr>
      <vt:lpstr>Process</vt:lpstr>
      <vt:lpstr>Process: Purchase Requisition</vt:lpstr>
      <vt:lpstr>Process: Purchase Order</vt:lpstr>
      <vt:lpstr>Process:  Goods Receipt</vt:lpstr>
      <vt:lpstr>Process: Goods Receipt</vt:lpstr>
      <vt:lpstr>Process: Invoice Receipt / Verification</vt:lpstr>
      <vt:lpstr>Process: Invoice Receipt / Verification</vt:lpstr>
      <vt:lpstr>Process: Vendor Payment</vt:lpstr>
      <vt:lpstr>Process: Vendor Payment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Presentation Title</dc:title>
  <dc:creator>Tim Böttcher</dc:creator>
  <cp:keywords>2016/16:9/white</cp:keywords>
  <cp:lastModifiedBy>Tobias Bellger</cp:lastModifiedBy>
  <cp:revision>35</cp:revision>
  <dcterms:created xsi:type="dcterms:W3CDTF">2017-09-25T15:49:17Z</dcterms:created>
  <dcterms:modified xsi:type="dcterms:W3CDTF">2024-03-14T07:48:26Z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-1173631419</vt:i4>
  </property>
  <property fmtid="{D5CDD505-2E9C-101B-9397-08002B2CF9AE}" pid="3" name="_NewReviewCycle">
    <vt:lpwstr/>
  </property>
  <property fmtid="{D5CDD505-2E9C-101B-9397-08002B2CF9AE}" pid="4" name="_EmailSubject">
    <vt:lpwstr> UA Master Slides Diskussion</vt:lpwstr>
  </property>
  <property fmtid="{D5CDD505-2E9C-101B-9397-08002B2CF9AE}" pid="5" name="_AuthorEmail">
    <vt:lpwstr>kristof.schneider@sap.com</vt:lpwstr>
  </property>
  <property fmtid="{D5CDD505-2E9C-101B-9397-08002B2CF9AE}" pid="6" name="_AuthorEmailDisplayName">
    <vt:lpwstr>Schneider, Kristof</vt:lpwstr>
  </property>
  <property fmtid="{D5CDD505-2E9C-101B-9397-08002B2CF9AE}" pid="7" name="_PreviousAdHocReviewCycleID">
    <vt:i4>1357826825</vt:i4>
  </property>
</Properties>
</file>