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43"/>
  </p:notesMasterIdLst>
  <p:handoutMasterIdLst>
    <p:handoutMasterId r:id="rId44"/>
  </p:handoutMasterIdLst>
  <p:sldIdLst>
    <p:sldId id="361" r:id="rId2"/>
    <p:sldId id="368" r:id="rId3"/>
    <p:sldId id="363" r:id="rId4"/>
    <p:sldId id="364" r:id="rId5"/>
    <p:sldId id="365" r:id="rId6"/>
    <p:sldId id="376" r:id="rId7"/>
    <p:sldId id="377" r:id="rId8"/>
    <p:sldId id="366" r:id="rId9"/>
    <p:sldId id="369" r:id="rId10"/>
    <p:sldId id="378" r:id="rId11"/>
    <p:sldId id="379" r:id="rId12"/>
    <p:sldId id="371" r:id="rId13"/>
    <p:sldId id="380" r:id="rId14"/>
    <p:sldId id="405" r:id="rId15"/>
    <p:sldId id="406" r:id="rId16"/>
    <p:sldId id="410" r:id="rId17"/>
    <p:sldId id="382" r:id="rId18"/>
    <p:sldId id="407" r:id="rId19"/>
    <p:sldId id="381" r:id="rId20"/>
    <p:sldId id="413" r:id="rId21"/>
    <p:sldId id="386" r:id="rId22"/>
    <p:sldId id="387" r:id="rId23"/>
    <p:sldId id="389" r:id="rId24"/>
    <p:sldId id="370" r:id="rId25"/>
    <p:sldId id="390" r:id="rId26"/>
    <p:sldId id="372" r:id="rId27"/>
    <p:sldId id="391" r:id="rId28"/>
    <p:sldId id="392" r:id="rId29"/>
    <p:sldId id="393" r:id="rId30"/>
    <p:sldId id="396" r:id="rId31"/>
    <p:sldId id="397" r:id="rId32"/>
    <p:sldId id="373" r:id="rId33"/>
    <p:sldId id="398" r:id="rId34"/>
    <p:sldId id="414" r:id="rId35"/>
    <p:sldId id="401" r:id="rId36"/>
    <p:sldId id="400" r:id="rId37"/>
    <p:sldId id="402" r:id="rId38"/>
    <p:sldId id="403" r:id="rId39"/>
    <p:sldId id="404" r:id="rId40"/>
    <p:sldId id="409" r:id="rId41"/>
    <p:sldId id="408" r:id="rId42"/>
  </p:sldIdLst>
  <p:sldSz cx="12195175" cy="6859588"/>
  <p:notesSz cx="6797675" cy="9874250"/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285">
          <p15:clr>
            <a:srgbClr val="A4A3A4"/>
          </p15:clr>
        </p15:guide>
        <p15:guide id="4" orient="horz" pos="779">
          <p15:clr>
            <a:srgbClr val="A4A3A4"/>
          </p15:clr>
        </p15:guide>
        <p15:guide id="5" pos="7478">
          <p15:clr>
            <a:srgbClr val="A4A3A4"/>
          </p15:clr>
        </p15:guide>
        <p15:guide id="6" pos="205">
          <p15:clr>
            <a:srgbClr val="A4A3A4"/>
          </p15:clr>
        </p15:guide>
        <p15:guide id="7" pos="3849">
          <p15:clr>
            <a:srgbClr val="A4A3A4"/>
          </p15:clr>
        </p15:guide>
        <p15:guide id="8" pos="4708">
          <p15:clr>
            <a:srgbClr val="A4A3A4"/>
          </p15:clr>
        </p15:guide>
        <p15:guide id="9" pos="4812">
          <p15:clr>
            <a:srgbClr val="A4A3A4"/>
          </p15:clr>
        </p15:guide>
        <p15:guide id="10" pos="2865">
          <p15:clr>
            <a:srgbClr val="A4A3A4"/>
          </p15:clr>
        </p15:guide>
        <p15:guide id="11" pos="29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351">
          <p15:clr>
            <a:srgbClr val="A4A3A4"/>
          </p15:clr>
        </p15:guide>
        <p15:guide id="3" pos="395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eme Ampeire" initials="GA" lastIdx="3" clrIdx="0">
    <p:extLst>
      <p:ext uri="{19B8F6BF-5375-455C-9EA6-DF929625EA0E}">
        <p15:presenceInfo xmlns:p15="http://schemas.microsoft.com/office/powerpoint/2012/main" userId="S-1-5-21-1933774830-3509286480-953218692-35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F8F8F8"/>
    <a:srgbClr val="EAEAEA"/>
    <a:srgbClr val="003283"/>
    <a:srgbClr val="FF0000"/>
    <a:srgbClr val="666666"/>
    <a:srgbClr val="2B3F7B"/>
    <a:srgbClr val="9C277B"/>
    <a:srgbClr val="D4652D"/>
    <a:srgbClr val="9E3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90" autoAdjust="0"/>
  </p:normalViewPr>
  <p:slideViewPr>
    <p:cSldViewPr snapToGrid="0" showGuides="1">
      <p:cViewPr varScale="1">
        <p:scale>
          <a:sx n="75" d="100"/>
          <a:sy n="75" d="100"/>
        </p:scale>
        <p:origin x="595" y="58"/>
      </p:cViewPr>
      <p:guideLst>
        <p:guide orient="horz" pos="1285"/>
        <p:guide orient="horz" pos="779"/>
        <p:guide pos="7478"/>
        <p:guide pos="205"/>
        <p:guide pos="3849"/>
        <p:guide pos="4708"/>
        <p:guide pos="4812"/>
        <p:guide pos="2865"/>
        <p:guide pos="29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4200" y="-82"/>
      </p:cViewPr>
      <p:guideLst>
        <p:guide orient="horz" pos="3110"/>
        <p:guide pos="351"/>
        <p:guide pos="39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26008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/>
              <a:pPr algn="ctr"/>
              <a:t>‹Nr.›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61988"/>
            <a:ext cx="5715000" cy="3214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4171" y="4548205"/>
            <a:ext cx="5709333" cy="4696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31497" y="9627396"/>
            <a:ext cx="934681" cy="2217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7D8C2C35-2B8A-446E-BEC0-FD36716C29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1088776" rtl="0" eaLnBrk="1" latinLnBrk="0" hangingPunct="1">
      <a:buClr>
        <a:schemeClr val="accent1"/>
      </a:buClr>
      <a:buSzPct val="100000"/>
      <a:buFont typeface="Wingdings" pitchFamily="2" charset="2"/>
      <a:buChar char="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7188" indent="-176213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35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shor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Short Presentation Title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40520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sp>
        <p:nvSpPr>
          <p:cNvPr id="7" name="TextBox 6"/>
          <p:cNvSpPr txBox="1"/>
          <p:nvPr/>
        </p:nvSpPr>
        <p:spPr>
          <a:xfrm rot="21360000">
            <a:off x="4212456" y="3628659"/>
            <a:ext cx="37702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Use this title slide only with an</a:t>
            </a:r>
            <a:r>
              <a:rPr lang="en-US" sz="1800" kern="0" baseline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image</a:t>
            </a:r>
            <a:endParaRPr lang="en-US" sz="1800" kern="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0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2"/>
          </p:nvPr>
        </p:nvSpPr>
        <p:spPr bwMode="gray">
          <a:xfrm>
            <a:off x="6208016" y="1691079"/>
            <a:ext cx="5661184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73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idx="14"/>
          </p:nvPr>
        </p:nvSpPr>
        <p:spPr bwMode="gray">
          <a:xfrm>
            <a:off x="8133316" y="1691079"/>
            <a:ext cx="3735883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3"/>
          </p:nvPr>
        </p:nvSpPr>
        <p:spPr bwMode="gray">
          <a:xfrm>
            <a:off x="4228658" y="1691079"/>
            <a:ext cx="37404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3740399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24075"/>
            <a:ext cx="11545200" cy="756175"/>
          </a:xfrm>
        </p:spPr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77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714995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7639050" y="1691079"/>
            <a:ext cx="4232275" cy="4392042"/>
          </a:xfrm>
          <a:solidFill>
            <a:schemeClr val="bg1">
              <a:lumMod val="95000"/>
            </a:schemeClr>
          </a:solidFill>
        </p:spPr>
        <p:txBody>
          <a:bodyPr tIns="1543147" anchor="t" anchorCtr="0"/>
          <a:lstStyle>
            <a:lvl1pPr algn="ctr">
              <a:defRPr b="0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9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6208016" y="1692392"/>
            <a:ext cx="5662800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7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4224188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4706938" y="1692392"/>
            <a:ext cx="7164387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3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7"/>
          </p:nvPr>
        </p:nvSpPr>
        <p:spPr bwMode="gray">
          <a:xfrm>
            <a:off x="6208016" y="1691079"/>
            <a:ext cx="5661184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4000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6208016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93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/ Thank You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" y="478741"/>
            <a:ext cx="1833518" cy="9072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324000" y="2061275"/>
            <a:ext cx="115452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6000" noProof="0" dirty="0" smtClean="0"/>
              <a:t>Thank</a:t>
            </a:r>
            <a:r>
              <a:rPr lang="en-US" sz="6000" baseline="0" noProof="0" dirty="0" smtClean="0"/>
              <a:t> you</a:t>
            </a:r>
            <a:r>
              <a:rPr lang="en-US" sz="6000" noProof="0" dirty="0" smtClean="0"/>
              <a:t>!</a:t>
            </a:r>
            <a:endParaRPr lang="en-US" sz="6000" kern="0" noProof="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25792" y="3659939"/>
            <a:ext cx="4341615" cy="2141713"/>
          </a:xfrm>
          <a:noFill/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 marL="0" indent="0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buNone/>
              <a:defRPr sz="2400" b="1" baseline="0">
                <a:solidFill>
                  <a:schemeClr val="tx1"/>
                </a:solidFill>
              </a:defRPr>
            </a:lvl1pPr>
            <a:lvl2pPr marL="2016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361338" indent="0">
              <a:buNone/>
              <a:defRPr/>
            </a:lvl5pPr>
          </a:lstStyle>
          <a:p>
            <a:pPr lvl="0"/>
            <a:r>
              <a:rPr lang="en-US" noProof="0" dirty="0" smtClean="0"/>
              <a:t>Contact</a:t>
            </a:r>
          </a:p>
          <a:p>
            <a:pPr lvl="0"/>
            <a:endParaRPr lang="en-US" noProof="0" dirty="0" smtClean="0"/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noProof="0" dirty="0" smtClean="0">
                <a:ea typeface="Arial Unicode MS" pitchFamily="34" charset="-128"/>
                <a:cs typeface="Arial Unicode MS" pitchFamily="34" charset="-128"/>
              </a:rPr>
              <a:t> &lt;First name&gt; &lt;Last name&gt;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baseline="0" noProof="0" dirty="0" smtClean="0">
                <a:ea typeface="Arial Unicode MS" pitchFamily="34" charset="-128"/>
                <a:cs typeface="Arial Unicode MS" pitchFamily="34" charset="-128"/>
              </a:rPr>
              <a:t> &lt;Position, Organization&gt;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baseline="0" noProof="0" dirty="0" smtClean="0">
                <a:ea typeface="Arial Unicode MS" pitchFamily="34" charset="-128"/>
                <a:cs typeface="Arial Unicode MS" pitchFamily="34" charset="-128"/>
              </a:rPr>
              <a:t> &lt;Contact information&gt;</a:t>
            </a:r>
            <a:endParaRPr lang="en-US" sz="1800" kern="0" noProof="0" dirty="0" smtClean="0">
              <a:ea typeface="Arial Unicode MS" pitchFamily="34" charset="-128"/>
              <a:cs typeface="Arial Unicode MS" pitchFamily="34" charset="-128"/>
            </a:endParaRPr>
          </a:p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04744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1787256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>
                  <a:lumMod val="65000"/>
                </a:schemeClr>
              </a:buClr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&lt;level 1&gt;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87988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two lines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b" anchorCtr="0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en-US" sz="3600" dirty="0" smtClean="0"/>
              <a:t>Alternate Presentation Title</a:t>
            </a:r>
            <a:br>
              <a:rPr lang="en-US" sz="3600" dirty="0" smtClean="0"/>
            </a:br>
            <a:r>
              <a:rPr lang="en-US" sz="3600" dirty="0" smtClean="0"/>
              <a:t>Breaks to Two Lines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360000">
            <a:off x="4212456" y="3628659"/>
            <a:ext cx="37702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Use this title slide only with an</a:t>
            </a:r>
            <a:r>
              <a:rPr lang="en-US" sz="1800" kern="0" baseline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image</a:t>
            </a:r>
            <a:endParaRPr lang="en-US" sz="1800" kern="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sho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Short Presentation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two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&lt;First Name&gt; &lt;Last name&gt;, &lt;Organization&gt; (delete if not needed)</a:t>
            </a:r>
            <a:br>
              <a:rPr lang="en-US" dirty="0" smtClean="0"/>
            </a:br>
            <a:r>
              <a:rPr lang="en-US" dirty="0" smtClean="0"/>
              <a:t>&lt;Month&gt; &lt;Day&gt;, &lt;Year&gt;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en-US" sz="3600" dirty="0" smtClean="0"/>
              <a:t>Alternate Presentation Title</a:t>
            </a:r>
            <a:br>
              <a:rPr lang="en-US" sz="3600" dirty="0" smtClean="0"/>
            </a:br>
            <a:r>
              <a:rPr lang="en-US" sz="3600" dirty="0" smtClean="0"/>
              <a:t>Breaks to Two Lines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0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Teaching material - Information</a:t>
            </a: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&lt;Curriculum version + last update&gt;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en-US" sz="1800" b="1" noProof="0" dirty="0" smtClean="0">
                  <a:solidFill>
                    <a:schemeClr val="tx1"/>
                  </a:solidFill>
                  <a:latin typeface="+mj-lt"/>
                </a:rPr>
                <a:t>Teaching</a:t>
              </a:r>
              <a:r>
                <a:rPr lang="en-US" sz="1800" b="1" baseline="0" noProof="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1800" b="1" noProof="0" dirty="0" smtClean="0">
                  <a:solidFill>
                    <a:schemeClr val="tx1"/>
                  </a:solidFill>
                  <a:latin typeface="+mj-lt"/>
                </a:rPr>
                <a:t>material </a:t>
              </a:r>
              <a:r>
                <a:rPr lang="en-US" sz="1800" b="1" baseline="0" noProof="0" dirty="0" smtClean="0">
                  <a:solidFill>
                    <a:schemeClr val="tx1"/>
                  </a:solidFill>
                  <a:latin typeface="+mj-lt"/>
                </a:rPr>
                <a:t>- Version</a:t>
              </a:r>
              <a:endParaRPr lang="en-US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dirty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dirty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dirty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&lt;server-side&gt;</a:t>
            </a:r>
          </a:p>
          <a:p>
            <a:pPr lvl="0"/>
            <a:r>
              <a:rPr lang="en-US" dirty="0" smtClean="0"/>
              <a:t>&lt;client-side&gt;</a:t>
            </a:r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used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4533142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Prerequisites</a:t>
            </a: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4845892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&lt;curricula&gt;</a:t>
            </a:r>
          </a:p>
          <a:p>
            <a:pPr lvl="0"/>
            <a:r>
              <a:rPr lang="en-US" dirty="0" smtClean="0"/>
              <a:t>&lt;other prerequisites&gt;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840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Teaching material - Information</a:t>
            </a: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&lt;3.1 (</a:t>
            </a:r>
            <a:r>
              <a:rPr lang="de-DE" noProof="0" dirty="0" err="1" smtClean="0"/>
              <a:t>July</a:t>
            </a:r>
            <a:r>
              <a:rPr lang="de-DE" noProof="0" dirty="0" smtClean="0"/>
              <a:t> 2017)&gt;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en-US" sz="1800" b="1" kern="120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Teaching</a:t>
              </a:r>
              <a:r>
                <a:rPr lang="en-US" sz="1800" b="1" kern="1200" baseline="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 </a:t>
              </a:r>
              <a:r>
                <a:rPr lang="en-US" sz="1800" b="1" kern="120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material </a:t>
              </a:r>
              <a:r>
                <a:rPr lang="en-US" sz="1800" b="1" kern="1200" baseline="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- Version</a:t>
              </a:r>
              <a:endParaRPr lang="en-US" sz="1200" b="1" kern="1200" noProof="0" dirty="0">
                <a:solidFill>
                  <a:schemeClr val="tx1"/>
                </a:solidFill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dirty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dirty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dirty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&lt;server-side&gt;</a:t>
            </a:r>
          </a:p>
          <a:p>
            <a:pPr lvl="0"/>
            <a:r>
              <a:rPr lang="en-US" dirty="0" smtClean="0"/>
              <a:t>&lt;client-side&gt;</a:t>
            </a:r>
            <a:endParaRPr lang="de-DE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Software used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5176323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Prerequisites</a:t>
            </a:r>
            <a:endParaRPr lang="de-DE" sz="1800" b="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5489073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&lt;curricula&gt;</a:t>
            </a:r>
          </a:p>
          <a:p>
            <a:pPr lvl="0"/>
            <a:r>
              <a:rPr lang="en-US" dirty="0" smtClean="0"/>
              <a:t>&lt;other prerequisites&gt;</a:t>
            </a:r>
            <a:endParaRPr lang="de-DE" dirty="0" smtClean="0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2046605" y="4184140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</a:t>
            </a:r>
            <a:r>
              <a:rPr lang="de-DE" noProof="0" dirty="0" err="1" smtClean="0"/>
              <a:t>server</a:t>
            </a:r>
            <a:r>
              <a:rPr lang="de-DE" noProof="0" dirty="0" smtClean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09070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Module</a:t>
            </a:r>
            <a:r>
              <a:rPr lang="en-US" sz="2400" b="1" kern="0" baseline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Information</a:t>
            </a:r>
            <a:endParaRPr lang="en-US" sz="2400" b="1" kern="0" noProof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324000" y="1499007"/>
            <a:ext cx="1299600" cy="1299600"/>
            <a:chOff x="214040" y="1152039"/>
            <a:chExt cx="765542" cy="765543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361780" y="1456593"/>
              <a:ext cx="464587" cy="191753"/>
              <a:chOff x="1642324" y="4884196"/>
              <a:chExt cx="660745" cy="294992"/>
            </a:xfrm>
          </p:grpSpPr>
          <p:sp>
            <p:nvSpPr>
              <p:cNvPr id="25" name="Richtungspfeil 24"/>
              <p:cNvSpPr/>
              <p:nvPr userDrawn="1"/>
            </p:nvSpPr>
            <p:spPr bwMode="gray">
              <a:xfrm rot="8100000">
                <a:off x="1767471" y="4884196"/>
                <a:ext cx="535598" cy="221844"/>
              </a:xfrm>
              <a:prstGeom prst="homePlat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dirty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gray">
              <a:xfrm rot="8100000">
                <a:off x="1920613" y="4887121"/>
                <a:ext cx="305780" cy="129124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dirty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27" name="Gerade Verbindung 25"/>
              <p:cNvCxnSpPr/>
              <p:nvPr userDrawn="1"/>
            </p:nvCxnSpPr>
            <p:spPr>
              <a:xfrm>
                <a:off x="1642324" y="5179188"/>
                <a:ext cx="140109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8" name="Gruppieren 27"/>
          <p:cNvGrpSpPr/>
          <p:nvPr userDrawn="1"/>
        </p:nvGrpSpPr>
        <p:grpSpPr>
          <a:xfrm>
            <a:off x="324000" y="3809388"/>
            <a:ext cx="1299600" cy="1299600"/>
            <a:chOff x="216000" y="2969382"/>
            <a:chExt cx="765542" cy="765543"/>
          </a:xfrm>
        </p:grpSpPr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4" y="3133080"/>
              <a:ext cx="361950" cy="43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Donut 11"/>
            <p:cNvSpPr/>
            <p:nvPr userDrawn="1"/>
          </p:nvSpPr>
          <p:spPr bwMode="gray">
            <a:xfrm>
              <a:off x="216000" y="2969382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1" name="Gruppieren 30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32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en-US" sz="1800" b="1" noProof="0" dirty="0" smtClean="0">
                  <a:solidFill>
                    <a:schemeClr val="tx1"/>
                  </a:solidFill>
                  <a:latin typeface="+mj-lt"/>
                </a:rPr>
                <a:t>Authors</a:t>
              </a:r>
              <a:endParaRPr lang="en-US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3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&lt;Author&gt;</a:t>
            </a:r>
          </a:p>
          <a:p>
            <a:pPr lvl="0"/>
            <a:r>
              <a:rPr lang="en-US" dirty="0" smtClean="0"/>
              <a:t>&lt;Author&gt;</a:t>
            </a:r>
          </a:p>
          <a:p>
            <a:pPr lvl="0"/>
            <a:r>
              <a:rPr lang="en-US" dirty="0" smtClean="0"/>
              <a:t>&lt;Author&gt;</a:t>
            </a:r>
          </a:p>
        </p:txBody>
      </p:sp>
      <p:grpSp>
        <p:nvGrpSpPr>
          <p:cNvPr id="35" name="Gruppieren 34"/>
          <p:cNvGrpSpPr/>
          <p:nvPr userDrawn="1"/>
        </p:nvGrpSpPr>
        <p:grpSpPr>
          <a:xfrm>
            <a:off x="1957853" y="4230977"/>
            <a:ext cx="9911347" cy="500901"/>
            <a:chOff x="1108399" y="1396713"/>
            <a:chExt cx="7030682" cy="404566"/>
          </a:xfrm>
        </p:grpSpPr>
        <p:sp>
          <p:nvSpPr>
            <p:cNvPr id="36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en-US" sz="1800" b="1" noProof="0" dirty="0" smtClean="0">
                  <a:solidFill>
                    <a:schemeClr val="tx1"/>
                  </a:solidFill>
                  <a:latin typeface="+mj-lt"/>
                </a:rPr>
                <a:t>Target Audience</a:t>
              </a:r>
              <a:endParaRPr lang="en-US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7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044953" y="4927509"/>
            <a:ext cx="9824247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&lt;Target audience&gt;</a:t>
            </a:r>
          </a:p>
          <a:p>
            <a:pPr lvl="0"/>
            <a:r>
              <a:rPr lang="en-US" dirty="0" smtClean="0"/>
              <a:t>&lt;Target audience&gt;</a:t>
            </a:r>
          </a:p>
          <a:p>
            <a:pPr lvl="0"/>
            <a:r>
              <a:rPr lang="en-US" dirty="0" smtClean="0"/>
              <a:t>&lt;Target audience&gt;</a:t>
            </a:r>
          </a:p>
        </p:txBody>
      </p:sp>
    </p:spTree>
    <p:extLst>
      <p:ext uri="{BB962C8B-B14F-4D97-AF65-F5344CB8AC3E}">
        <p14:creationId xmlns:p14="http://schemas.microsoft.com/office/powerpoint/2010/main" val="273884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400" b="1" kern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Module</a:t>
            </a:r>
            <a:r>
              <a:rPr lang="en-US" sz="2400" b="1" kern="0" baseline="0" noProof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Information</a:t>
            </a:r>
            <a:endParaRPr lang="en-US" sz="2400" b="1" kern="0" noProof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324000" y="1503256"/>
            <a:ext cx="1299600" cy="1299600"/>
            <a:chOff x="214040" y="1152039"/>
            <a:chExt cx="765542" cy="765543"/>
          </a:xfrm>
        </p:grpSpPr>
        <p:sp>
          <p:nvSpPr>
            <p:cNvPr id="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87" y="1313261"/>
              <a:ext cx="3524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4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en-US" sz="1800" b="1" kern="120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Learning Objectives</a:t>
              </a:r>
              <a:endParaRPr lang="en-US" sz="1800" b="1" kern="1200" noProof="0" dirty="0">
                <a:solidFill>
                  <a:schemeClr val="tx1"/>
                </a:solidFill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&lt;Learning objective&gt;</a:t>
            </a:r>
          </a:p>
          <a:p>
            <a:pPr lvl="0"/>
            <a:r>
              <a:rPr lang="en-US" dirty="0" smtClean="0"/>
              <a:t>&lt;Learning objective&gt;</a:t>
            </a:r>
          </a:p>
          <a:p>
            <a:pPr lvl="0"/>
            <a:r>
              <a:rPr lang="en-US" dirty="0" smtClean="0"/>
              <a:t>&lt;Learning objective&gt;</a:t>
            </a:r>
          </a:p>
        </p:txBody>
      </p:sp>
    </p:spTree>
    <p:extLst>
      <p:ext uri="{BB962C8B-B14F-4D97-AF65-F5344CB8AC3E}">
        <p14:creationId xmlns:p14="http://schemas.microsoft.com/office/powerpoint/2010/main" val="101486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&lt;Agenda&gt;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8060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4000" y="324075"/>
            <a:ext cx="11545200" cy="7561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Insert page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&lt;level 1&gt;</a:t>
            </a:r>
          </a:p>
          <a:p>
            <a:pPr lvl="1"/>
            <a:r>
              <a:rPr lang="en-US" noProof="0" dirty="0" smtClean="0"/>
              <a:t>&lt;level 2&gt;</a:t>
            </a:r>
          </a:p>
          <a:p>
            <a:pPr lvl="2"/>
            <a:r>
              <a:rPr lang="en-US" noProof="0" dirty="0" smtClean="0"/>
              <a:t>&lt;level 3&gt;</a:t>
            </a:r>
          </a:p>
          <a:p>
            <a:pPr lvl="3"/>
            <a:r>
              <a:rPr lang="en-US" noProof="0" dirty="0" smtClean="0"/>
              <a:t>&lt;level 4&gt;</a:t>
            </a:r>
          </a:p>
        </p:txBody>
      </p:sp>
      <p:sp>
        <p:nvSpPr>
          <p:cNvPr id="33" name="Rectangle 32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4000" y="1231485"/>
            <a:ext cx="11545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 userDrawn="1"/>
        </p:nvSpPr>
        <p:spPr bwMode="white">
          <a:xfrm>
            <a:off x="324000" y="6537251"/>
            <a:ext cx="11545200" cy="324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 userDrawn="1"/>
        </p:nvSpPr>
        <p:spPr bwMode="black">
          <a:xfrm>
            <a:off x="324000" y="6630039"/>
            <a:ext cx="3153112" cy="138499"/>
          </a:xfrm>
          <a:prstGeom prst="rect">
            <a:avLst/>
          </a:prstGeom>
          <a:noFill/>
        </p:spPr>
        <p:txBody>
          <a:bodyPr wrap="none" lIns="85730" tIns="0" rIns="0" bIns="0" rtlCol="0">
            <a:spAutoFit/>
          </a:bodyPr>
          <a:lstStyle/>
          <a:p>
            <a:pPr marL="0" indent="0" algn="l" defTabSz="816226">
              <a:buClr>
                <a:srgbClr val="000000"/>
              </a:buClr>
              <a:buFont typeface="Arial" pitchFamily="34" charset="0"/>
              <a:buNone/>
            </a:pPr>
            <a:r>
              <a:rPr lang="en-US" sz="900" dirty="0" smtClean="0">
                <a:solidFill>
                  <a:srgbClr val="FFFFFF"/>
                </a:solidFill>
              </a:rPr>
              <a:t>© 2022 SAP</a:t>
            </a:r>
            <a:r>
              <a:rPr lang="en-US" sz="900" baseline="0" dirty="0" smtClean="0">
                <a:solidFill>
                  <a:srgbClr val="FFFFFF"/>
                </a:solidFill>
              </a:rPr>
              <a:t> SE / SAP UCC Magdeburg</a:t>
            </a:r>
            <a:r>
              <a:rPr lang="en-US" sz="900" dirty="0" smtClean="0">
                <a:solidFill>
                  <a:srgbClr val="FFFFFF"/>
                </a:solidFill>
              </a:rPr>
              <a:t>. All rights reserved.</a:t>
            </a:r>
          </a:p>
        </p:txBody>
      </p:sp>
      <p:sp>
        <p:nvSpPr>
          <p:cNvPr id="34" name="TextBox 33"/>
          <p:cNvSpPr txBox="1"/>
          <p:nvPr userDrawn="1"/>
        </p:nvSpPr>
        <p:spPr bwMode="black">
          <a:xfrm>
            <a:off x="11640519" y="6630039"/>
            <a:ext cx="227631" cy="138499"/>
          </a:xfrm>
          <a:prstGeom prst="rect">
            <a:avLst/>
          </a:prstGeom>
          <a:noFill/>
        </p:spPr>
        <p:txBody>
          <a:bodyPr wrap="none" lIns="0" tIns="0" rIns="85730" bIns="0" rtlCol="0">
            <a:spAutoFit/>
          </a:bodyPr>
          <a:lstStyle/>
          <a:p>
            <a:pPr marL="111525" indent="-111525" algn="r">
              <a:buClr>
                <a:schemeClr val="accent2"/>
              </a:buClr>
              <a:buFont typeface="Arial" pitchFamily="34" charset="0"/>
              <a:buNone/>
            </a:pPr>
            <a:fld id="{0BDC132A-5C91-4078-9777-31DA19A62E0A}" type="slidenum">
              <a:rPr lang="en-US" sz="900" baseline="0" noProof="0" smtClean="0">
                <a:solidFill>
                  <a:schemeClr val="bg1"/>
                </a:solidFill>
              </a:rPr>
              <a:pPr marL="111525" indent="-111525" algn="r">
                <a:buClr>
                  <a:schemeClr val="accent2"/>
                </a:buClr>
                <a:buFont typeface="Arial" pitchFamily="34" charset="0"/>
                <a:buNone/>
              </a:pPr>
              <a:t>‹Nr.›</a:t>
            </a:fld>
            <a:endParaRPr lang="en-US" sz="900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0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56" r:id="rId5"/>
    <p:sldLayoutId id="2147483761" r:id="rId6"/>
    <p:sldLayoutId id="2147483759" r:id="rId7"/>
    <p:sldLayoutId id="2147483760" r:id="rId8"/>
    <p:sldLayoutId id="2147483746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45" r:id="rId17"/>
    <p:sldLayoutId id="2147483757" r:id="rId18"/>
    <p:sldLayoutId id="2147483758" r:id="rId19"/>
  </p:sldLayoutIdLst>
  <p:hf hdr="0" ftr="0" dt="0"/>
  <p:txStyles>
    <p:titleStyle>
      <a:lvl1pPr algn="l" defTabSz="1088776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01600" indent="-201600" algn="l" defTabSz="1088776" rtl="0" eaLnBrk="1" latinLnBrk="0" hangingPunct="1"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17600" indent="-216000" algn="l" defTabSz="1088776" rtl="0" eaLnBrk="1" latinLnBrk="0" hangingPunct="1">
        <a:spcBef>
          <a:spcPts val="338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1088776" rtl="0" eaLnBrk="1" latinLnBrk="0" hangingPunct="1">
        <a:spcBef>
          <a:spcPts val="225"/>
        </a:spcBef>
        <a:buClr>
          <a:schemeClr val="accent1"/>
        </a:buClr>
        <a:buSzPct val="75000"/>
        <a:buFont typeface="Symbol" panose="05050102010706020507" pitchFamily="18" charset="2"/>
        <a:buChar char="-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16000" algn="l" defTabSz="1088776" rtl="0" eaLnBrk="1" latinLnBrk="0" hangingPunct="1">
        <a:spcBef>
          <a:spcPts val="14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1088776" rtl="0" eaLnBrk="1" latinLnBrk="0" hangingPunct="1">
        <a:spcBef>
          <a:spcPts val="250"/>
        </a:spcBef>
        <a:buClr>
          <a:schemeClr val="tx1"/>
        </a:buClr>
        <a:buSzPct val="100000"/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9"/>
          <a:stretch/>
        </p:blipFill>
        <p:spPr>
          <a:xfrm>
            <a:off x="0" y="0"/>
            <a:ext cx="12195175" cy="68595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SAP </a:t>
            </a:r>
            <a:r>
              <a:rPr lang="en-US" sz="4000" dirty="0"/>
              <a:t>S/4HANA </a:t>
            </a:r>
            <a:r>
              <a:rPr lang="en-US" sz="4000" dirty="0" smtClean="0"/>
              <a:t>Configuration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99" y="1817519"/>
            <a:ext cx="11257200" cy="276999"/>
          </a:xfrm>
        </p:spPr>
        <p:txBody>
          <a:bodyPr anchor="b" anchorCtr="0">
            <a:spAutoFit/>
          </a:bodyPr>
          <a:lstStyle/>
          <a:p>
            <a:r>
              <a:rPr lang="en-US" dirty="0" smtClean="0"/>
              <a:t>Phase III - Fulfillment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  <p:sp>
        <p:nvSpPr>
          <p:cNvPr id="18" name="Rectangle 15"/>
          <p:cNvSpPr/>
          <p:nvPr/>
        </p:nvSpPr>
        <p:spPr bwMode="gray">
          <a:xfrm>
            <a:off x="10371599" y="6088063"/>
            <a:ext cx="1353600" cy="449263"/>
          </a:xfrm>
          <a:prstGeom prst="rect">
            <a:avLst/>
          </a:prstGeom>
          <a:solidFill>
            <a:schemeClr val="bg1"/>
          </a:solidFill>
          <a:ln w="12700" cmpd="sng" algn="ctr">
            <a:noFill/>
            <a:prstDash val="dash"/>
            <a:miter lim="800000"/>
            <a:headEnd/>
            <a:tailEnd/>
          </a:ln>
        </p:spPr>
        <p:txBody>
          <a:bodyPr lIns="90000" tIns="72000" rIns="90000" bIns="72000" rtlCol="0" anchor="ctr"/>
          <a:lstStyle>
            <a:defPPr>
              <a:defRPr lang="de-DE"/>
            </a:defPPr>
            <a:lvl1pPr marL="0" algn="l" defTabSz="1088776" rtl="0" eaLnBrk="1" latinLnBrk="0" hangingPunct="1"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4388" algn="l" defTabSz="1088776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21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88776" algn="l" defTabSz="1088776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7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33164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177552" algn="l" defTabSz="1088776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721940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6328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0716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5104" algn="l" defTabSz="108877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10371598" y="6083725"/>
            <a:ext cx="1353600" cy="471600"/>
            <a:chOff x="10518759" y="6066338"/>
            <a:chExt cx="1352566" cy="470987"/>
          </a:xfrm>
        </p:grpSpPr>
        <p:sp>
          <p:nvSpPr>
            <p:cNvPr id="20" name="Rectangle 15"/>
            <p:cNvSpPr/>
            <p:nvPr/>
          </p:nvSpPr>
          <p:spPr bwMode="gray">
            <a:xfrm>
              <a:off x="10518759" y="6088062"/>
              <a:ext cx="1352566" cy="449263"/>
            </a:xfrm>
            <a:prstGeom prst="rect">
              <a:avLst/>
            </a:prstGeom>
            <a:solidFill>
              <a:schemeClr val="bg1"/>
            </a:solidFill>
            <a:ln w="12700" cmpd="sng" algn="ctr">
              <a:noFill/>
              <a:prstDash val="dash"/>
              <a:miter lim="800000"/>
              <a:headEnd/>
              <a:tailEnd/>
            </a:ln>
          </p:spPr>
          <p:txBody>
            <a:bodyPr lIns="90000" tIns="72000" rIns="90000" bIns="72000" rtlCol="0" anchor="ctr"/>
            <a:lstStyle>
              <a:defPPr>
                <a:defRPr lang="de-DE"/>
              </a:defPPr>
              <a:lvl1pPr marL="0" algn="l" defTabSz="1088776" rtl="0" eaLnBrk="1" latinLnBrk="0" hangingPunct="1">
                <a:defRPr lang="de-DE" sz="21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1pPr>
              <a:lvl2pPr marL="544388" algn="l" defTabSz="1088776" rtl="0" eaLnBrk="1" latinLnBrk="0" hangingPunct="1">
                <a:buClr>
                  <a:srgbClr val="FDB913"/>
                </a:buClr>
                <a:buSzPct val="100000"/>
                <a:buFont typeface="wingdings"/>
                <a:buChar char=""/>
                <a:defRPr lang="de-DE" sz="21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2pPr>
              <a:lvl3pPr marL="1088776" algn="l" defTabSz="1088776" rtl="0" eaLnBrk="1" latinLnBrk="0" hangingPunct="1">
                <a:buClr>
                  <a:srgbClr val="666666"/>
                </a:buClr>
                <a:buSzPct val="80000"/>
                <a:buFont typeface="Wingdings"/>
                <a:buChar char="n"/>
                <a:defRPr lang="de-DE" sz="17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33164" algn="l" defTabSz="1088776" rtl="0" eaLnBrk="1" latinLnBrk="0" hangingPunct="1">
                <a:buClr>
                  <a:srgbClr val="666666"/>
                </a:buClr>
                <a:buSzPct val="80000"/>
                <a:buFont typeface="Arial"/>
                <a:buChar char=""/>
                <a:defRPr lang="de-DE" sz="14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4pPr>
              <a:lvl5pPr marL="2177552" algn="l" defTabSz="1088776" rtl="0" eaLnBrk="1" latinLnBrk="0" hangingPunct="1">
                <a:buClr>
                  <a:srgbClr val="666666"/>
                </a:buClr>
                <a:buSzPct val="80000"/>
                <a:buFont typeface="Arial"/>
                <a:buChar char=""/>
                <a:defRPr lang="de-DE" sz="1200" kern="120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5pPr>
              <a:lvl6pPr marL="2721940" algn="l" defTabSz="108877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6328" algn="l" defTabSz="108877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716" algn="l" defTabSz="108877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5104" algn="l" defTabSz="108877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759" y="6066338"/>
              <a:ext cx="1288232" cy="470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7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2008, Global Bike Inc. starts implementing SAP </a:t>
            </a:r>
            <a:r>
              <a:rPr lang="en-US" dirty="0" smtClean="0"/>
              <a:t>S/4HANA.</a:t>
            </a:r>
          </a:p>
          <a:p>
            <a:endParaRPr lang="en-US" dirty="0"/>
          </a:p>
          <a:p>
            <a:r>
              <a:rPr lang="en-US" dirty="0"/>
              <a:t>In a preparation project </a:t>
            </a:r>
            <a:r>
              <a:rPr lang="en-US" dirty="0" smtClean="0"/>
              <a:t>(phase </a:t>
            </a:r>
            <a:r>
              <a:rPr lang="en-US" dirty="0"/>
              <a:t>0), the scope of the implementation project was defined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In project </a:t>
            </a:r>
            <a:r>
              <a:rPr lang="en-US" dirty="0" smtClean="0"/>
              <a:t>phases I and II, </a:t>
            </a:r>
            <a:r>
              <a:rPr lang="en-US" i="1" dirty="0"/>
              <a:t>Bianca Cavarini</a:t>
            </a:r>
            <a:r>
              <a:rPr lang="en-US" dirty="0"/>
              <a:t> (Chief Information Officer) and her team successfully configured basic Financial </a:t>
            </a:r>
            <a:r>
              <a:rPr lang="en-US" dirty="0" smtClean="0"/>
              <a:t>Accounting and Procurement </a:t>
            </a:r>
            <a:r>
              <a:rPr lang="en-US" dirty="0"/>
              <a:t>processes in the ERP system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In phase </a:t>
            </a:r>
            <a:r>
              <a:rPr lang="en-US" dirty="0" smtClean="0"/>
              <a:t>III, </a:t>
            </a:r>
            <a:r>
              <a:rPr lang="en-US" dirty="0"/>
              <a:t>before starting to configure the </a:t>
            </a:r>
            <a:r>
              <a:rPr lang="en-US" dirty="0" smtClean="0"/>
              <a:t>fulfillment process</a:t>
            </a:r>
            <a:r>
              <a:rPr lang="en-US" dirty="0"/>
              <a:t>, they are observing the work of the following GBI employees:</a:t>
            </a:r>
          </a:p>
          <a:p>
            <a:pPr lvl="1"/>
            <a:r>
              <a:rPr lang="en-US" i="1" dirty="0" smtClean="0"/>
              <a:t>David Lopez (US East Sales Representative)</a:t>
            </a:r>
            <a:endParaRPr lang="de-DE" i="1" dirty="0"/>
          </a:p>
          <a:p>
            <a:pPr lvl="1"/>
            <a:r>
              <a:rPr lang="en-US" i="1" dirty="0" smtClean="0"/>
              <a:t>Juriko Hamada (Dallas WH Shipping Clerk)</a:t>
            </a:r>
            <a:endParaRPr lang="de-DE" i="1" dirty="0"/>
          </a:p>
          <a:p>
            <a:pPr lvl="1"/>
            <a:r>
              <a:rPr lang="en-US" i="1" dirty="0" smtClean="0"/>
              <a:t>Jun Lee (Production Supervisor)</a:t>
            </a:r>
          </a:p>
          <a:p>
            <a:pPr lvl="1"/>
            <a:endParaRPr lang="en-US" dirty="0"/>
          </a:p>
          <a:p>
            <a:r>
              <a:rPr lang="en-US" b="1" dirty="0"/>
              <a:t>Task </a:t>
            </a:r>
            <a:r>
              <a:rPr lang="en-US" dirty="0"/>
              <a:t>Read the scenario and highlight the most important and relevant information.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7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Analysis and Solution Finding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Task </a:t>
            </a:r>
            <a:r>
              <a:rPr lang="en-US" dirty="0"/>
              <a:t>Revisit the reference symptoms/issues and condense them </a:t>
            </a:r>
            <a:r>
              <a:rPr lang="en-US" dirty="0" smtClean="0"/>
              <a:t>into problems </a:t>
            </a:r>
            <a:r>
              <a:rPr lang="en-US" dirty="0"/>
              <a:t>specific to this case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GB" b="1" dirty="0"/>
              <a:t>Short Description</a:t>
            </a:r>
            <a:r>
              <a:rPr lang="en-GB" dirty="0"/>
              <a:t> You (in the role Mona Falco) need to come to a clear understanding of the most relevant symptoms in </a:t>
            </a:r>
            <a:r>
              <a:rPr lang="en-GB" dirty="0" smtClean="0"/>
              <a:t>Sales in </a:t>
            </a:r>
            <a:r>
              <a:rPr lang="en-GB" dirty="0"/>
              <a:t>order to identify the causes and underlying problems including the issue </a:t>
            </a:r>
            <a:r>
              <a:rPr lang="en-GB" dirty="0" smtClean="0"/>
              <a:t>of delayed </a:t>
            </a:r>
            <a:r>
              <a:rPr lang="en-GB" dirty="0"/>
              <a:t>delivery to customer.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US" b="1" dirty="0"/>
              <a:t>Task </a:t>
            </a:r>
            <a:r>
              <a:rPr lang="en-US" dirty="0"/>
              <a:t>Revisit the reference problems and identify possible solutions for Global Bike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GB" b="1" dirty="0"/>
              <a:t>Short Description</a:t>
            </a:r>
            <a:r>
              <a:rPr lang="en-GB" dirty="0"/>
              <a:t> </a:t>
            </a:r>
            <a:r>
              <a:rPr lang="en-US" dirty="0"/>
              <a:t>In the role of </a:t>
            </a:r>
            <a:r>
              <a:rPr lang="en-GB" dirty="0"/>
              <a:t>Mona Falco (System Design and Dev Manager) and Sarah Garcia (Business Analyst 2), analyze all relevant problems in </a:t>
            </a:r>
            <a:r>
              <a:rPr lang="en-GB" dirty="0" smtClean="0"/>
              <a:t>Sales and </a:t>
            </a:r>
            <a:r>
              <a:rPr lang="en-GB" dirty="0"/>
              <a:t>Accounting and find possible solutions.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5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Scenario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/>
              <a:t>Enterprise </a:t>
            </a:r>
            <a:r>
              <a:rPr lang="en-US" dirty="0" smtClean="0"/>
              <a:t>structure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configuration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Master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execution</a:t>
            </a:r>
          </a:p>
          <a:p>
            <a:endParaRPr lang="de-DE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8376200" y="445168"/>
            <a:ext cx="1433790" cy="390525"/>
          </a:xfrm>
          <a:prstGeom prst="chevron">
            <a:avLst>
              <a:gd name="adj" fmla="val 47646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Process Configuration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415763" y="445168"/>
            <a:ext cx="1214891" cy="390525"/>
          </a:xfrm>
          <a:prstGeom prst="homePlate">
            <a:avLst>
              <a:gd name="adj" fmla="val 47579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Enterprise Structure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0420900" y="445168"/>
            <a:ext cx="1433790" cy="390525"/>
          </a:xfrm>
          <a:prstGeom prst="chevron">
            <a:avLst>
              <a:gd name="adj" fmla="val 46344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Execution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9527138" y="445168"/>
            <a:ext cx="1136452" cy="390525"/>
          </a:xfrm>
          <a:prstGeom prst="chevron">
            <a:avLst>
              <a:gd name="adj" fmla="val 46816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Master Data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Structure – </a:t>
            </a:r>
            <a:r>
              <a:rPr lang="en-US" dirty="0" smtClean="0"/>
              <a:t>Sales and Distribution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922" y="1827172"/>
            <a:ext cx="9419355" cy="4106058"/>
          </a:xfrm>
          <a:prstGeom prst="rect">
            <a:avLst/>
          </a:prstGeom>
          <a:noFill/>
          <a:ln w="9525">
            <a:solidFill>
              <a:srgbClr val="0048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90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4000" y="1691079"/>
            <a:ext cx="11545200" cy="4392042"/>
          </a:xfrm>
        </p:spPr>
        <p:txBody>
          <a:bodyPr/>
          <a:lstStyle/>
          <a:p>
            <a:r>
              <a:rPr lang="en-US" dirty="0"/>
              <a:t>In commercial, organizational, and technical terms, a self-contained unit in an SAP </a:t>
            </a:r>
            <a:endParaRPr lang="en-US" dirty="0" smtClean="0"/>
          </a:p>
          <a:p>
            <a:pPr marL="182563" indent="0">
              <a:buNone/>
            </a:pPr>
            <a:r>
              <a:rPr lang="en-US" dirty="0" smtClean="0"/>
              <a:t>system </a:t>
            </a:r>
            <a:r>
              <a:rPr lang="en-US" dirty="0"/>
              <a:t>with separate master records and its own set of tables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Represents the largest organizational unit implemented within an SAP system e.g.</a:t>
            </a:r>
          </a:p>
          <a:p>
            <a:pPr lvl="1"/>
            <a:r>
              <a:rPr lang="de-DE" dirty="0" smtClean="0"/>
              <a:t>Global enterprises</a:t>
            </a:r>
          </a:p>
          <a:p>
            <a:pPr lvl="1"/>
            <a:r>
              <a:rPr lang="de-DE" dirty="0" smtClean="0"/>
              <a:t>Consolidated concern</a:t>
            </a:r>
          </a:p>
          <a:p>
            <a:pPr lvl="1"/>
            <a:r>
              <a:rPr lang="de-DE" dirty="0" smtClean="0"/>
              <a:t>Corporation</a:t>
            </a:r>
          </a:p>
          <a:p>
            <a:pPr lvl="1"/>
            <a:r>
              <a:rPr lang="de-DE" dirty="0" smtClean="0"/>
              <a:t>Holding</a:t>
            </a:r>
          </a:p>
          <a:p>
            <a:pPr lvl="1"/>
            <a:endParaRPr lang="de-DE" dirty="0" smtClean="0"/>
          </a:p>
          <a:p>
            <a:r>
              <a:rPr lang="en-US" kern="0" dirty="0"/>
              <a:t>In this context: Global Bike </a:t>
            </a:r>
            <a:r>
              <a:rPr lang="en-US" kern="0" dirty="0" smtClean="0"/>
              <a:t>Group</a:t>
            </a:r>
          </a:p>
          <a:p>
            <a:endParaRPr lang="en-US" kern="0" dirty="0"/>
          </a:p>
          <a:p>
            <a:r>
              <a:rPr lang="en-US" kern="0" dirty="0"/>
              <a:t>Identified by a three-digit number, e.g. 200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Client</a:t>
            </a:r>
            <a:endParaRPr lang="de-DE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468000" y="2472463"/>
            <a:ext cx="861713" cy="108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" b="1" dirty="0">
                <a:solidFill>
                  <a:schemeClr val="bg1"/>
                </a:solidFill>
              </a:rPr>
              <a:t>Client </a:t>
            </a:r>
            <a:r>
              <a:rPr lang="en-US" sz="400" b="1" dirty="0" smtClean="0">
                <a:solidFill>
                  <a:schemeClr val="bg1"/>
                </a:solidFill>
              </a:rPr>
              <a:t>Global Bike Group</a:t>
            </a:r>
            <a:endParaRPr lang="en-US" sz="400" b="1" dirty="0">
              <a:solidFill>
                <a:schemeClr val="bg1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9460800" y="1333921"/>
            <a:ext cx="2408400" cy="1170712"/>
            <a:chOff x="1904012" y="1609453"/>
            <a:chExt cx="8385175" cy="4740699"/>
          </a:xfrm>
        </p:grpSpPr>
        <p:sp>
          <p:nvSpPr>
            <p:cNvPr id="11" name="AutoShape 39"/>
            <p:cNvSpPr>
              <a:spLocks noChangeArrowheads="1"/>
            </p:cNvSpPr>
            <p:nvPr/>
          </p:nvSpPr>
          <p:spPr bwMode="auto">
            <a:xfrm>
              <a:off x="1904012" y="1609453"/>
              <a:ext cx="8385175" cy="4597400"/>
            </a:xfrm>
            <a:prstGeom prst="parallelogram">
              <a:avLst>
                <a:gd name="adj" fmla="val 44989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>
                <a:spcBef>
                  <a:spcPct val="5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" dirty="0"/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2000850" y="5718164"/>
              <a:ext cx="2928402" cy="63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spcBef>
                  <a:spcPct val="5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400" dirty="0" smtClean="0"/>
                <a:t>Client Global Bike Group</a:t>
              </a:r>
              <a:endParaRPr lang="en-US" altLang="de-DE" sz="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83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4000" y="1691079"/>
            <a:ext cx="11545200" cy="4392042"/>
          </a:xfrm>
        </p:spPr>
        <p:txBody>
          <a:bodyPr/>
          <a:lstStyle/>
          <a:p>
            <a:r>
              <a:rPr lang="en-US" dirty="0"/>
              <a:t>An organizational unit that represents an area responsible for granting and monitoring </a:t>
            </a:r>
            <a:endParaRPr lang="en-US" dirty="0" smtClean="0"/>
          </a:p>
          <a:p>
            <a:pPr marL="182563" indent="0">
              <a:buNone/>
            </a:pPr>
            <a:r>
              <a:rPr lang="en-US" dirty="0" smtClean="0"/>
              <a:t>credit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organizational unit handles either one single company code or, if credit control is </a:t>
            </a:r>
            <a:endParaRPr lang="en-US" dirty="0" smtClean="0"/>
          </a:p>
          <a:p>
            <a:pPr marL="269875" indent="0">
              <a:buNone/>
            </a:pPr>
            <a:r>
              <a:rPr lang="en-US" dirty="0" smtClean="0"/>
              <a:t>performed </a:t>
            </a:r>
            <a:r>
              <a:rPr lang="en-US" dirty="0"/>
              <a:t>across several </a:t>
            </a:r>
            <a:r>
              <a:rPr lang="en-US" dirty="0" smtClean="0"/>
              <a:t>companies, - multi </a:t>
            </a:r>
            <a:r>
              <a:rPr lang="en-US" dirty="0"/>
              <a:t>company codes.</a:t>
            </a:r>
          </a:p>
          <a:p>
            <a:endParaRPr lang="en-US" dirty="0"/>
          </a:p>
          <a:p>
            <a:r>
              <a:rPr lang="en-US" kern="0" dirty="0"/>
              <a:t>Credit information can be made available per customer within a credit control area.</a:t>
            </a:r>
          </a:p>
          <a:p>
            <a:endParaRPr lang="en-US" kern="0" dirty="0"/>
          </a:p>
          <a:p>
            <a:r>
              <a:rPr lang="en-US" dirty="0"/>
              <a:t>Centralized or decentralized</a:t>
            </a:r>
          </a:p>
          <a:p>
            <a:pPr lvl="1"/>
            <a:r>
              <a:rPr lang="en-US" dirty="0"/>
              <a:t>For global enterprises or subsidiaries (e.g. North America, Europe, Asia)</a:t>
            </a:r>
          </a:p>
          <a:p>
            <a:pPr lvl="1"/>
            <a:endParaRPr lang="en-US" dirty="0"/>
          </a:p>
          <a:p>
            <a:r>
              <a:rPr lang="en-US" kern="0" dirty="0"/>
              <a:t>In this context: </a:t>
            </a:r>
            <a:r>
              <a:rPr lang="en-US" kern="0" dirty="0" smtClean="0"/>
              <a:t>Global Credit Management.</a:t>
            </a:r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Identified by a four-digit alphanumeric ID, e.g. GL00.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Credit Control Area</a:t>
            </a:r>
            <a:endParaRPr lang="de-DE" dirty="0"/>
          </a:p>
        </p:txBody>
      </p:sp>
      <p:grpSp>
        <p:nvGrpSpPr>
          <p:cNvPr id="60" name="Gruppieren 59"/>
          <p:cNvGrpSpPr/>
          <p:nvPr/>
        </p:nvGrpSpPr>
        <p:grpSpPr>
          <a:xfrm>
            <a:off x="9460800" y="1333921"/>
            <a:ext cx="2408400" cy="1197402"/>
            <a:chOff x="1904012" y="1609453"/>
            <a:chExt cx="8385175" cy="4848779"/>
          </a:xfrm>
        </p:grpSpPr>
        <p:grpSp>
          <p:nvGrpSpPr>
            <p:cNvPr id="61" name="Gruppieren 60"/>
            <p:cNvGrpSpPr/>
            <p:nvPr/>
          </p:nvGrpSpPr>
          <p:grpSpPr>
            <a:xfrm>
              <a:off x="1904012" y="1609453"/>
              <a:ext cx="8385175" cy="4848779"/>
              <a:chOff x="1904012" y="1609453"/>
              <a:chExt cx="8385175" cy="4848779"/>
            </a:xfrm>
          </p:grpSpPr>
          <p:sp>
            <p:nvSpPr>
              <p:cNvPr id="80" name="AutoShape 39"/>
              <p:cNvSpPr>
                <a:spLocks noChangeArrowheads="1"/>
              </p:cNvSpPr>
              <p:nvPr/>
            </p:nvSpPr>
            <p:spPr bwMode="auto">
              <a:xfrm>
                <a:off x="1904012" y="1609453"/>
                <a:ext cx="8385175" cy="4597400"/>
              </a:xfrm>
              <a:prstGeom prst="parallelogram">
                <a:avLst>
                  <a:gd name="adj" fmla="val 44989"/>
                </a:avLst>
              </a:prstGeom>
              <a:gradFill rotWithShape="0">
                <a:gsLst>
                  <a:gs pos="0">
                    <a:srgbClr val="0050A8"/>
                  </a:gs>
                  <a:gs pos="100000">
                    <a:srgbClr val="B5C1E9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B5C1E9"/>
                </a:extrusionClr>
                <a:contourClr>
                  <a:srgbClr val="0050A8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" dirty="0"/>
              </a:p>
            </p:txBody>
          </p:sp>
          <p:sp>
            <p:nvSpPr>
              <p:cNvPr id="81" name="Text Box 40"/>
              <p:cNvSpPr txBox="1">
                <a:spLocks noChangeArrowheads="1"/>
              </p:cNvSpPr>
              <p:nvPr/>
            </p:nvSpPr>
            <p:spPr bwMode="auto">
              <a:xfrm>
                <a:off x="2000850" y="5826244"/>
                <a:ext cx="3315577" cy="631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400" dirty="0"/>
                  <a:t>Client </a:t>
                </a:r>
                <a:r>
                  <a:rPr lang="en-US" altLang="de-DE" sz="400" dirty="0" smtClean="0"/>
                  <a:t>Global Bike Group</a:t>
                </a:r>
                <a:endParaRPr lang="en-US" altLang="de-DE" sz="400" dirty="0"/>
              </a:p>
            </p:txBody>
          </p:sp>
        </p:grpSp>
        <p:grpSp>
          <p:nvGrpSpPr>
            <p:cNvPr id="62" name="Gruppieren 61"/>
            <p:cNvGrpSpPr/>
            <p:nvPr/>
          </p:nvGrpSpPr>
          <p:grpSpPr>
            <a:xfrm>
              <a:off x="2108799" y="1617599"/>
              <a:ext cx="8018463" cy="4241800"/>
              <a:chOff x="2108799" y="1617599"/>
              <a:chExt cx="8018463" cy="4241800"/>
            </a:xfrm>
          </p:grpSpPr>
          <p:sp>
            <p:nvSpPr>
              <p:cNvPr id="78" name="AutoShape 41"/>
              <p:cNvSpPr>
                <a:spLocks noChangeArrowheads="1"/>
              </p:cNvSpPr>
              <p:nvPr/>
            </p:nvSpPr>
            <p:spPr bwMode="auto">
              <a:xfrm>
                <a:off x="2119912" y="1617599"/>
                <a:ext cx="8007350" cy="4241800"/>
              </a:xfrm>
              <a:prstGeom prst="parallelogram">
                <a:avLst>
                  <a:gd name="adj" fmla="val 45043"/>
                </a:avLst>
              </a:prstGeom>
              <a:gradFill rotWithShape="0">
                <a:gsLst>
                  <a:gs pos="0">
                    <a:srgbClr val="D6A4F4"/>
                  </a:gs>
                  <a:gs pos="100000">
                    <a:srgbClr val="634C71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D6A4F4"/>
                </a:extrusionClr>
                <a:contourClr>
                  <a:srgbClr val="D6A4F4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" dirty="0">
                  <a:solidFill>
                    <a:srgbClr val="F8F8F8"/>
                  </a:solidFill>
                </a:endParaRPr>
              </a:p>
            </p:txBody>
          </p:sp>
          <p:sp>
            <p:nvSpPr>
              <p:cNvPr id="79" name="Text Box 42"/>
              <p:cNvSpPr txBox="1">
                <a:spLocks noChangeArrowheads="1"/>
              </p:cNvSpPr>
              <p:nvPr/>
            </p:nvSpPr>
            <p:spPr bwMode="auto">
              <a:xfrm>
                <a:off x="2108799" y="5388865"/>
                <a:ext cx="4159250" cy="440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de-DE" sz="400" dirty="0">
                    <a:cs typeface="Times New Roman" panose="02020603050405020304" pitchFamily="18" charset="0"/>
                  </a:rPr>
                  <a:t> Credit Control Area </a:t>
                </a:r>
                <a:r>
                  <a:rPr lang="en-US" altLang="de-DE" sz="400" dirty="0" smtClean="0">
                    <a:cs typeface="Times New Roman" panose="02020603050405020304" pitchFamily="18" charset="0"/>
                  </a:rPr>
                  <a:t>(Global</a:t>
                </a:r>
                <a:r>
                  <a:rPr lang="en-US" altLang="de-DE" sz="400" dirty="0">
                    <a:cs typeface="Times New Roman" panose="02020603050405020304" pitchFamily="18" charset="0"/>
                  </a:rPr>
                  <a:t>) GL00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23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4000" y="1691079"/>
            <a:ext cx="11545200" cy="4392042"/>
          </a:xfrm>
        </p:spPr>
        <p:txBody>
          <a:bodyPr/>
          <a:lstStyle/>
          <a:p>
            <a:r>
              <a:rPr lang="en-US" dirty="0"/>
              <a:t>The smallest organizational unit of Financial Accounting for which a complete </a:t>
            </a:r>
            <a:endParaRPr lang="en-US" dirty="0" smtClean="0"/>
          </a:p>
          <a:p>
            <a:pPr marL="269875" indent="0">
              <a:buNone/>
            </a:pPr>
            <a:r>
              <a:rPr lang="en-US" dirty="0" smtClean="0"/>
              <a:t>self-contained </a:t>
            </a:r>
            <a:r>
              <a:rPr lang="en-US" dirty="0"/>
              <a:t>set of accounts can be drawn up for purposes of external reporting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kern="0" dirty="0"/>
              <a:t>This includes recording of all relevant transactions and generating all supporting documents </a:t>
            </a:r>
            <a:endParaRPr lang="en-US" kern="0" dirty="0" smtClean="0"/>
          </a:p>
          <a:p>
            <a:pPr marL="269875" indent="0">
              <a:buNone/>
            </a:pPr>
            <a:r>
              <a:rPr lang="en-US" kern="0" dirty="0" smtClean="0"/>
              <a:t>required </a:t>
            </a:r>
            <a:r>
              <a:rPr lang="en-US" kern="0" dirty="0"/>
              <a:t>for financial </a:t>
            </a:r>
            <a:r>
              <a:rPr lang="en-US" kern="0" dirty="0" smtClean="0"/>
              <a:t>statements.</a:t>
            </a:r>
          </a:p>
          <a:p>
            <a:endParaRPr lang="en-US" kern="0" dirty="0" smtClean="0"/>
          </a:p>
          <a:p>
            <a:r>
              <a:rPr lang="en-US" kern="0" dirty="0" smtClean="0"/>
              <a:t>Key organizational level for Financial Accounting</a:t>
            </a:r>
          </a:p>
          <a:p>
            <a:pPr lvl="1"/>
            <a:r>
              <a:rPr lang="en-US" kern="0" dirty="0" smtClean="0"/>
              <a:t>Books are maintained at company code level</a:t>
            </a:r>
          </a:p>
          <a:p>
            <a:pPr lvl="1"/>
            <a:r>
              <a:rPr lang="en-US" kern="0" dirty="0" smtClean="0"/>
              <a:t>Financial statements (Balance sheet, profit and loss statement) are generated for company codes</a:t>
            </a:r>
          </a:p>
          <a:p>
            <a:pPr lvl="1"/>
            <a:endParaRPr lang="en-US" kern="0" dirty="0"/>
          </a:p>
          <a:p>
            <a:r>
              <a:rPr lang="en-US" kern="0" dirty="0"/>
              <a:t>In this context: Global Bike Inc. (US), Global Bike Germany GmbH (DE</a:t>
            </a:r>
            <a:r>
              <a:rPr lang="en-US" kern="0" dirty="0" smtClean="0"/>
              <a:t>)</a:t>
            </a:r>
          </a:p>
          <a:p>
            <a:endParaRPr lang="en-US" kern="0" dirty="0"/>
          </a:p>
          <a:p>
            <a:r>
              <a:rPr lang="en-US" kern="0" dirty="0"/>
              <a:t>Identified by a four-digit alphanumeric ID, e.g. US00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Company Code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9397195" y="1333921"/>
            <a:ext cx="2472005" cy="1201818"/>
            <a:chOff x="1682562" y="1609453"/>
            <a:chExt cx="8606625" cy="4866661"/>
          </a:xfrm>
        </p:grpSpPr>
        <p:grpSp>
          <p:nvGrpSpPr>
            <p:cNvPr id="5" name="Gruppieren 4"/>
            <p:cNvGrpSpPr/>
            <p:nvPr/>
          </p:nvGrpSpPr>
          <p:grpSpPr>
            <a:xfrm>
              <a:off x="1682562" y="1609453"/>
              <a:ext cx="8606625" cy="4866661"/>
              <a:chOff x="1682562" y="1609453"/>
              <a:chExt cx="8606625" cy="4866661"/>
            </a:xfrm>
          </p:grpSpPr>
          <p:sp>
            <p:nvSpPr>
              <p:cNvPr id="58" name="AutoShape 39"/>
              <p:cNvSpPr>
                <a:spLocks noChangeArrowheads="1"/>
              </p:cNvSpPr>
              <p:nvPr/>
            </p:nvSpPr>
            <p:spPr bwMode="auto">
              <a:xfrm>
                <a:off x="1904012" y="1609453"/>
                <a:ext cx="8385175" cy="4597400"/>
              </a:xfrm>
              <a:prstGeom prst="parallelogram">
                <a:avLst>
                  <a:gd name="adj" fmla="val 44989"/>
                </a:avLst>
              </a:prstGeom>
              <a:gradFill rotWithShape="0">
                <a:gsLst>
                  <a:gs pos="0">
                    <a:srgbClr val="0050A8"/>
                  </a:gs>
                  <a:gs pos="100000">
                    <a:srgbClr val="B5C1E9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B5C1E9"/>
                </a:extrusionClr>
                <a:contourClr>
                  <a:srgbClr val="0050A8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" dirty="0"/>
              </a:p>
            </p:txBody>
          </p:sp>
          <p:sp>
            <p:nvSpPr>
              <p:cNvPr id="59" name="Text Box 40"/>
              <p:cNvSpPr txBox="1">
                <a:spLocks noChangeArrowheads="1"/>
              </p:cNvSpPr>
              <p:nvPr/>
            </p:nvSpPr>
            <p:spPr bwMode="auto">
              <a:xfrm>
                <a:off x="1682562" y="5844126"/>
                <a:ext cx="2844800" cy="631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400" dirty="0"/>
                  <a:t>Client </a:t>
                </a:r>
                <a:r>
                  <a:rPr lang="en-US" altLang="de-DE" sz="400" dirty="0" smtClean="0"/>
                  <a:t>Global Bike Group</a:t>
                </a:r>
                <a:endParaRPr lang="en-US" altLang="de-DE" sz="400" dirty="0"/>
              </a:p>
            </p:txBody>
          </p:sp>
        </p:grpSp>
        <p:grpSp>
          <p:nvGrpSpPr>
            <p:cNvPr id="6" name="Gruppieren 5"/>
            <p:cNvGrpSpPr/>
            <p:nvPr/>
          </p:nvGrpSpPr>
          <p:grpSpPr>
            <a:xfrm>
              <a:off x="1844487" y="1680891"/>
              <a:ext cx="8282775" cy="4345372"/>
              <a:chOff x="1844487" y="1680891"/>
              <a:chExt cx="8282775" cy="4345372"/>
            </a:xfrm>
          </p:grpSpPr>
          <p:sp>
            <p:nvSpPr>
              <p:cNvPr id="56" name="AutoShape 41"/>
              <p:cNvSpPr>
                <a:spLocks noChangeArrowheads="1"/>
              </p:cNvSpPr>
              <p:nvPr/>
            </p:nvSpPr>
            <p:spPr bwMode="auto">
              <a:xfrm>
                <a:off x="2119912" y="1680891"/>
                <a:ext cx="8007350" cy="4241800"/>
              </a:xfrm>
              <a:prstGeom prst="parallelogram">
                <a:avLst>
                  <a:gd name="adj" fmla="val 45043"/>
                </a:avLst>
              </a:prstGeom>
              <a:gradFill rotWithShape="0">
                <a:gsLst>
                  <a:gs pos="0">
                    <a:srgbClr val="D6A4F4"/>
                  </a:gs>
                  <a:gs pos="100000">
                    <a:srgbClr val="634C71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D6A4F4"/>
                </a:extrusionClr>
                <a:contourClr>
                  <a:srgbClr val="D6A4F4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" dirty="0">
                  <a:solidFill>
                    <a:srgbClr val="F8F8F8"/>
                  </a:solidFill>
                </a:endParaRPr>
              </a:p>
            </p:txBody>
          </p:sp>
          <p:sp>
            <p:nvSpPr>
              <p:cNvPr id="57" name="Text Box 42"/>
              <p:cNvSpPr txBox="1">
                <a:spLocks noChangeArrowheads="1"/>
              </p:cNvSpPr>
              <p:nvPr/>
            </p:nvSpPr>
            <p:spPr bwMode="auto">
              <a:xfrm>
                <a:off x="1844487" y="5585638"/>
                <a:ext cx="4159250" cy="440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de-DE" sz="400" dirty="0">
                    <a:cs typeface="Times New Roman" panose="02020603050405020304" pitchFamily="18" charset="0"/>
                  </a:rPr>
                  <a:t> Credit Control Area </a:t>
                </a:r>
                <a:r>
                  <a:rPr lang="en-US" altLang="de-DE" sz="400" dirty="0" smtClean="0">
                    <a:cs typeface="Times New Roman" panose="02020603050405020304" pitchFamily="18" charset="0"/>
                  </a:rPr>
                  <a:t>(Global</a:t>
                </a:r>
                <a:r>
                  <a:rPr lang="en-US" altLang="de-DE" sz="400" dirty="0">
                    <a:cs typeface="Times New Roman" panose="02020603050405020304" pitchFamily="18" charset="0"/>
                  </a:rPr>
                  <a:t>) GL00</a:t>
                </a:r>
              </a:p>
            </p:txBody>
          </p:sp>
        </p:grpSp>
        <p:grpSp>
          <p:nvGrpSpPr>
            <p:cNvPr id="47" name="Gruppieren 46"/>
            <p:cNvGrpSpPr/>
            <p:nvPr/>
          </p:nvGrpSpPr>
          <p:grpSpPr>
            <a:xfrm>
              <a:off x="2242016" y="1723752"/>
              <a:ext cx="2806833" cy="4018669"/>
              <a:chOff x="2242015" y="1723753"/>
              <a:chExt cx="2806834" cy="4018668"/>
            </a:xfrm>
          </p:grpSpPr>
          <p:sp>
            <p:nvSpPr>
              <p:cNvPr id="54" name="AutoShape 45"/>
              <p:cNvSpPr>
                <a:spLocks noChangeArrowheads="1"/>
              </p:cNvSpPr>
              <p:nvPr/>
            </p:nvSpPr>
            <p:spPr bwMode="auto">
              <a:xfrm>
                <a:off x="2353274" y="1723753"/>
                <a:ext cx="2695575" cy="3922713"/>
              </a:xfrm>
              <a:prstGeom prst="parallelogram">
                <a:avLst>
                  <a:gd name="adj" fmla="val 65981"/>
                </a:avLst>
              </a:prstGeom>
              <a:gradFill rotWithShape="0">
                <a:gsLst>
                  <a:gs pos="0">
                    <a:srgbClr val="99FF66"/>
                  </a:gs>
                  <a:gs pos="100000">
                    <a:srgbClr val="47762F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99FF66"/>
                </a:extrusionClr>
                <a:contourClr>
                  <a:srgbClr val="99FF66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" dirty="0"/>
              </a:p>
            </p:txBody>
          </p:sp>
          <p:sp>
            <p:nvSpPr>
              <p:cNvPr id="55" name="Text Box 46"/>
              <p:cNvSpPr txBox="1">
                <a:spLocks noChangeArrowheads="1"/>
              </p:cNvSpPr>
              <p:nvPr/>
            </p:nvSpPr>
            <p:spPr bwMode="auto">
              <a:xfrm>
                <a:off x="2242015" y="5110433"/>
                <a:ext cx="1386263" cy="631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400" dirty="0"/>
                  <a:t>CC US00</a:t>
                </a:r>
              </a:p>
            </p:txBody>
          </p:sp>
        </p:grpSp>
        <p:grpSp>
          <p:nvGrpSpPr>
            <p:cNvPr id="8" name="Gruppieren 7"/>
            <p:cNvGrpSpPr/>
            <p:nvPr/>
          </p:nvGrpSpPr>
          <p:grpSpPr>
            <a:xfrm>
              <a:off x="3417485" y="1758678"/>
              <a:ext cx="2793520" cy="4009099"/>
              <a:chOff x="3417485" y="1758678"/>
              <a:chExt cx="2793520" cy="4009099"/>
            </a:xfrm>
          </p:grpSpPr>
          <p:sp>
            <p:nvSpPr>
              <p:cNvPr id="39" name="AutoShape 51"/>
              <p:cNvSpPr>
                <a:spLocks noChangeArrowheads="1"/>
              </p:cNvSpPr>
              <p:nvPr/>
            </p:nvSpPr>
            <p:spPr bwMode="auto">
              <a:xfrm>
                <a:off x="3517018" y="1758678"/>
                <a:ext cx="2693987" cy="3922713"/>
              </a:xfrm>
              <a:prstGeom prst="parallelogram">
                <a:avLst>
                  <a:gd name="adj" fmla="val 65981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969696"/>
                </a:extrusionClr>
                <a:contourClr>
                  <a:srgbClr val="969696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" dirty="0"/>
              </a:p>
            </p:txBody>
          </p:sp>
          <p:sp>
            <p:nvSpPr>
              <p:cNvPr id="40" name="Text Box 52"/>
              <p:cNvSpPr txBox="1">
                <a:spLocks noChangeArrowheads="1"/>
              </p:cNvSpPr>
              <p:nvPr/>
            </p:nvSpPr>
            <p:spPr bwMode="auto">
              <a:xfrm>
                <a:off x="3417485" y="5135789"/>
                <a:ext cx="1512559" cy="631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400" dirty="0">
                    <a:solidFill>
                      <a:srgbClr val="DDDDDD"/>
                    </a:solidFill>
                  </a:rPr>
                  <a:t>CC CA00</a:t>
                </a:r>
              </a:p>
            </p:txBody>
          </p:sp>
        </p:grpSp>
        <p:grpSp>
          <p:nvGrpSpPr>
            <p:cNvPr id="30" name="Gruppieren 29"/>
            <p:cNvGrpSpPr/>
            <p:nvPr/>
          </p:nvGrpSpPr>
          <p:grpSpPr>
            <a:xfrm>
              <a:off x="4693162" y="1723752"/>
              <a:ext cx="2792499" cy="4060827"/>
              <a:chOff x="4693161" y="1723753"/>
              <a:chExt cx="2792501" cy="4060827"/>
            </a:xfrm>
          </p:grpSpPr>
          <p:sp>
            <p:nvSpPr>
              <p:cNvPr id="37" name="AutoShape 57"/>
              <p:cNvSpPr>
                <a:spLocks noChangeArrowheads="1"/>
              </p:cNvSpPr>
              <p:nvPr/>
            </p:nvSpPr>
            <p:spPr bwMode="auto">
              <a:xfrm>
                <a:off x="4791674" y="1723753"/>
                <a:ext cx="2693988" cy="3922713"/>
              </a:xfrm>
              <a:prstGeom prst="parallelogram">
                <a:avLst>
                  <a:gd name="adj" fmla="val 65981"/>
                </a:avLst>
              </a:prstGeom>
              <a:gradFill rotWithShape="0">
                <a:gsLst>
                  <a:gs pos="0">
                    <a:srgbClr val="99FF66"/>
                  </a:gs>
                  <a:gs pos="100000">
                    <a:srgbClr val="47762F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99FF66"/>
                </a:extrusionClr>
                <a:contourClr>
                  <a:srgbClr val="99FF66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" dirty="0"/>
              </a:p>
            </p:txBody>
          </p:sp>
          <p:sp>
            <p:nvSpPr>
              <p:cNvPr id="38" name="Text Box 58"/>
              <p:cNvSpPr txBox="1">
                <a:spLocks noChangeArrowheads="1"/>
              </p:cNvSpPr>
              <p:nvPr/>
            </p:nvSpPr>
            <p:spPr bwMode="auto">
              <a:xfrm>
                <a:off x="4693161" y="5152592"/>
                <a:ext cx="1386263" cy="631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400" dirty="0"/>
                  <a:t>CC DE00</a:t>
                </a:r>
              </a:p>
            </p:txBody>
          </p:sp>
        </p:grpSp>
        <p:grpSp>
          <p:nvGrpSpPr>
            <p:cNvPr id="21" name="Gruppieren 20"/>
            <p:cNvGrpSpPr/>
            <p:nvPr/>
          </p:nvGrpSpPr>
          <p:grpSpPr>
            <a:xfrm>
              <a:off x="5763894" y="1723752"/>
              <a:ext cx="2806029" cy="4078288"/>
              <a:chOff x="5763894" y="1723753"/>
              <a:chExt cx="2806030" cy="4078287"/>
            </a:xfrm>
          </p:grpSpPr>
          <p:sp>
            <p:nvSpPr>
              <p:cNvPr id="28" name="AutoShape 63"/>
              <p:cNvSpPr>
                <a:spLocks noChangeArrowheads="1"/>
              </p:cNvSpPr>
              <p:nvPr/>
            </p:nvSpPr>
            <p:spPr bwMode="auto">
              <a:xfrm>
                <a:off x="5875937" y="1723753"/>
                <a:ext cx="2693987" cy="3922713"/>
              </a:xfrm>
              <a:prstGeom prst="parallelogram">
                <a:avLst>
                  <a:gd name="adj" fmla="val 65981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969696"/>
                </a:extrusionClr>
                <a:contourClr>
                  <a:srgbClr val="969696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" dirty="0"/>
              </a:p>
            </p:txBody>
          </p:sp>
          <p:sp>
            <p:nvSpPr>
              <p:cNvPr id="29" name="Text Box 64"/>
              <p:cNvSpPr txBox="1">
                <a:spLocks noChangeArrowheads="1"/>
              </p:cNvSpPr>
              <p:nvPr/>
            </p:nvSpPr>
            <p:spPr bwMode="auto">
              <a:xfrm>
                <a:off x="5763894" y="5170052"/>
                <a:ext cx="1397425" cy="631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400" dirty="0">
                    <a:solidFill>
                      <a:srgbClr val="DDDDDD"/>
                    </a:solidFill>
                  </a:rPr>
                  <a:t>CC GB00</a:t>
                </a:r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7134824" y="1723752"/>
              <a:ext cx="2855910" cy="4060827"/>
              <a:chOff x="7134825" y="1723753"/>
              <a:chExt cx="2855912" cy="4060827"/>
            </a:xfrm>
          </p:grpSpPr>
          <p:sp>
            <p:nvSpPr>
              <p:cNvPr id="19" name="AutoShape 70"/>
              <p:cNvSpPr>
                <a:spLocks noChangeArrowheads="1"/>
              </p:cNvSpPr>
              <p:nvPr/>
            </p:nvSpPr>
            <p:spPr bwMode="auto">
              <a:xfrm>
                <a:off x="7296749" y="1723753"/>
                <a:ext cx="2693988" cy="3922713"/>
              </a:xfrm>
              <a:prstGeom prst="parallelogram">
                <a:avLst>
                  <a:gd name="adj" fmla="val 65981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969696"/>
                </a:extrusionClr>
                <a:contourClr>
                  <a:srgbClr val="969696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" dirty="0"/>
              </a:p>
            </p:txBody>
          </p:sp>
          <p:sp>
            <p:nvSpPr>
              <p:cNvPr id="20" name="Text Box 71"/>
              <p:cNvSpPr txBox="1">
                <a:spLocks noChangeArrowheads="1"/>
              </p:cNvSpPr>
              <p:nvPr/>
            </p:nvSpPr>
            <p:spPr bwMode="auto">
              <a:xfrm>
                <a:off x="7134825" y="5152592"/>
                <a:ext cx="1386263" cy="631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400" dirty="0">
                    <a:solidFill>
                      <a:srgbClr val="DDDDDD"/>
                    </a:solidFill>
                  </a:rPr>
                  <a:t>CC AU00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45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Sales Organization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1691079"/>
            <a:ext cx="11545200" cy="4392042"/>
          </a:xfrm>
        </p:spPr>
        <p:txBody>
          <a:bodyPr/>
          <a:lstStyle/>
          <a:p>
            <a:pPr>
              <a:tabLst>
                <a:tab pos="1971675" algn="l"/>
              </a:tabLst>
            </a:pPr>
            <a:r>
              <a:rPr lang="en-US" altLang="de-DE" dirty="0"/>
              <a:t>An organizational unit responsible for the sale of certain products or services. </a:t>
            </a:r>
            <a:endParaRPr lang="en-US" altLang="de-DE" dirty="0" smtClean="0"/>
          </a:p>
          <a:p>
            <a:pPr>
              <a:tabLst>
                <a:tab pos="1971675" algn="l"/>
              </a:tabLst>
            </a:pPr>
            <a:endParaRPr lang="de-DE" altLang="de-DE" dirty="0"/>
          </a:p>
          <a:p>
            <a:pPr>
              <a:tabLst>
                <a:tab pos="1971675" algn="l"/>
              </a:tabLst>
            </a:pPr>
            <a:r>
              <a:rPr lang="en-US" dirty="0" smtClean="0"/>
              <a:t>This organizational unit structures </a:t>
            </a:r>
            <a:r>
              <a:rPr lang="en-US" dirty="0"/>
              <a:t>the company according to its sales </a:t>
            </a:r>
            <a:r>
              <a:rPr lang="en-US" dirty="0" smtClean="0"/>
              <a:t>requirements.</a:t>
            </a:r>
            <a:endParaRPr lang="en-US" altLang="de-DE" dirty="0" smtClean="0"/>
          </a:p>
          <a:p>
            <a:pPr>
              <a:tabLst>
                <a:tab pos="1971675" algn="l"/>
              </a:tabLst>
            </a:pPr>
            <a:endParaRPr lang="en-US" altLang="de-DE" dirty="0"/>
          </a:p>
          <a:p>
            <a:pPr>
              <a:tabLst>
                <a:tab pos="1971675" algn="l"/>
              </a:tabLst>
            </a:pPr>
            <a:r>
              <a:rPr lang="en-US" altLang="de-DE" dirty="0"/>
              <a:t>The </a:t>
            </a:r>
            <a:r>
              <a:rPr lang="en-US" altLang="de-DE" dirty="0" smtClean="0"/>
              <a:t>responsibilities </a:t>
            </a:r>
            <a:r>
              <a:rPr lang="en-US" altLang="de-DE" dirty="0"/>
              <a:t>of a sales organization may include legal liability for products </a:t>
            </a:r>
            <a:r>
              <a:rPr lang="en-US" altLang="de-DE" dirty="0" smtClean="0"/>
              <a:t>as well as customer claims.</a:t>
            </a:r>
          </a:p>
          <a:p>
            <a:pPr>
              <a:tabLst>
                <a:tab pos="1971675" algn="l"/>
              </a:tabLst>
            </a:pPr>
            <a:endParaRPr lang="de-DE" altLang="de-DE" dirty="0"/>
          </a:p>
          <a:p>
            <a:pPr>
              <a:tabLst>
                <a:tab pos="1971675" algn="l"/>
              </a:tabLst>
            </a:pPr>
            <a:r>
              <a:rPr lang="de-DE" altLang="de-DE" dirty="0" smtClean="0"/>
              <a:t>The sales organization is the highest level of aggregation in sales-related reporting.</a:t>
            </a:r>
            <a:endParaRPr lang="en-US" altLang="de-DE" dirty="0" smtClean="0"/>
          </a:p>
          <a:p>
            <a:pPr>
              <a:tabLst>
                <a:tab pos="1971675" algn="l"/>
              </a:tabLst>
            </a:pPr>
            <a:endParaRPr lang="de-DE" altLang="de-DE" dirty="0"/>
          </a:p>
          <a:p>
            <a:r>
              <a:rPr lang="en-US" kern="0" dirty="0"/>
              <a:t>In this context: </a:t>
            </a:r>
            <a:r>
              <a:rPr lang="en-US" kern="0" dirty="0" smtClean="0"/>
              <a:t>US Sales Organization.</a:t>
            </a:r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Identified by a four-digit alphanumeric ID, e.g. </a:t>
            </a:r>
            <a:r>
              <a:rPr lang="en-US" kern="0" dirty="0" smtClean="0"/>
              <a:t>US00.</a:t>
            </a:r>
            <a:endParaRPr lang="en-US" kern="0" dirty="0"/>
          </a:p>
          <a:p>
            <a:pPr>
              <a:tabLst>
                <a:tab pos="1971675" algn="l"/>
              </a:tabLst>
            </a:pPr>
            <a:endParaRPr lang="en-US" altLang="de-DE" dirty="0"/>
          </a:p>
        </p:txBody>
      </p:sp>
      <p:grpSp>
        <p:nvGrpSpPr>
          <p:cNvPr id="68" name="Gruppieren 67"/>
          <p:cNvGrpSpPr/>
          <p:nvPr/>
        </p:nvGrpSpPr>
        <p:grpSpPr>
          <a:xfrm>
            <a:off x="9412111" y="1333921"/>
            <a:ext cx="2457089" cy="1204688"/>
            <a:chOff x="1734493" y="1609453"/>
            <a:chExt cx="8554694" cy="4878283"/>
          </a:xfrm>
        </p:grpSpPr>
        <p:grpSp>
          <p:nvGrpSpPr>
            <p:cNvPr id="69" name="Gruppieren 68"/>
            <p:cNvGrpSpPr/>
            <p:nvPr/>
          </p:nvGrpSpPr>
          <p:grpSpPr>
            <a:xfrm>
              <a:off x="1734493" y="1609453"/>
              <a:ext cx="8554694" cy="4878283"/>
              <a:chOff x="1734493" y="1609453"/>
              <a:chExt cx="8554694" cy="4878283"/>
            </a:xfrm>
          </p:grpSpPr>
          <p:sp>
            <p:nvSpPr>
              <p:cNvPr id="128" name="AutoShape 39"/>
              <p:cNvSpPr>
                <a:spLocks noChangeArrowheads="1"/>
              </p:cNvSpPr>
              <p:nvPr/>
            </p:nvSpPr>
            <p:spPr bwMode="auto">
              <a:xfrm>
                <a:off x="1904012" y="1609453"/>
                <a:ext cx="8385175" cy="4597400"/>
              </a:xfrm>
              <a:prstGeom prst="parallelogram">
                <a:avLst>
                  <a:gd name="adj" fmla="val 44989"/>
                </a:avLst>
              </a:prstGeom>
              <a:gradFill rotWithShape="0">
                <a:gsLst>
                  <a:gs pos="0">
                    <a:srgbClr val="0050A8"/>
                  </a:gs>
                  <a:gs pos="100000">
                    <a:srgbClr val="B5C1E9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B5C1E9"/>
                </a:extrusionClr>
                <a:contourClr>
                  <a:srgbClr val="0050A8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400" dirty="0"/>
              </a:p>
            </p:txBody>
          </p:sp>
          <p:sp>
            <p:nvSpPr>
              <p:cNvPr id="129" name="Text Box 40"/>
              <p:cNvSpPr txBox="1">
                <a:spLocks noChangeArrowheads="1"/>
              </p:cNvSpPr>
              <p:nvPr/>
            </p:nvSpPr>
            <p:spPr bwMode="auto">
              <a:xfrm>
                <a:off x="1734493" y="5855748"/>
                <a:ext cx="2790825" cy="631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400" dirty="0"/>
                  <a:t>Client </a:t>
                </a:r>
                <a:r>
                  <a:rPr lang="en-US" altLang="de-DE" sz="400" dirty="0" smtClean="0"/>
                  <a:t>Global Bike Group</a:t>
                </a:r>
                <a:endParaRPr lang="en-US" altLang="de-DE" sz="400" dirty="0"/>
              </a:p>
            </p:txBody>
          </p:sp>
        </p:grpSp>
        <p:grpSp>
          <p:nvGrpSpPr>
            <p:cNvPr id="70" name="Gruppieren 69"/>
            <p:cNvGrpSpPr/>
            <p:nvPr/>
          </p:nvGrpSpPr>
          <p:grpSpPr>
            <a:xfrm>
              <a:off x="1918539" y="1680891"/>
              <a:ext cx="8208723" cy="4369879"/>
              <a:chOff x="1918539" y="1680891"/>
              <a:chExt cx="8208723" cy="4369879"/>
            </a:xfrm>
          </p:grpSpPr>
          <p:sp>
            <p:nvSpPr>
              <p:cNvPr id="126" name="AutoShape 41"/>
              <p:cNvSpPr>
                <a:spLocks noChangeArrowheads="1"/>
              </p:cNvSpPr>
              <p:nvPr/>
            </p:nvSpPr>
            <p:spPr bwMode="auto">
              <a:xfrm>
                <a:off x="2119912" y="1680891"/>
                <a:ext cx="8007350" cy="4241800"/>
              </a:xfrm>
              <a:prstGeom prst="parallelogram">
                <a:avLst>
                  <a:gd name="adj" fmla="val 45043"/>
                </a:avLst>
              </a:prstGeom>
              <a:gradFill rotWithShape="0">
                <a:gsLst>
                  <a:gs pos="0">
                    <a:srgbClr val="D6A4F4"/>
                  </a:gs>
                  <a:gs pos="100000">
                    <a:srgbClr val="634C71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D6A4F4"/>
                </a:extrusionClr>
                <a:contourClr>
                  <a:srgbClr val="D6A4F4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400" dirty="0">
                  <a:solidFill>
                    <a:srgbClr val="F8F8F8"/>
                  </a:solidFill>
                </a:endParaRPr>
              </a:p>
            </p:txBody>
          </p:sp>
          <p:sp>
            <p:nvSpPr>
              <p:cNvPr id="127" name="Text Box 42"/>
              <p:cNvSpPr txBox="1">
                <a:spLocks noChangeArrowheads="1"/>
              </p:cNvSpPr>
              <p:nvPr/>
            </p:nvSpPr>
            <p:spPr bwMode="auto">
              <a:xfrm>
                <a:off x="1918539" y="5610145"/>
                <a:ext cx="4159255" cy="440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de-DE" sz="400" dirty="0">
                    <a:cs typeface="Times New Roman" panose="02020603050405020304" pitchFamily="18" charset="0"/>
                  </a:rPr>
                  <a:t> Credit Control Area </a:t>
                </a:r>
                <a:r>
                  <a:rPr lang="en-US" altLang="de-DE" sz="400" dirty="0" smtClean="0">
                    <a:cs typeface="Times New Roman" panose="02020603050405020304" pitchFamily="18" charset="0"/>
                  </a:rPr>
                  <a:t>(Global</a:t>
                </a:r>
                <a:r>
                  <a:rPr lang="en-US" altLang="de-DE" sz="400" dirty="0">
                    <a:cs typeface="Times New Roman" panose="02020603050405020304" pitchFamily="18" charset="0"/>
                  </a:rPr>
                  <a:t>) GL00</a:t>
                </a:r>
              </a:p>
            </p:txBody>
          </p:sp>
        </p:grpSp>
        <p:grpSp>
          <p:nvGrpSpPr>
            <p:cNvPr id="71" name="Gruppieren 70"/>
            <p:cNvGrpSpPr/>
            <p:nvPr/>
          </p:nvGrpSpPr>
          <p:grpSpPr>
            <a:xfrm>
              <a:off x="2166257" y="1723753"/>
              <a:ext cx="2882592" cy="4165030"/>
              <a:chOff x="2166257" y="1723753"/>
              <a:chExt cx="2882592" cy="4165030"/>
            </a:xfrm>
          </p:grpSpPr>
          <p:grpSp>
            <p:nvGrpSpPr>
              <p:cNvPr id="117" name="Gruppieren 116"/>
              <p:cNvGrpSpPr/>
              <p:nvPr/>
            </p:nvGrpSpPr>
            <p:grpSpPr>
              <a:xfrm>
                <a:off x="2166257" y="1723753"/>
                <a:ext cx="2882592" cy="4165030"/>
                <a:chOff x="2166257" y="1723753"/>
                <a:chExt cx="2882592" cy="4165030"/>
              </a:xfrm>
            </p:grpSpPr>
            <p:sp>
              <p:nvSpPr>
                <p:cNvPr id="124" name="AutoShape 45"/>
                <p:cNvSpPr>
                  <a:spLocks noChangeArrowheads="1"/>
                </p:cNvSpPr>
                <p:nvPr/>
              </p:nvSpPr>
              <p:spPr bwMode="auto">
                <a:xfrm>
                  <a:off x="2353274" y="1723753"/>
                  <a:ext cx="2695575" cy="3922713"/>
                </a:xfrm>
                <a:prstGeom prst="parallelogram">
                  <a:avLst>
                    <a:gd name="adj" fmla="val 65981"/>
                  </a:avLst>
                </a:prstGeom>
                <a:gradFill rotWithShape="0">
                  <a:gsLst>
                    <a:gs pos="0">
                      <a:srgbClr val="99FF66"/>
                    </a:gs>
                    <a:gs pos="100000">
                      <a:srgbClr val="47762F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9FF66"/>
                  </a:extrusionClr>
                  <a:contourClr>
                    <a:srgbClr val="99FF6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400" dirty="0"/>
                </a:p>
              </p:txBody>
            </p:sp>
            <p:sp>
              <p:nvSpPr>
                <p:cNvPr id="12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166257" y="5256795"/>
                  <a:ext cx="1386263" cy="631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dirty="0"/>
                    <a:t>CC US00</a:t>
                  </a:r>
                </a:p>
              </p:txBody>
            </p:sp>
          </p:grpSp>
          <p:grpSp>
            <p:nvGrpSpPr>
              <p:cNvPr id="118" name="Gruppieren 117"/>
              <p:cNvGrpSpPr/>
              <p:nvPr/>
            </p:nvGrpSpPr>
            <p:grpSpPr>
              <a:xfrm>
                <a:off x="2285528" y="4782789"/>
                <a:ext cx="1560616" cy="689891"/>
                <a:chOff x="2285528" y="4782789"/>
                <a:chExt cx="1560616" cy="689891"/>
              </a:xfrm>
            </p:grpSpPr>
            <p:sp>
              <p:nvSpPr>
                <p:cNvPr id="122" name="AutoShape 47"/>
                <p:cNvSpPr>
                  <a:spLocks noChangeArrowheads="1"/>
                </p:cNvSpPr>
                <p:nvPr/>
              </p:nvSpPr>
              <p:spPr bwMode="auto">
                <a:xfrm>
                  <a:off x="2591399" y="4930503"/>
                  <a:ext cx="882650" cy="373063"/>
                </a:xfrm>
                <a:prstGeom prst="parallelogram">
                  <a:avLst>
                    <a:gd name="adj" fmla="val 44635"/>
                  </a:avLst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  <a:contourClr>
                    <a:srgbClr val="FFFF99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400" dirty="0"/>
                </a:p>
              </p:txBody>
            </p:sp>
            <p:sp>
              <p:nvSpPr>
                <p:cNvPr id="12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285528" y="4782789"/>
                  <a:ext cx="1560616" cy="689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de-DE" sz="400" dirty="0">
                      <a:cs typeface="Times New Roman" panose="02020603050405020304" pitchFamily="18" charset="0"/>
                    </a:rPr>
                    <a:t>  US East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cs typeface="Times New Roman" panose="02020603050405020304" pitchFamily="18" charset="0"/>
                    </a:rPr>
                    <a:t> UE00</a:t>
                  </a:r>
                </a:p>
              </p:txBody>
            </p:sp>
          </p:grpSp>
          <p:grpSp>
            <p:nvGrpSpPr>
              <p:cNvPr id="119" name="Gruppieren 118"/>
              <p:cNvGrpSpPr/>
              <p:nvPr/>
            </p:nvGrpSpPr>
            <p:grpSpPr>
              <a:xfrm>
                <a:off x="2442199" y="4234831"/>
                <a:ext cx="1473192" cy="689891"/>
                <a:chOff x="2442199" y="4234831"/>
                <a:chExt cx="1473192" cy="689891"/>
              </a:xfrm>
            </p:grpSpPr>
            <p:sp>
              <p:nvSpPr>
                <p:cNvPr id="120" name="AutoShape 49"/>
                <p:cNvSpPr>
                  <a:spLocks noChangeArrowheads="1"/>
                </p:cNvSpPr>
                <p:nvPr/>
              </p:nvSpPr>
              <p:spPr bwMode="auto">
                <a:xfrm>
                  <a:off x="2775549" y="4493941"/>
                  <a:ext cx="882650" cy="373062"/>
                </a:xfrm>
                <a:prstGeom prst="parallelogram">
                  <a:avLst>
                    <a:gd name="adj" fmla="val 44636"/>
                  </a:avLst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  <a:contourClr>
                    <a:srgbClr val="FFFF99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400" dirty="0"/>
                </a:p>
              </p:txBody>
            </p:sp>
            <p:sp>
              <p:nvSpPr>
                <p:cNvPr id="121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442199" y="4234831"/>
                  <a:ext cx="1473192" cy="689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cs typeface="Times New Roman" panose="02020603050405020304" pitchFamily="18" charset="0"/>
                    </a:rPr>
                    <a:t>  US West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cs typeface="Times New Roman" panose="02020603050405020304" pitchFamily="18" charset="0"/>
                    </a:rPr>
                    <a:t> UW00</a:t>
                  </a:r>
                </a:p>
              </p:txBody>
            </p:sp>
          </p:grpSp>
        </p:grpSp>
        <p:grpSp>
          <p:nvGrpSpPr>
            <p:cNvPr id="72" name="Gruppieren 71"/>
            <p:cNvGrpSpPr/>
            <p:nvPr/>
          </p:nvGrpSpPr>
          <p:grpSpPr>
            <a:xfrm>
              <a:off x="3331434" y="1758678"/>
              <a:ext cx="2879571" cy="4174356"/>
              <a:chOff x="3331434" y="1758678"/>
              <a:chExt cx="2879571" cy="4174356"/>
            </a:xfrm>
          </p:grpSpPr>
          <p:sp>
            <p:nvSpPr>
              <p:cNvPr id="109" name="AutoShape 51"/>
              <p:cNvSpPr>
                <a:spLocks noChangeArrowheads="1"/>
              </p:cNvSpPr>
              <p:nvPr/>
            </p:nvSpPr>
            <p:spPr bwMode="auto">
              <a:xfrm>
                <a:off x="3517018" y="1758678"/>
                <a:ext cx="2693987" cy="3922713"/>
              </a:xfrm>
              <a:prstGeom prst="parallelogram">
                <a:avLst>
                  <a:gd name="adj" fmla="val 65981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969696"/>
                </a:extrusionClr>
                <a:contourClr>
                  <a:srgbClr val="969696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400" dirty="0"/>
              </a:p>
            </p:txBody>
          </p:sp>
          <p:sp>
            <p:nvSpPr>
              <p:cNvPr id="110" name="Text Box 52"/>
              <p:cNvSpPr txBox="1">
                <a:spLocks noChangeArrowheads="1"/>
              </p:cNvSpPr>
              <p:nvPr/>
            </p:nvSpPr>
            <p:spPr bwMode="auto">
              <a:xfrm>
                <a:off x="3331434" y="5301046"/>
                <a:ext cx="1415943" cy="631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400" dirty="0">
                    <a:solidFill>
                      <a:srgbClr val="DDDDDD"/>
                    </a:solidFill>
                  </a:rPr>
                  <a:t>CC CA00</a:t>
                </a:r>
              </a:p>
            </p:txBody>
          </p:sp>
          <p:grpSp>
            <p:nvGrpSpPr>
              <p:cNvPr id="111" name="Gruppieren 110"/>
              <p:cNvGrpSpPr/>
              <p:nvPr/>
            </p:nvGrpSpPr>
            <p:grpSpPr>
              <a:xfrm>
                <a:off x="3510841" y="4812293"/>
                <a:ext cx="1439479" cy="689891"/>
                <a:chOff x="3510841" y="4812293"/>
                <a:chExt cx="1439479" cy="689891"/>
              </a:xfrm>
            </p:grpSpPr>
            <p:sp>
              <p:nvSpPr>
                <p:cNvPr id="115" name="AutoShape 53"/>
                <p:cNvSpPr>
                  <a:spLocks noChangeArrowheads="1"/>
                </p:cNvSpPr>
                <p:nvPr/>
              </p:nvSpPr>
              <p:spPr bwMode="auto">
                <a:xfrm>
                  <a:off x="3672487" y="4930503"/>
                  <a:ext cx="881062" cy="373063"/>
                </a:xfrm>
                <a:prstGeom prst="parallelogram">
                  <a:avLst>
                    <a:gd name="adj" fmla="val 44555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400" dirty="0"/>
                </a:p>
              </p:txBody>
            </p:sp>
            <p:sp>
              <p:nvSpPr>
                <p:cNvPr id="11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510841" y="4812293"/>
                  <a:ext cx="1439479" cy="689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CA East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CE00</a:t>
                  </a:r>
                </a:p>
              </p:txBody>
            </p:sp>
          </p:grpSp>
          <p:grpSp>
            <p:nvGrpSpPr>
              <p:cNvPr id="112" name="Gruppieren 111"/>
              <p:cNvGrpSpPr/>
              <p:nvPr/>
            </p:nvGrpSpPr>
            <p:grpSpPr>
              <a:xfrm>
                <a:off x="3533221" y="4255663"/>
                <a:ext cx="1549641" cy="689891"/>
                <a:chOff x="3533221" y="4255663"/>
                <a:chExt cx="1549641" cy="689891"/>
              </a:xfrm>
            </p:grpSpPr>
            <p:sp>
              <p:nvSpPr>
                <p:cNvPr id="113" name="AutoShape 55"/>
                <p:cNvSpPr>
                  <a:spLocks noChangeArrowheads="1"/>
                </p:cNvSpPr>
                <p:nvPr/>
              </p:nvSpPr>
              <p:spPr bwMode="auto">
                <a:xfrm>
                  <a:off x="3856637" y="4493941"/>
                  <a:ext cx="882650" cy="373062"/>
                </a:xfrm>
                <a:prstGeom prst="parallelogram">
                  <a:avLst>
                    <a:gd name="adj" fmla="val 44636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400" dirty="0"/>
                </a:p>
              </p:txBody>
            </p:sp>
            <p:sp>
              <p:nvSpPr>
                <p:cNvPr id="11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533221" y="4255663"/>
                  <a:ext cx="1549641" cy="689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CA West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CW00</a:t>
                  </a:r>
                </a:p>
              </p:txBody>
            </p:sp>
          </p:grpSp>
        </p:grpSp>
        <p:grpSp>
          <p:nvGrpSpPr>
            <p:cNvPr id="73" name="Gruppieren 72"/>
            <p:cNvGrpSpPr/>
            <p:nvPr/>
          </p:nvGrpSpPr>
          <p:grpSpPr>
            <a:xfrm>
              <a:off x="4598715" y="1723753"/>
              <a:ext cx="2886947" cy="4179783"/>
              <a:chOff x="4598715" y="1723753"/>
              <a:chExt cx="2886947" cy="4179783"/>
            </a:xfrm>
          </p:grpSpPr>
          <p:grpSp>
            <p:nvGrpSpPr>
              <p:cNvPr id="100" name="Gruppieren 99"/>
              <p:cNvGrpSpPr/>
              <p:nvPr/>
            </p:nvGrpSpPr>
            <p:grpSpPr>
              <a:xfrm>
                <a:off x="4630024" y="1723753"/>
                <a:ext cx="2855638" cy="4179783"/>
                <a:chOff x="4630024" y="1723753"/>
                <a:chExt cx="2855638" cy="4179783"/>
              </a:xfrm>
            </p:grpSpPr>
            <p:sp>
              <p:nvSpPr>
                <p:cNvPr id="107" name="AutoShape 57"/>
                <p:cNvSpPr>
                  <a:spLocks noChangeArrowheads="1"/>
                </p:cNvSpPr>
                <p:nvPr/>
              </p:nvSpPr>
              <p:spPr bwMode="auto">
                <a:xfrm>
                  <a:off x="4791674" y="1723753"/>
                  <a:ext cx="2693988" cy="3922713"/>
                </a:xfrm>
                <a:prstGeom prst="parallelogram">
                  <a:avLst>
                    <a:gd name="adj" fmla="val 65981"/>
                  </a:avLst>
                </a:prstGeom>
                <a:gradFill rotWithShape="0">
                  <a:gsLst>
                    <a:gs pos="0">
                      <a:srgbClr val="99FF66"/>
                    </a:gs>
                    <a:gs pos="100000">
                      <a:srgbClr val="47762F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9FF66"/>
                  </a:extrusionClr>
                  <a:contourClr>
                    <a:srgbClr val="99FF6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400" dirty="0"/>
                </a:p>
              </p:txBody>
            </p:sp>
            <p:sp>
              <p:nvSpPr>
                <p:cNvPr id="10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630024" y="5271548"/>
                  <a:ext cx="1386264" cy="631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dirty="0"/>
                    <a:t>CC DE00</a:t>
                  </a:r>
                </a:p>
              </p:txBody>
            </p:sp>
          </p:grpSp>
          <p:grpSp>
            <p:nvGrpSpPr>
              <p:cNvPr id="101" name="Gruppieren 100"/>
              <p:cNvGrpSpPr/>
              <p:nvPr/>
            </p:nvGrpSpPr>
            <p:grpSpPr>
              <a:xfrm>
                <a:off x="4598715" y="4783912"/>
                <a:ext cx="1779998" cy="689891"/>
                <a:chOff x="4598715" y="4783912"/>
                <a:chExt cx="1779998" cy="689891"/>
              </a:xfrm>
            </p:grpSpPr>
            <p:sp>
              <p:nvSpPr>
                <p:cNvPr id="105" name="AutoShape 59"/>
                <p:cNvSpPr>
                  <a:spLocks noChangeArrowheads="1"/>
                </p:cNvSpPr>
                <p:nvPr/>
              </p:nvSpPr>
              <p:spPr bwMode="auto">
                <a:xfrm>
                  <a:off x="5028212" y="4930503"/>
                  <a:ext cx="882650" cy="373063"/>
                </a:xfrm>
                <a:prstGeom prst="parallelogram">
                  <a:avLst>
                    <a:gd name="adj" fmla="val 44635"/>
                  </a:avLst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  <a:contourClr>
                    <a:srgbClr val="FFFF99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400" dirty="0"/>
                </a:p>
              </p:txBody>
            </p:sp>
            <p:sp>
              <p:nvSpPr>
                <p:cNvPr id="10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598715" y="4783912"/>
                  <a:ext cx="1779998" cy="689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cs typeface="Times New Roman" panose="02020603050405020304" pitchFamily="18" charset="0"/>
                    </a:rPr>
                    <a:t>  DE South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cs typeface="Times New Roman" panose="02020603050405020304" pitchFamily="18" charset="0"/>
                    </a:rPr>
                    <a:t> DS00</a:t>
                  </a:r>
                </a:p>
              </p:txBody>
            </p:sp>
          </p:grpSp>
          <p:grpSp>
            <p:nvGrpSpPr>
              <p:cNvPr id="102" name="Gruppieren 101"/>
              <p:cNvGrpSpPr/>
              <p:nvPr/>
            </p:nvGrpSpPr>
            <p:grpSpPr>
              <a:xfrm>
                <a:off x="4920665" y="4232973"/>
                <a:ext cx="1609618" cy="689892"/>
                <a:chOff x="4920665" y="4232973"/>
                <a:chExt cx="1609618" cy="689892"/>
              </a:xfrm>
            </p:grpSpPr>
            <p:sp>
              <p:nvSpPr>
                <p:cNvPr id="103" name="AutoShape 61"/>
                <p:cNvSpPr>
                  <a:spLocks noChangeArrowheads="1"/>
                </p:cNvSpPr>
                <p:nvPr/>
              </p:nvSpPr>
              <p:spPr bwMode="auto">
                <a:xfrm>
                  <a:off x="5213949" y="4493941"/>
                  <a:ext cx="882650" cy="373062"/>
                </a:xfrm>
                <a:prstGeom prst="parallelogram">
                  <a:avLst>
                    <a:gd name="adj" fmla="val 44636"/>
                  </a:avLst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  <a:contourClr>
                    <a:srgbClr val="FFFF99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400" dirty="0"/>
                </a:p>
              </p:txBody>
            </p:sp>
            <p:sp>
              <p:nvSpPr>
                <p:cNvPr id="10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920665" y="4232973"/>
                  <a:ext cx="1609618" cy="6898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de-DE" sz="400" dirty="0">
                      <a:cs typeface="Times New Roman" panose="02020603050405020304" pitchFamily="18" charset="0"/>
                    </a:rPr>
                    <a:t>  DE North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cs typeface="Times New Roman" panose="02020603050405020304" pitchFamily="18" charset="0"/>
                    </a:rPr>
                    <a:t> DN00</a:t>
                  </a:r>
                </a:p>
              </p:txBody>
            </p:sp>
          </p:grpSp>
        </p:grpSp>
        <p:grpSp>
          <p:nvGrpSpPr>
            <p:cNvPr id="74" name="Gruppieren 73"/>
            <p:cNvGrpSpPr/>
            <p:nvPr/>
          </p:nvGrpSpPr>
          <p:grpSpPr>
            <a:xfrm>
              <a:off x="5701603" y="1723753"/>
              <a:ext cx="2868321" cy="4179782"/>
              <a:chOff x="5701603" y="1723753"/>
              <a:chExt cx="2868321" cy="4179782"/>
            </a:xfrm>
          </p:grpSpPr>
          <p:grpSp>
            <p:nvGrpSpPr>
              <p:cNvPr id="91" name="Gruppieren 90"/>
              <p:cNvGrpSpPr/>
              <p:nvPr/>
            </p:nvGrpSpPr>
            <p:grpSpPr>
              <a:xfrm>
                <a:off x="5701603" y="1723753"/>
                <a:ext cx="2868321" cy="4179782"/>
                <a:chOff x="5701603" y="1723753"/>
                <a:chExt cx="2868321" cy="4179782"/>
              </a:xfrm>
            </p:grpSpPr>
            <p:sp>
              <p:nvSpPr>
                <p:cNvPr id="98" name="AutoShape 63"/>
                <p:cNvSpPr>
                  <a:spLocks noChangeArrowheads="1"/>
                </p:cNvSpPr>
                <p:nvPr/>
              </p:nvSpPr>
              <p:spPr bwMode="auto">
                <a:xfrm>
                  <a:off x="5875937" y="1723753"/>
                  <a:ext cx="2693987" cy="3922713"/>
                </a:xfrm>
                <a:prstGeom prst="parallelogram">
                  <a:avLst>
                    <a:gd name="adj" fmla="val 65981"/>
                  </a:avLst>
                </a:prstGeom>
                <a:gradFill rotWithShape="0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400" dirty="0"/>
                </a:p>
              </p:txBody>
            </p:sp>
            <p:sp>
              <p:nvSpPr>
                <p:cNvPr id="99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5701603" y="5271547"/>
                  <a:ext cx="1397426" cy="631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</a:rPr>
                    <a:t>CC GB00</a:t>
                  </a:r>
                </a:p>
              </p:txBody>
            </p:sp>
          </p:grpSp>
          <p:grpSp>
            <p:nvGrpSpPr>
              <p:cNvPr id="92" name="Gruppieren 91"/>
              <p:cNvGrpSpPr/>
              <p:nvPr/>
            </p:nvGrpSpPr>
            <p:grpSpPr>
              <a:xfrm>
                <a:off x="5795977" y="4798664"/>
                <a:ext cx="1604489" cy="689891"/>
                <a:chOff x="5795977" y="4798664"/>
                <a:chExt cx="1604489" cy="689891"/>
              </a:xfrm>
            </p:grpSpPr>
            <p:sp>
              <p:nvSpPr>
                <p:cNvPr id="96" name="AutoShape 65"/>
                <p:cNvSpPr>
                  <a:spLocks noChangeArrowheads="1"/>
                </p:cNvSpPr>
                <p:nvPr/>
              </p:nvSpPr>
              <p:spPr bwMode="auto">
                <a:xfrm>
                  <a:off x="6109299" y="4930503"/>
                  <a:ext cx="882650" cy="373063"/>
                </a:xfrm>
                <a:prstGeom prst="parallelogram">
                  <a:avLst>
                    <a:gd name="adj" fmla="val 44635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400" dirty="0"/>
                </a:p>
              </p:txBody>
            </p:sp>
            <p:sp>
              <p:nvSpPr>
                <p:cNvPr id="9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5795977" y="4798664"/>
                  <a:ext cx="1604489" cy="689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GB South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GS00</a:t>
                  </a:r>
                </a:p>
              </p:txBody>
            </p:sp>
          </p:grpSp>
          <p:grpSp>
            <p:nvGrpSpPr>
              <p:cNvPr id="93" name="Gruppieren 92"/>
              <p:cNvGrpSpPr/>
              <p:nvPr/>
            </p:nvGrpSpPr>
            <p:grpSpPr>
              <a:xfrm>
                <a:off x="5762592" y="4188717"/>
                <a:ext cx="1951192" cy="689891"/>
                <a:chOff x="5762592" y="4188717"/>
                <a:chExt cx="1951192" cy="689891"/>
              </a:xfrm>
            </p:grpSpPr>
            <p:sp>
              <p:nvSpPr>
                <p:cNvPr id="94" name="AutoShape 67"/>
                <p:cNvSpPr>
                  <a:spLocks noChangeArrowheads="1"/>
                </p:cNvSpPr>
                <p:nvPr/>
              </p:nvSpPr>
              <p:spPr bwMode="auto">
                <a:xfrm>
                  <a:off x="6295037" y="4493941"/>
                  <a:ext cx="882650" cy="373062"/>
                </a:xfrm>
                <a:prstGeom prst="parallelogram">
                  <a:avLst>
                    <a:gd name="adj" fmla="val 44636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400" dirty="0"/>
                </a:p>
              </p:txBody>
            </p:sp>
            <p:sp>
              <p:nvSpPr>
                <p:cNvPr id="95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762592" y="4188717"/>
                  <a:ext cx="1951192" cy="689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GB North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GN00</a:t>
                  </a:r>
                </a:p>
              </p:txBody>
            </p:sp>
          </p:grpSp>
        </p:grpSp>
        <p:grpSp>
          <p:nvGrpSpPr>
            <p:cNvPr id="75" name="Gruppieren 74"/>
            <p:cNvGrpSpPr/>
            <p:nvPr/>
          </p:nvGrpSpPr>
          <p:grpSpPr>
            <a:xfrm>
              <a:off x="7024572" y="1723753"/>
              <a:ext cx="2966165" cy="4179783"/>
              <a:chOff x="7024572" y="1723753"/>
              <a:chExt cx="2966165" cy="4179783"/>
            </a:xfrm>
          </p:grpSpPr>
          <p:grpSp>
            <p:nvGrpSpPr>
              <p:cNvPr id="82" name="Gruppieren 81"/>
              <p:cNvGrpSpPr/>
              <p:nvPr/>
            </p:nvGrpSpPr>
            <p:grpSpPr>
              <a:xfrm>
                <a:off x="7135099" y="1723753"/>
                <a:ext cx="2855638" cy="4179783"/>
                <a:chOff x="7135099" y="1723753"/>
                <a:chExt cx="2855638" cy="4179783"/>
              </a:xfrm>
            </p:grpSpPr>
            <p:sp>
              <p:nvSpPr>
                <p:cNvPr id="89" name="AutoShape 70"/>
                <p:cNvSpPr>
                  <a:spLocks noChangeArrowheads="1"/>
                </p:cNvSpPr>
                <p:nvPr/>
              </p:nvSpPr>
              <p:spPr bwMode="auto">
                <a:xfrm>
                  <a:off x="7296749" y="1723753"/>
                  <a:ext cx="2693988" cy="3922713"/>
                </a:xfrm>
                <a:prstGeom prst="parallelogram">
                  <a:avLst>
                    <a:gd name="adj" fmla="val 65981"/>
                  </a:avLst>
                </a:prstGeom>
                <a:gradFill rotWithShape="0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400" dirty="0"/>
                </a:p>
              </p:txBody>
            </p:sp>
            <p:sp>
              <p:nvSpPr>
                <p:cNvPr id="9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135099" y="5271548"/>
                  <a:ext cx="1386264" cy="631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</a:rPr>
                    <a:t>CC AU00</a:t>
                  </a:r>
                </a:p>
              </p:txBody>
            </p:sp>
          </p:grpSp>
          <p:grpSp>
            <p:nvGrpSpPr>
              <p:cNvPr id="83" name="Gruppieren 82"/>
              <p:cNvGrpSpPr/>
              <p:nvPr/>
            </p:nvGrpSpPr>
            <p:grpSpPr>
              <a:xfrm>
                <a:off x="7024572" y="4813416"/>
                <a:ext cx="1852400" cy="689891"/>
                <a:chOff x="7024572" y="4813416"/>
                <a:chExt cx="1852400" cy="689891"/>
              </a:xfrm>
            </p:grpSpPr>
            <p:sp>
              <p:nvSpPr>
                <p:cNvPr id="87" name="AutoShape 72"/>
                <p:cNvSpPr>
                  <a:spLocks noChangeArrowheads="1"/>
                </p:cNvSpPr>
                <p:nvPr/>
              </p:nvSpPr>
              <p:spPr bwMode="auto">
                <a:xfrm>
                  <a:off x="7531699" y="4930503"/>
                  <a:ext cx="881063" cy="373063"/>
                </a:xfrm>
                <a:prstGeom prst="parallelogram">
                  <a:avLst>
                    <a:gd name="adj" fmla="val 44555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400" dirty="0"/>
                </a:p>
              </p:txBody>
            </p:sp>
            <p:sp>
              <p:nvSpPr>
                <p:cNvPr id="88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7024572" y="4813416"/>
                  <a:ext cx="1852400" cy="689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AU South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AS00</a:t>
                  </a:r>
                </a:p>
              </p:txBody>
            </p:sp>
          </p:grpSp>
          <p:grpSp>
            <p:nvGrpSpPr>
              <p:cNvPr id="84" name="Gruppieren 83"/>
              <p:cNvGrpSpPr/>
              <p:nvPr/>
            </p:nvGrpSpPr>
            <p:grpSpPr>
              <a:xfrm>
                <a:off x="7232303" y="4203469"/>
                <a:ext cx="1887538" cy="689892"/>
                <a:chOff x="7232303" y="4203469"/>
                <a:chExt cx="1887538" cy="689892"/>
              </a:xfrm>
            </p:grpSpPr>
            <p:sp>
              <p:nvSpPr>
                <p:cNvPr id="85" name="AutoShape 74"/>
                <p:cNvSpPr>
                  <a:spLocks noChangeArrowheads="1"/>
                </p:cNvSpPr>
                <p:nvPr/>
              </p:nvSpPr>
              <p:spPr bwMode="auto">
                <a:xfrm>
                  <a:off x="7715849" y="4493941"/>
                  <a:ext cx="882650" cy="373062"/>
                </a:xfrm>
                <a:prstGeom prst="parallelogram">
                  <a:avLst>
                    <a:gd name="adj" fmla="val 44636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400" dirty="0"/>
                </a:p>
              </p:txBody>
            </p:sp>
            <p:sp>
              <p:nvSpPr>
                <p:cNvPr id="86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7232303" y="4203469"/>
                  <a:ext cx="1887538" cy="6898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AU North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AN00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064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Distribution Channel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1691079"/>
            <a:ext cx="11545200" cy="4392042"/>
          </a:xfrm>
        </p:spPr>
        <p:txBody>
          <a:bodyPr/>
          <a:lstStyle/>
          <a:p>
            <a:pPr>
              <a:tabLst>
                <a:tab pos="1971675" algn="l"/>
              </a:tabLst>
            </a:pPr>
            <a:r>
              <a:rPr lang="en-US" altLang="de-DE" dirty="0" smtClean="0"/>
              <a:t>This organizational unit determines the way </a:t>
            </a:r>
            <a:r>
              <a:rPr lang="en-US" altLang="de-DE" dirty="0"/>
              <a:t>in which products or services reach the </a:t>
            </a:r>
            <a:endParaRPr lang="en-US" altLang="de-DE" dirty="0" smtClean="0"/>
          </a:p>
          <a:p>
            <a:pPr marL="269875" indent="0">
              <a:buNone/>
              <a:tabLst>
                <a:tab pos="1971675" algn="l"/>
              </a:tabLst>
            </a:pPr>
            <a:r>
              <a:rPr lang="en-US" altLang="de-DE" dirty="0" smtClean="0"/>
              <a:t>customer.</a:t>
            </a:r>
          </a:p>
          <a:p>
            <a:pPr>
              <a:tabLst>
                <a:tab pos="1971675" algn="l"/>
              </a:tabLst>
            </a:pPr>
            <a:endParaRPr lang="en-US" altLang="de-DE" dirty="0"/>
          </a:p>
          <a:p>
            <a:pPr>
              <a:tabLst>
                <a:tab pos="1971675" algn="l"/>
              </a:tabLst>
            </a:pPr>
            <a:r>
              <a:rPr lang="en-US" altLang="de-DE" dirty="0"/>
              <a:t>Typical examples of distribution channels are wholesale, retail, or direct </a:t>
            </a:r>
            <a:r>
              <a:rPr lang="en-US" altLang="de-DE" dirty="0" smtClean="0"/>
              <a:t>sales. </a:t>
            </a:r>
          </a:p>
          <a:p>
            <a:pPr>
              <a:tabLst>
                <a:tab pos="1971675" algn="l"/>
              </a:tabLst>
            </a:pPr>
            <a:endParaRPr lang="de-DE" altLang="de-DE" dirty="0"/>
          </a:p>
          <a:p>
            <a:pPr>
              <a:tabLst>
                <a:tab pos="1971675" algn="l"/>
              </a:tabLst>
            </a:pPr>
            <a:r>
              <a:rPr lang="en-US" dirty="0" smtClean="0"/>
              <a:t>One </a:t>
            </a:r>
            <a:r>
              <a:rPr lang="en-US" dirty="0"/>
              <a:t>sales organization can have many distribution </a:t>
            </a:r>
            <a:r>
              <a:rPr lang="en-US" dirty="0" smtClean="0"/>
              <a:t>channels and a single </a:t>
            </a:r>
            <a:r>
              <a:rPr lang="en-US" dirty="0"/>
              <a:t>distribution channel can be valid for several sales </a:t>
            </a:r>
            <a:r>
              <a:rPr lang="en-US" dirty="0" smtClean="0"/>
              <a:t>organizations.</a:t>
            </a:r>
          </a:p>
          <a:p>
            <a:pPr>
              <a:tabLst>
                <a:tab pos="1971675" algn="l"/>
              </a:tabLst>
            </a:pPr>
            <a:endParaRPr lang="de-DE" altLang="de-DE" dirty="0"/>
          </a:p>
          <a:p>
            <a:r>
              <a:rPr lang="de-DE" altLang="de-DE" dirty="0" smtClean="0"/>
              <a:t>In this context</a:t>
            </a:r>
            <a:r>
              <a:rPr lang="en-US" kern="0" dirty="0" smtClean="0"/>
              <a:t>: Wholesale and Internet sales.</a:t>
            </a:r>
          </a:p>
          <a:p>
            <a:endParaRPr lang="de-DE" kern="0" dirty="0"/>
          </a:p>
          <a:p>
            <a:r>
              <a:rPr lang="en-US" kern="0" dirty="0"/>
              <a:t>Identified by a </a:t>
            </a:r>
            <a:r>
              <a:rPr lang="en-US" kern="0" dirty="0" smtClean="0"/>
              <a:t>two-letter ID</a:t>
            </a:r>
            <a:r>
              <a:rPr lang="en-US" kern="0" dirty="0"/>
              <a:t>, e.g. </a:t>
            </a:r>
            <a:r>
              <a:rPr lang="en-US" kern="0" dirty="0" smtClean="0"/>
              <a:t>WH.</a:t>
            </a: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pPr>
              <a:tabLst>
                <a:tab pos="1971675" algn="l"/>
              </a:tabLst>
            </a:pPr>
            <a:endParaRPr lang="en-US" alt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9397538" y="1333921"/>
            <a:ext cx="2471662" cy="1204688"/>
            <a:chOff x="1683750" y="1609453"/>
            <a:chExt cx="8605437" cy="4878283"/>
          </a:xfrm>
        </p:grpSpPr>
        <p:grpSp>
          <p:nvGrpSpPr>
            <p:cNvPr id="5" name="Gruppieren 4"/>
            <p:cNvGrpSpPr/>
            <p:nvPr/>
          </p:nvGrpSpPr>
          <p:grpSpPr>
            <a:xfrm>
              <a:off x="1683750" y="1609453"/>
              <a:ext cx="8605437" cy="4878283"/>
              <a:chOff x="1683750" y="1609453"/>
              <a:chExt cx="8605437" cy="4878283"/>
            </a:xfrm>
          </p:grpSpPr>
          <p:sp>
            <p:nvSpPr>
              <p:cNvPr id="76" name="AutoShape 39"/>
              <p:cNvSpPr>
                <a:spLocks noChangeArrowheads="1"/>
              </p:cNvSpPr>
              <p:nvPr/>
            </p:nvSpPr>
            <p:spPr bwMode="auto">
              <a:xfrm>
                <a:off x="1904012" y="1609453"/>
                <a:ext cx="8385175" cy="4597400"/>
              </a:xfrm>
              <a:prstGeom prst="parallelogram">
                <a:avLst>
                  <a:gd name="adj" fmla="val 44989"/>
                </a:avLst>
              </a:prstGeom>
              <a:gradFill rotWithShape="0">
                <a:gsLst>
                  <a:gs pos="0">
                    <a:srgbClr val="0050A8"/>
                  </a:gs>
                  <a:gs pos="100000">
                    <a:srgbClr val="B5C1E9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B5C1E9"/>
                </a:extrusionClr>
                <a:contourClr>
                  <a:srgbClr val="0050A8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" dirty="0"/>
              </a:p>
            </p:txBody>
          </p:sp>
          <p:sp>
            <p:nvSpPr>
              <p:cNvPr id="77" name="Text Box 40"/>
              <p:cNvSpPr txBox="1">
                <a:spLocks noChangeArrowheads="1"/>
              </p:cNvSpPr>
              <p:nvPr/>
            </p:nvSpPr>
            <p:spPr bwMode="auto">
              <a:xfrm>
                <a:off x="1683750" y="5855748"/>
                <a:ext cx="2844803" cy="631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400" dirty="0"/>
                  <a:t>Client </a:t>
                </a:r>
                <a:r>
                  <a:rPr lang="en-US" altLang="de-DE" sz="400" dirty="0" smtClean="0"/>
                  <a:t>Global Bike Group</a:t>
                </a:r>
                <a:endParaRPr lang="en-US" altLang="de-DE" sz="400" dirty="0"/>
              </a:p>
            </p:txBody>
          </p:sp>
        </p:grpSp>
        <p:grpSp>
          <p:nvGrpSpPr>
            <p:cNvPr id="6" name="Gruppieren 5"/>
            <p:cNvGrpSpPr/>
            <p:nvPr/>
          </p:nvGrpSpPr>
          <p:grpSpPr>
            <a:xfrm>
              <a:off x="1804387" y="1680891"/>
              <a:ext cx="8322875" cy="4369879"/>
              <a:chOff x="1804387" y="1680891"/>
              <a:chExt cx="8322875" cy="4369879"/>
            </a:xfrm>
          </p:grpSpPr>
          <p:sp>
            <p:nvSpPr>
              <p:cNvPr id="74" name="AutoShape 41"/>
              <p:cNvSpPr>
                <a:spLocks noChangeArrowheads="1"/>
              </p:cNvSpPr>
              <p:nvPr/>
            </p:nvSpPr>
            <p:spPr bwMode="auto">
              <a:xfrm>
                <a:off x="2119912" y="1680891"/>
                <a:ext cx="8007350" cy="4241800"/>
              </a:xfrm>
              <a:prstGeom prst="parallelogram">
                <a:avLst>
                  <a:gd name="adj" fmla="val 45043"/>
                </a:avLst>
              </a:prstGeom>
              <a:gradFill rotWithShape="0">
                <a:gsLst>
                  <a:gs pos="0">
                    <a:srgbClr val="D6A4F4"/>
                  </a:gs>
                  <a:gs pos="100000">
                    <a:srgbClr val="634C71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D6A4F4"/>
                </a:extrusionClr>
                <a:contourClr>
                  <a:srgbClr val="D6A4F4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" dirty="0">
                  <a:solidFill>
                    <a:srgbClr val="F8F8F8"/>
                  </a:solidFill>
                </a:endParaRPr>
              </a:p>
            </p:txBody>
          </p:sp>
          <p:sp>
            <p:nvSpPr>
              <p:cNvPr id="75" name="Text Box 42"/>
              <p:cNvSpPr txBox="1">
                <a:spLocks noChangeArrowheads="1"/>
              </p:cNvSpPr>
              <p:nvPr/>
            </p:nvSpPr>
            <p:spPr bwMode="auto">
              <a:xfrm>
                <a:off x="1804387" y="5610145"/>
                <a:ext cx="4159251" cy="440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de-DE" sz="400" dirty="0">
                    <a:cs typeface="Times New Roman" panose="02020603050405020304" pitchFamily="18" charset="0"/>
                  </a:rPr>
                  <a:t> Credit Control Area </a:t>
                </a:r>
                <a:r>
                  <a:rPr lang="en-US" altLang="de-DE" sz="400" dirty="0" smtClean="0">
                    <a:cs typeface="Times New Roman" panose="02020603050405020304" pitchFamily="18" charset="0"/>
                  </a:rPr>
                  <a:t>(Global</a:t>
                </a:r>
                <a:r>
                  <a:rPr lang="en-US" altLang="de-DE" sz="400" dirty="0">
                    <a:cs typeface="Times New Roman" panose="02020603050405020304" pitchFamily="18" charset="0"/>
                  </a:rPr>
                  <a:t>) GL00</a:t>
                </a:r>
              </a:p>
            </p:txBody>
          </p:sp>
        </p:grpSp>
        <p:grpSp>
          <p:nvGrpSpPr>
            <p:cNvPr id="7" name="Gruppieren 6"/>
            <p:cNvGrpSpPr/>
            <p:nvPr/>
          </p:nvGrpSpPr>
          <p:grpSpPr>
            <a:xfrm>
              <a:off x="2102077" y="1723753"/>
              <a:ext cx="2946772" cy="4267006"/>
              <a:chOff x="2102077" y="1723753"/>
              <a:chExt cx="2946772" cy="4267006"/>
            </a:xfrm>
          </p:grpSpPr>
          <p:grpSp>
            <p:nvGrpSpPr>
              <p:cNvPr id="65" name="Gruppieren 64"/>
              <p:cNvGrpSpPr/>
              <p:nvPr/>
            </p:nvGrpSpPr>
            <p:grpSpPr>
              <a:xfrm>
                <a:off x="2102077" y="1723753"/>
                <a:ext cx="2946772" cy="4267006"/>
                <a:chOff x="2102077" y="1723753"/>
                <a:chExt cx="2946772" cy="4267006"/>
              </a:xfrm>
            </p:grpSpPr>
            <p:sp>
              <p:nvSpPr>
                <p:cNvPr id="72" name="AutoShape 45"/>
                <p:cNvSpPr>
                  <a:spLocks noChangeArrowheads="1"/>
                </p:cNvSpPr>
                <p:nvPr/>
              </p:nvSpPr>
              <p:spPr bwMode="auto">
                <a:xfrm>
                  <a:off x="2353274" y="1723753"/>
                  <a:ext cx="2695575" cy="3922713"/>
                </a:xfrm>
                <a:prstGeom prst="parallelogram">
                  <a:avLst>
                    <a:gd name="adj" fmla="val 65981"/>
                  </a:avLst>
                </a:prstGeom>
                <a:gradFill rotWithShape="0">
                  <a:gsLst>
                    <a:gs pos="0">
                      <a:srgbClr val="99FF66"/>
                    </a:gs>
                    <a:gs pos="100000">
                      <a:srgbClr val="47762F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9FF66"/>
                  </a:extrusionClr>
                  <a:contourClr>
                    <a:srgbClr val="99FF6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7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102077" y="5358771"/>
                  <a:ext cx="1386263" cy="631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dirty="0"/>
                    <a:t>CC US00</a:t>
                  </a:r>
                </a:p>
              </p:txBody>
            </p:sp>
          </p:grpSp>
          <p:grpSp>
            <p:nvGrpSpPr>
              <p:cNvPr id="66" name="Gruppieren 65"/>
              <p:cNvGrpSpPr/>
              <p:nvPr/>
            </p:nvGrpSpPr>
            <p:grpSpPr>
              <a:xfrm>
                <a:off x="2133299" y="4825976"/>
                <a:ext cx="1509711" cy="689891"/>
                <a:chOff x="2133299" y="4825976"/>
                <a:chExt cx="1509711" cy="689891"/>
              </a:xfrm>
            </p:grpSpPr>
            <p:sp>
              <p:nvSpPr>
                <p:cNvPr id="70" name="AutoShape 47"/>
                <p:cNvSpPr>
                  <a:spLocks noChangeArrowheads="1"/>
                </p:cNvSpPr>
                <p:nvPr/>
              </p:nvSpPr>
              <p:spPr bwMode="auto">
                <a:xfrm>
                  <a:off x="2591399" y="4930503"/>
                  <a:ext cx="882650" cy="373063"/>
                </a:xfrm>
                <a:prstGeom prst="parallelogram">
                  <a:avLst>
                    <a:gd name="adj" fmla="val 44635"/>
                  </a:avLst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  <a:contourClr>
                    <a:srgbClr val="FFFF99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71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133299" y="4825976"/>
                  <a:ext cx="1509711" cy="689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cs typeface="Times New Roman" panose="02020603050405020304" pitchFamily="18" charset="0"/>
                    </a:rPr>
                    <a:t>  US East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cs typeface="Times New Roman" panose="02020603050405020304" pitchFamily="18" charset="0"/>
                    </a:rPr>
                    <a:t> UE00</a:t>
                  </a:r>
                </a:p>
              </p:txBody>
            </p:sp>
          </p:grpSp>
          <p:grpSp>
            <p:nvGrpSpPr>
              <p:cNvPr id="67" name="Gruppieren 66"/>
              <p:cNvGrpSpPr/>
              <p:nvPr/>
            </p:nvGrpSpPr>
            <p:grpSpPr>
              <a:xfrm>
                <a:off x="2424715" y="4184015"/>
                <a:ext cx="1516065" cy="689891"/>
                <a:chOff x="2424715" y="4184015"/>
                <a:chExt cx="1516065" cy="689891"/>
              </a:xfrm>
            </p:grpSpPr>
            <p:sp>
              <p:nvSpPr>
                <p:cNvPr id="68" name="AutoShape 49"/>
                <p:cNvSpPr>
                  <a:spLocks noChangeArrowheads="1"/>
                </p:cNvSpPr>
                <p:nvPr/>
              </p:nvSpPr>
              <p:spPr bwMode="auto">
                <a:xfrm>
                  <a:off x="2775549" y="4493941"/>
                  <a:ext cx="882650" cy="373062"/>
                </a:xfrm>
                <a:prstGeom prst="parallelogram">
                  <a:avLst>
                    <a:gd name="adj" fmla="val 44636"/>
                  </a:avLst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  <a:contourClr>
                    <a:srgbClr val="FFFF99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69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424715" y="4184015"/>
                  <a:ext cx="1516065" cy="689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cs typeface="Times New Roman" panose="02020603050405020304" pitchFamily="18" charset="0"/>
                    </a:rPr>
                    <a:t>  US West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cs typeface="Times New Roman" panose="02020603050405020304" pitchFamily="18" charset="0"/>
                    </a:rPr>
                    <a:t> UW00</a:t>
                  </a:r>
                </a:p>
              </p:txBody>
            </p:sp>
          </p:grpSp>
        </p:grpSp>
        <p:grpSp>
          <p:nvGrpSpPr>
            <p:cNvPr id="8" name="Gruppieren 7"/>
            <p:cNvGrpSpPr/>
            <p:nvPr/>
          </p:nvGrpSpPr>
          <p:grpSpPr>
            <a:xfrm>
              <a:off x="3268397" y="1758678"/>
              <a:ext cx="2942608" cy="4218102"/>
              <a:chOff x="3268397" y="1758678"/>
              <a:chExt cx="2942608" cy="4218102"/>
            </a:xfrm>
          </p:grpSpPr>
          <p:sp>
            <p:nvSpPr>
              <p:cNvPr id="57" name="AutoShape 51"/>
              <p:cNvSpPr>
                <a:spLocks noChangeArrowheads="1"/>
              </p:cNvSpPr>
              <p:nvPr/>
            </p:nvSpPr>
            <p:spPr bwMode="auto">
              <a:xfrm>
                <a:off x="3517018" y="1758678"/>
                <a:ext cx="2693987" cy="3922713"/>
              </a:xfrm>
              <a:prstGeom prst="parallelogram">
                <a:avLst>
                  <a:gd name="adj" fmla="val 65981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969696"/>
                </a:extrusionClr>
                <a:contourClr>
                  <a:srgbClr val="969696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" dirty="0"/>
              </a:p>
            </p:txBody>
          </p:sp>
          <p:sp>
            <p:nvSpPr>
              <p:cNvPr id="58" name="Text Box 52"/>
              <p:cNvSpPr txBox="1">
                <a:spLocks noChangeArrowheads="1"/>
              </p:cNvSpPr>
              <p:nvPr/>
            </p:nvSpPr>
            <p:spPr bwMode="auto">
              <a:xfrm>
                <a:off x="3293332" y="5344792"/>
                <a:ext cx="1730368" cy="631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400" dirty="0">
                    <a:solidFill>
                      <a:srgbClr val="DDDDDD"/>
                    </a:solidFill>
                  </a:rPr>
                  <a:t>CC CA00</a:t>
                </a:r>
              </a:p>
            </p:txBody>
          </p:sp>
          <p:grpSp>
            <p:nvGrpSpPr>
              <p:cNvPr id="59" name="Gruppieren 58"/>
              <p:cNvGrpSpPr/>
              <p:nvPr/>
            </p:nvGrpSpPr>
            <p:grpSpPr>
              <a:xfrm>
                <a:off x="3268397" y="4824125"/>
                <a:ext cx="1588795" cy="689890"/>
                <a:chOff x="3268397" y="4824125"/>
                <a:chExt cx="1588795" cy="689890"/>
              </a:xfrm>
            </p:grpSpPr>
            <p:sp>
              <p:nvSpPr>
                <p:cNvPr id="63" name="AutoShape 53"/>
                <p:cNvSpPr>
                  <a:spLocks noChangeArrowheads="1"/>
                </p:cNvSpPr>
                <p:nvPr/>
              </p:nvSpPr>
              <p:spPr bwMode="auto">
                <a:xfrm>
                  <a:off x="3672487" y="4930503"/>
                  <a:ext cx="881062" cy="373063"/>
                </a:xfrm>
                <a:prstGeom prst="parallelogram">
                  <a:avLst>
                    <a:gd name="adj" fmla="val 44555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6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268397" y="4824125"/>
                  <a:ext cx="1588795" cy="689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CA East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CE00</a:t>
                  </a:r>
                </a:p>
              </p:txBody>
            </p:sp>
          </p:grpSp>
          <p:grpSp>
            <p:nvGrpSpPr>
              <p:cNvPr id="60" name="Gruppieren 59"/>
              <p:cNvGrpSpPr/>
              <p:nvPr/>
            </p:nvGrpSpPr>
            <p:grpSpPr>
              <a:xfrm>
                <a:off x="3537263" y="4182166"/>
                <a:ext cx="1541462" cy="689891"/>
                <a:chOff x="3537263" y="4182166"/>
                <a:chExt cx="1541462" cy="689891"/>
              </a:xfrm>
            </p:grpSpPr>
            <p:sp>
              <p:nvSpPr>
                <p:cNvPr id="61" name="AutoShape 55"/>
                <p:cNvSpPr>
                  <a:spLocks noChangeArrowheads="1"/>
                </p:cNvSpPr>
                <p:nvPr/>
              </p:nvSpPr>
              <p:spPr bwMode="auto">
                <a:xfrm>
                  <a:off x="3856637" y="4493941"/>
                  <a:ext cx="882650" cy="373062"/>
                </a:xfrm>
                <a:prstGeom prst="parallelogram">
                  <a:avLst>
                    <a:gd name="adj" fmla="val 44636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6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537263" y="4182166"/>
                  <a:ext cx="1541462" cy="689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CA West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CW00</a:t>
                  </a:r>
                </a:p>
              </p:txBody>
            </p:sp>
          </p:grpSp>
        </p:grpSp>
        <p:grpSp>
          <p:nvGrpSpPr>
            <p:cNvPr id="9" name="Gruppieren 8"/>
            <p:cNvGrpSpPr/>
            <p:nvPr/>
          </p:nvGrpSpPr>
          <p:grpSpPr>
            <a:xfrm>
              <a:off x="4561380" y="1723753"/>
              <a:ext cx="2924282" cy="4237499"/>
              <a:chOff x="4561380" y="1723753"/>
              <a:chExt cx="2924282" cy="4237499"/>
            </a:xfrm>
          </p:grpSpPr>
          <p:grpSp>
            <p:nvGrpSpPr>
              <p:cNvPr id="48" name="Gruppieren 47"/>
              <p:cNvGrpSpPr/>
              <p:nvPr/>
            </p:nvGrpSpPr>
            <p:grpSpPr>
              <a:xfrm>
                <a:off x="4579096" y="1723753"/>
                <a:ext cx="2906566" cy="4237499"/>
                <a:chOff x="4579096" y="1723753"/>
                <a:chExt cx="2906566" cy="4237499"/>
              </a:xfrm>
            </p:grpSpPr>
            <p:sp>
              <p:nvSpPr>
                <p:cNvPr id="55" name="AutoShape 57"/>
                <p:cNvSpPr>
                  <a:spLocks noChangeArrowheads="1"/>
                </p:cNvSpPr>
                <p:nvPr/>
              </p:nvSpPr>
              <p:spPr bwMode="auto">
                <a:xfrm>
                  <a:off x="4791674" y="1723753"/>
                  <a:ext cx="2693988" cy="3922713"/>
                </a:xfrm>
                <a:prstGeom prst="parallelogram">
                  <a:avLst>
                    <a:gd name="adj" fmla="val 65981"/>
                  </a:avLst>
                </a:prstGeom>
                <a:gradFill rotWithShape="0">
                  <a:gsLst>
                    <a:gs pos="0">
                      <a:srgbClr val="99FF66"/>
                    </a:gs>
                    <a:gs pos="100000">
                      <a:srgbClr val="47762F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9FF66"/>
                  </a:extrusionClr>
                  <a:contourClr>
                    <a:srgbClr val="99FF6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56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579096" y="5329264"/>
                  <a:ext cx="1386263" cy="631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dirty="0"/>
                    <a:t>CC DE00</a:t>
                  </a:r>
                </a:p>
              </p:txBody>
            </p:sp>
          </p:grpSp>
          <p:grpSp>
            <p:nvGrpSpPr>
              <p:cNvPr id="49" name="Gruppieren 48"/>
              <p:cNvGrpSpPr/>
              <p:nvPr/>
            </p:nvGrpSpPr>
            <p:grpSpPr>
              <a:xfrm>
                <a:off x="4561380" y="4828285"/>
                <a:ext cx="1647034" cy="689891"/>
                <a:chOff x="4561380" y="4828285"/>
                <a:chExt cx="1647034" cy="689891"/>
              </a:xfrm>
            </p:grpSpPr>
            <p:sp>
              <p:nvSpPr>
                <p:cNvPr id="53" name="AutoShape 59"/>
                <p:cNvSpPr>
                  <a:spLocks noChangeArrowheads="1"/>
                </p:cNvSpPr>
                <p:nvPr/>
              </p:nvSpPr>
              <p:spPr bwMode="auto">
                <a:xfrm>
                  <a:off x="5028212" y="4930503"/>
                  <a:ext cx="882650" cy="373063"/>
                </a:xfrm>
                <a:prstGeom prst="parallelogram">
                  <a:avLst>
                    <a:gd name="adj" fmla="val 44635"/>
                  </a:avLst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  <a:contourClr>
                    <a:srgbClr val="FFFF99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5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561380" y="4828285"/>
                  <a:ext cx="1647034" cy="689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cs typeface="Times New Roman" panose="02020603050405020304" pitchFamily="18" charset="0"/>
                    </a:rPr>
                    <a:t>  DE South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cs typeface="Times New Roman" panose="02020603050405020304" pitchFamily="18" charset="0"/>
                    </a:rPr>
                    <a:t> DS00</a:t>
                  </a:r>
                </a:p>
              </p:txBody>
            </p:sp>
          </p:grpSp>
          <p:grpSp>
            <p:nvGrpSpPr>
              <p:cNvPr id="50" name="Gruppieren 49"/>
              <p:cNvGrpSpPr/>
              <p:nvPr/>
            </p:nvGrpSpPr>
            <p:grpSpPr>
              <a:xfrm>
                <a:off x="4844641" y="4202436"/>
                <a:ext cx="1635232" cy="689892"/>
                <a:chOff x="4844641" y="4202436"/>
                <a:chExt cx="1635232" cy="689892"/>
              </a:xfrm>
            </p:grpSpPr>
            <p:sp>
              <p:nvSpPr>
                <p:cNvPr id="51" name="AutoShape 61"/>
                <p:cNvSpPr>
                  <a:spLocks noChangeArrowheads="1"/>
                </p:cNvSpPr>
                <p:nvPr/>
              </p:nvSpPr>
              <p:spPr bwMode="auto">
                <a:xfrm>
                  <a:off x="5213949" y="4493941"/>
                  <a:ext cx="882650" cy="373062"/>
                </a:xfrm>
                <a:prstGeom prst="parallelogram">
                  <a:avLst>
                    <a:gd name="adj" fmla="val 44636"/>
                  </a:avLst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  <a:contourClr>
                    <a:srgbClr val="FFFF99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844641" y="4202436"/>
                  <a:ext cx="1635232" cy="6898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cs typeface="Times New Roman" panose="02020603050405020304" pitchFamily="18" charset="0"/>
                    </a:rPr>
                    <a:t>  DE North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cs typeface="Times New Roman" panose="02020603050405020304" pitchFamily="18" charset="0"/>
                    </a:rPr>
                    <a:t> DN00</a:t>
                  </a:r>
                </a:p>
              </p:txBody>
            </p:sp>
          </p:grpSp>
        </p:grpSp>
        <p:grpSp>
          <p:nvGrpSpPr>
            <p:cNvPr id="10" name="Gruppieren 9"/>
            <p:cNvGrpSpPr/>
            <p:nvPr/>
          </p:nvGrpSpPr>
          <p:grpSpPr>
            <a:xfrm>
              <a:off x="5566376" y="1723753"/>
              <a:ext cx="3003548" cy="4265682"/>
              <a:chOff x="5566376" y="1723753"/>
              <a:chExt cx="3003548" cy="4265682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5705929" y="1723753"/>
                <a:ext cx="2863995" cy="4265682"/>
                <a:chOff x="5705929" y="1723753"/>
                <a:chExt cx="2863995" cy="4265682"/>
              </a:xfrm>
            </p:grpSpPr>
            <p:sp>
              <p:nvSpPr>
                <p:cNvPr id="46" name="AutoShape 63"/>
                <p:cNvSpPr>
                  <a:spLocks noChangeArrowheads="1"/>
                </p:cNvSpPr>
                <p:nvPr/>
              </p:nvSpPr>
              <p:spPr bwMode="auto">
                <a:xfrm>
                  <a:off x="5875937" y="1723753"/>
                  <a:ext cx="2693987" cy="3922713"/>
                </a:xfrm>
                <a:prstGeom prst="parallelogram">
                  <a:avLst>
                    <a:gd name="adj" fmla="val 65981"/>
                  </a:avLst>
                </a:prstGeom>
                <a:gradFill rotWithShape="0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47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5705929" y="5357447"/>
                  <a:ext cx="1397425" cy="631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</a:rPr>
                    <a:t>CC GB00</a:t>
                  </a:r>
                </a:p>
              </p:txBody>
            </p:sp>
          </p:grpSp>
          <p:grpSp>
            <p:nvGrpSpPr>
              <p:cNvPr id="40" name="Gruppieren 39"/>
              <p:cNvGrpSpPr/>
              <p:nvPr/>
            </p:nvGrpSpPr>
            <p:grpSpPr>
              <a:xfrm>
                <a:off x="5566376" y="4812140"/>
                <a:ext cx="1865741" cy="689891"/>
                <a:chOff x="5566376" y="4812140"/>
                <a:chExt cx="1865741" cy="689891"/>
              </a:xfrm>
            </p:grpSpPr>
            <p:sp>
              <p:nvSpPr>
                <p:cNvPr id="44" name="AutoShape 65"/>
                <p:cNvSpPr>
                  <a:spLocks noChangeArrowheads="1"/>
                </p:cNvSpPr>
                <p:nvPr/>
              </p:nvSpPr>
              <p:spPr bwMode="auto">
                <a:xfrm>
                  <a:off x="6109299" y="4930503"/>
                  <a:ext cx="882650" cy="373063"/>
                </a:xfrm>
                <a:prstGeom prst="parallelogram">
                  <a:avLst>
                    <a:gd name="adj" fmla="val 44635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45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5566376" y="4812140"/>
                  <a:ext cx="1865741" cy="689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GB South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GS00</a:t>
                  </a:r>
                </a:p>
              </p:txBody>
            </p:sp>
          </p:grpSp>
          <p:grpSp>
            <p:nvGrpSpPr>
              <p:cNvPr id="41" name="Gruppieren 40"/>
              <p:cNvGrpSpPr/>
              <p:nvPr/>
            </p:nvGrpSpPr>
            <p:grpSpPr>
              <a:xfrm>
                <a:off x="5993176" y="4209324"/>
                <a:ext cx="1554634" cy="689891"/>
                <a:chOff x="5993176" y="4209324"/>
                <a:chExt cx="1554634" cy="689891"/>
              </a:xfrm>
            </p:grpSpPr>
            <p:sp>
              <p:nvSpPr>
                <p:cNvPr id="42" name="AutoShape 67"/>
                <p:cNvSpPr>
                  <a:spLocks noChangeArrowheads="1"/>
                </p:cNvSpPr>
                <p:nvPr/>
              </p:nvSpPr>
              <p:spPr bwMode="auto">
                <a:xfrm>
                  <a:off x="6295037" y="4493941"/>
                  <a:ext cx="882650" cy="373061"/>
                </a:xfrm>
                <a:prstGeom prst="parallelogram">
                  <a:avLst>
                    <a:gd name="adj" fmla="val 44636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43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993176" y="4209324"/>
                  <a:ext cx="1554634" cy="689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GB North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GN00</a:t>
                  </a:r>
                </a:p>
              </p:txBody>
            </p:sp>
          </p:grpSp>
        </p:grpSp>
        <p:grpSp>
          <p:nvGrpSpPr>
            <p:cNvPr id="11" name="Gruppieren 10"/>
            <p:cNvGrpSpPr/>
            <p:nvPr/>
          </p:nvGrpSpPr>
          <p:grpSpPr>
            <a:xfrm>
              <a:off x="7108197" y="1723753"/>
              <a:ext cx="2882540" cy="4227124"/>
              <a:chOff x="7108197" y="1723753"/>
              <a:chExt cx="2882540" cy="4227124"/>
            </a:xfrm>
          </p:grpSpPr>
          <p:grpSp>
            <p:nvGrpSpPr>
              <p:cNvPr id="30" name="Gruppieren 29"/>
              <p:cNvGrpSpPr/>
              <p:nvPr/>
            </p:nvGrpSpPr>
            <p:grpSpPr>
              <a:xfrm>
                <a:off x="7108197" y="1723753"/>
                <a:ext cx="2882540" cy="4227124"/>
                <a:chOff x="7108197" y="1723753"/>
                <a:chExt cx="2882540" cy="4227124"/>
              </a:xfrm>
            </p:grpSpPr>
            <p:sp>
              <p:nvSpPr>
                <p:cNvPr id="37" name="AutoShape 70"/>
                <p:cNvSpPr>
                  <a:spLocks noChangeArrowheads="1"/>
                </p:cNvSpPr>
                <p:nvPr/>
              </p:nvSpPr>
              <p:spPr bwMode="auto">
                <a:xfrm>
                  <a:off x="7296749" y="1723753"/>
                  <a:ext cx="2693988" cy="3922713"/>
                </a:xfrm>
                <a:prstGeom prst="parallelogram">
                  <a:avLst>
                    <a:gd name="adj" fmla="val 65981"/>
                  </a:avLst>
                </a:prstGeom>
                <a:gradFill rotWithShape="0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3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108197" y="5318889"/>
                  <a:ext cx="1386263" cy="631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</a:rPr>
                    <a:t>CC AU00</a:t>
                  </a:r>
                </a:p>
              </p:txBody>
            </p:sp>
          </p:grpSp>
          <p:grpSp>
            <p:nvGrpSpPr>
              <p:cNvPr id="31" name="Gruppieren 30"/>
              <p:cNvGrpSpPr/>
              <p:nvPr/>
            </p:nvGrpSpPr>
            <p:grpSpPr>
              <a:xfrm>
                <a:off x="7111594" y="4825977"/>
                <a:ext cx="1558709" cy="689890"/>
                <a:chOff x="7111594" y="4825977"/>
                <a:chExt cx="1558709" cy="689890"/>
              </a:xfrm>
            </p:grpSpPr>
            <p:sp>
              <p:nvSpPr>
                <p:cNvPr id="35" name="AutoShape 72"/>
                <p:cNvSpPr>
                  <a:spLocks noChangeArrowheads="1"/>
                </p:cNvSpPr>
                <p:nvPr/>
              </p:nvSpPr>
              <p:spPr bwMode="auto">
                <a:xfrm>
                  <a:off x="7531699" y="4930503"/>
                  <a:ext cx="881063" cy="373063"/>
                </a:xfrm>
                <a:prstGeom prst="parallelogram">
                  <a:avLst>
                    <a:gd name="adj" fmla="val 44555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36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7111594" y="4825977"/>
                  <a:ext cx="1558709" cy="6898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AU South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AS00</a:t>
                  </a:r>
                </a:p>
              </p:txBody>
            </p:sp>
          </p:grpSp>
          <p:grpSp>
            <p:nvGrpSpPr>
              <p:cNvPr id="32" name="Gruppieren 31"/>
              <p:cNvGrpSpPr/>
              <p:nvPr/>
            </p:nvGrpSpPr>
            <p:grpSpPr>
              <a:xfrm>
                <a:off x="7416494" y="4164861"/>
                <a:ext cx="1489983" cy="702142"/>
                <a:chOff x="7416494" y="4164861"/>
                <a:chExt cx="1489983" cy="702142"/>
              </a:xfrm>
            </p:grpSpPr>
            <p:sp>
              <p:nvSpPr>
                <p:cNvPr id="33" name="AutoShape 74"/>
                <p:cNvSpPr>
                  <a:spLocks noChangeArrowheads="1"/>
                </p:cNvSpPr>
                <p:nvPr/>
              </p:nvSpPr>
              <p:spPr bwMode="auto">
                <a:xfrm>
                  <a:off x="7715849" y="4493941"/>
                  <a:ext cx="882650" cy="373062"/>
                </a:xfrm>
                <a:prstGeom prst="parallelogram">
                  <a:avLst>
                    <a:gd name="adj" fmla="val 44636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34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7416494" y="4164861"/>
                  <a:ext cx="1489983" cy="6898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AU North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AN00</a:t>
                  </a:r>
                </a:p>
              </p:txBody>
            </p:sp>
          </p:grpSp>
        </p:grpSp>
        <p:grpSp>
          <p:nvGrpSpPr>
            <p:cNvPr id="12" name="Gruppieren 11"/>
            <p:cNvGrpSpPr/>
            <p:nvPr/>
          </p:nvGrpSpPr>
          <p:grpSpPr>
            <a:xfrm>
              <a:off x="3266087" y="2104753"/>
              <a:ext cx="6950075" cy="566738"/>
              <a:chOff x="3266087" y="2104753"/>
              <a:chExt cx="6950075" cy="566738"/>
            </a:xfrm>
          </p:grpSpPr>
          <p:sp>
            <p:nvSpPr>
              <p:cNvPr id="28" name="AutoShape 77"/>
              <p:cNvSpPr>
                <a:spLocks noChangeArrowheads="1"/>
              </p:cNvSpPr>
              <p:nvPr/>
            </p:nvSpPr>
            <p:spPr bwMode="auto">
              <a:xfrm>
                <a:off x="3266087" y="2104753"/>
                <a:ext cx="6950075" cy="566738"/>
              </a:xfrm>
              <a:prstGeom prst="parallelogram">
                <a:avLst>
                  <a:gd name="adj" fmla="val 44398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rgbClr val="004776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0099FF"/>
                </a:extrusionClr>
                <a:contourClr>
                  <a:srgbClr val="0099FF"/>
                </a:contourClr>
              </a:sp3d>
            </p:spPr>
            <p:txBody>
              <a:bodyPr wrap="none" lIns="0" tIns="0" rIns="0" bIns="0" anchor="ctr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Text Box 78"/>
              <p:cNvSpPr txBox="1">
                <a:spLocks noChangeArrowheads="1"/>
              </p:cNvSpPr>
              <p:nvPr/>
            </p:nvSpPr>
            <p:spPr bwMode="auto">
              <a:xfrm>
                <a:off x="3343874" y="2187305"/>
                <a:ext cx="3992564" cy="440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400" dirty="0">
                    <a:solidFill>
                      <a:srgbClr val="FFFF66"/>
                    </a:solidFill>
                  </a:rPr>
                  <a:t>      </a:t>
                </a:r>
                <a:r>
                  <a:rPr lang="en-US" altLang="de-DE" sz="400" dirty="0"/>
                  <a:t>Distribution Channel Wholesale WH</a:t>
                </a:r>
                <a:endParaRPr lang="en-US" altLang="de-DE" sz="4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2907312" y="2882628"/>
              <a:ext cx="6951662" cy="581915"/>
              <a:chOff x="2907312" y="2882628"/>
              <a:chExt cx="6951662" cy="581915"/>
            </a:xfrm>
          </p:grpSpPr>
          <p:sp>
            <p:nvSpPr>
              <p:cNvPr id="26" name="AutoShape 76"/>
              <p:cNvSpPr>
                <a:spLocks noChangeArrowheads="1"/>
              </p:cNvSpPr>
              <p:nvPr/>
            </p:nvSpPr>
            <p:spPr bwMode="auto">
              <a:xfrm>
                <a:off x="2907312" y="2882628"/>
                <a:ext cx="6951662" cy="565150"/>
              </a:xfrm>
              <a:prstGeom prst="parallelogram">
                <a:avLst>
                  <a:gd name="adj" fmla="val 44533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rgbClr val="004776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0099FF"/>
                </a:extrusionClr>
                <a:contourClr>
                  <a:srgbClr val="0099FF"/>
                </a:contourClr>
              </a:sp3d>
            </p:spPr>
            <p:txBody>
              <a:bodyPr wrap="none" lIns="0" tIns="0" rIns="0" bIns="0" anchor="ctr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" dirty="0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Text Box 79"/>
              <p:cNvSpPr txBox="1">
                <a:spLocks noChangeArrowheads="1"/>
              </p:cNvSpPr>
              <p:nvPr/>
            </p:nvSpPr>
            <p:spPr bwMode="auto">
              <a:xfrm>
                <a:off x="2913663" y="3023917"/>
                <a:ext cx="3692527" cy="440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400" dirty="0"/>
                  <a:t>       Distribution Channel Internet IN</a:t>
                </a:r>
                <a:endParaRPr lang="en-US" altLang="de-DE" sz="400" dirty="0"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00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Division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1691079"/>
            <a:ext cx="11545200" cy="4392042"/>
          </a:xfrm>
        </p:spPr>
        <p:txBody>
          <a:bodyPr/>
          <a:lstStyle/>
          <a:p>
            <a:pPr>
              <a:tabLst>
                <a:tab pos="1971675" algn="l"/>
              </a:tabLst>
            </a:pPr>
            <a:r>
              <a:rPr lang="en-US" dirty="0" smtClean="0"/>
              <a:t>Used to consolidate materials with similar characteristics</a:t>
            </a:r>
          </a:p>
          <a:p>
            <a:pPr>
              <a:tabLst>
                <a:tab pos="1971675" algn="l"/>
              </a:tabLst>
            </a:pPr>
            <a:endParaRPr lang="de-DE" dirty="0"/>
          </a:p>
          <a:p>
            <a:pPr lvl="1">
              <a:tabLst>
                <a:tab pos="1971675" algn="l"/>
              </a:tabLst>
            </a:pPr>
            <a:r>
              <a:rPr lang="de-DE" dirty="0" smtClean="0"/>
              <a:t>Different sales strategies, pricing agreements</a:t>
            </a:r>
          </a:p>
          <a:p>
            <a:pPr lvl="1">
              <a:tabLst>
                <a:tab pos="1971675" algn="l"/>
              </a:tabLst>
            </a:pPr>
            <a:r>
              <a:rPr lang="de-DE" dirty="0" smtClean="0"/>
              <a:t>Statistics and reporting</a:t>
            </a:r>
            <a:endParaRPr lang="de-DE" dirty="0"/>
          </a:p>
          <a:p>
            <a:pPr lvl="1">
              <a:tabLst>
                <a:tab pos="1971675" algn="l"/>
              </a:tabLst>
            </a:pPr>
            <a:r>
              <a:rPr lang="de-DE" dirty="0" smtClean="0"/>
              <a:t>Associated with product lines</a:t>
            </a:r>
            <a:endParaRPr lang="en-US" dirty="0" smtClean="0"/>
          </a:p>
          <a:p>
            <a:pPr>
              <a:tabLst>
                <a:tab pos="1971675" algn="l"/>
              </a:tabLst>
            </a:pPr>
            <a:endParaRPr lang="en-US" dirty="0"/>
          </a:p>
          <a:p>
            <a:pPr>
              <a:tabLst>
                <a:tab pos="1971675" algn="l"/>
              </a:tabLst>
            </a:pPr>
            <a:r>
              <a:rPr lang="de-DE" dirty="0" smtClean="0"/>
              <a:t>A sales organization must have at least one division</a:t>
            </a:r>
          </a:p>
          <a:p>
            <a:pPr>
              <a:tabLst>
                <a:tab pos="1971675" algn="l"/>
              </a:tabLst>
            </a:pPr>
            <a:endParaRPr lang="de-DE" dirty="0"/>
          </a:p>
          <a:p>
            <a:pPr>
              <a:tabLst>
                <a:tab pos="1971675" algn="l"/>
              </a:tabLst>
            </a:pPr>
            <a:r>
              <a:rPr lang="de-DE" dirty="0" smtClean="0"/>
              <a:t>In this context, there are two Divisions i.e. Bicycles and Accessories </a:t>
            </a:r>
          </a:p>
          <a:p>
            <a:pPr>
              <a:tabLst>
                <a:tab pos="1971675" algn="l"/>
              </a:tabLst>
            </a:pPr>
            <a:endParaRPr lang="de-DE" dirty="0"/>
          </a:p>
          <a:p>
            <a:pPr>
              <a:tabLst>
                <a:tab pos="1971675" algn="l"/>
              </a:tabLst>
            </a:pPr>
            <a:r>
              <a:rPr lang="en-US" kern="0" dirty="0"/>
              <a:t>Identified by a </a:t>
            </a:r>
            <a:r>
              <a:rPr lang="en-US" kern="0" dirty="0" smtClean="0"/>
              <a:t>two-letter ID</a:t>
            </a:r>
            <a:r>
              <a:rPr lang="en-US" kern="0" dirty="0"/>
              <a:t>, e.g. </a:t>
            </a:r>
            <a:r>
              <a:rPr lang="en-US" kern="0" dirty="0" smtClean="0"/>
              <a:t>BI.</a:t>
            </a:r>
            <a:endParaRPr lang="en-US" kern="0" dirty="0"/>
          </a:p>
          <a:p>
            <a:pPr>
              <a:tabLst>
                <a:tab pos="1971675" algn="l"/>
              </a:tabLst>
            </a:pPr>
            <a:endParaRPr lang="de-DE" dirty="0"/>
          </a:p>
          <a:p>
            <a:pPr>
              <a:tabLst>
                <a:tab pos="1971675" algn="l"/>
              </a:tabLst>
            </a:pPr>
            <a:r>
              <a:rPr lang="de-DE" dirty="0" smtClean="0"/>
              <a:t>For the US Sales Organization, we will focus on only the BI </a:t>
            </a:r>
            <a:r>
              <a:rPr lang="de-DE" dirty="0" err="1" smtClean="0"/>
              <a:t>sales</a:t>
            </a:r>
            <a:r>
              <a:rPr lang="de-DE" dirty="0" smtClean="0"/>
              <a:t> </a:t>
            </a:r>
            <a:r>
              <a:rPr lang="de-DE" dirty="0" err="1" smtClean="0"/>
              <a:t>division</a:t>
            </a:r>
            <a:endParaRPr lang="de-DE" dirty="0"/>
          </a:p>
        </p:txBody>
      </p:sp>
      <p:grpSp>
        <p:nvGrpSpPr>
          <p:cNvPr id="152" name="Gruppieren 151"/>
          <p:cNvGrpSpPr/>
          <p:nvPr/>
        </p:nvGrpSpPr>
        <p:grpSpPr>
          <a:xfrm>
            <a:off x="9394753" y="1209343"/>
            <a:ext cx="2471662" cy="1318384"/>
            <a:chOff x="6628471" y="1179846"/>
            <a:chExt cx="2471662" cy="1318384"/>
          </a:xfrm>
        </p:grpSpPr>
        <p:grpSp>
          <p:nvGrpSpPr>
            <p:cNvPr id="78" name="Gruppieren 77"/>
            <p:cNvGrpSpPr/>
            <p:nvPr/>
          </p:nvGrpSpPr>
          <p:grpSpPr>
            <a:xfrm>
              <a:off x="6628471" y="1293542"/>
              <a:ext cx="2471662" cy="1204688"/>
              <a:chOff x="1683750" y="1609453"/>
              <a:chExt cx="8605437" cy="4878283"/>
            </a:xfrm>
          </p:grpSpPr>
          <p:grpSp>
            <p:nvGrpSpPr>
              <p:cNvPr id="79" name="Gruppieren 78"/>
              <p:cNvGrpSpPr/>
              <p:nvPr/>
            </p:nvGrpSpPr>
            <p:grpSpPr>
              <a:xfrm>
                <a:off x="1683750" y="1609453"/>
                <a:ext cx="8605437" cy="4878283"/>
                <a:chOff x="1683750" y="1609453"/>
                <a:chExt cx="8605437" cy="4878283"/>
              </a:xfrm>
            </p:grpSpPr>
            <p:sp>
              <p:nvSpPr>
                <p:cNvPr id="138" name="AutoShape 39"/>
                <p:cNvSpPr>
                  <a:spLocks noChangeArrowheads="1"/>
                </p:cNvSpPr>
                <p:nvPr/>
              </p:nvSpPr>
              <p:spPr bwMode="auto">
                <a:xfrm>
                  <a:off x="1904012" y="1609453"/>
                  <a:ext cx="8385175" cy="4597400"/>
                </a:xfrm>
                <a:prstGeom prst="parallelogram">
                  <a:avLst>
                    <a:gd name="adj" fmla="val 44989"/>
                  </a:avLst>
                </a:prstGeom>
                <a:gradFill rotWithShape="0">
                  <a:gsLst>
                    <a:gs pos="0">
                      <a:srgbClr val="0050A8"/>
                    </a:gs>
                    <a:gs pos="100000">
                      <a:srgbClr val="B5C1E9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B5C1E9"/>
                  </a:extrusionClr>
                  <a:contourClr>
                    <a:srgbClr val="0050A8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13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683750" y="5855748"/>
                  <a:ext cx="2844803" cy="631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dirty="0"/>
                    <a:t>Client </a:t>
                  </a:r>
                  <a:r>
                    <a:rPr lang="en-US" altLang="de-DE" sz="400" dirty="0" smtClean="0"/>
                    <a:t>Global Bike Group</a:t>
                  </a:r>
                  <a:endParaRPr lang="en-US" altLang="de-DE" sz="400" dirty="0"/>
                </a:p>
              </p:txBody>
            </p:sp>
          </p:grpSp>
          <p:grpSp>
            <p:nvGrpSpPr>
              <p:cNvPr id="80" name="Gruppieren 79"/>
              <p:cNvGrpSpPr/>
              <p:nvPr/>
            </p:nvGrpSpPr>
            <p:grpSpPr>
              <a:xfrm>
                <a:off x="1804387" y="1680891"/>
                <a:ext cx="8322875" cy="4369879"/>
                <a:chOff x="1804387" y="1680891"/>
                <a:chExt cx="8322875" cy="4369879"/>
              </a:xfrm>
            </p:grpSpPr>
            <p:sp>
              <p:nvSpPr>
                <p:cNvPr id="136" name="AutoShape 41"/>
                <p:cNvSpPr>
                  <a:spLocks noChangeArrowheads="1"/>
                </p:cNvSpPr>
                <p:nvPr/>
              </p:nvSpPr>
              <p:spPr bwMode="auto">
                <a:xfrm>
                  <a:off x="2119912" y="1680891"/>
                  <a:ext cx="8007350" cy="4241800"/>
                </a:xfrm>
                <a:prstGeom prst="parallelogram">
                  <a:avLst>
                    <a:gd name="adj" fmla="val 45043"/>
                  </a:avLst>
                </a:prstGeom>
                <a:gradFill rotWithShape="0">
                  <a:gsLst>
                    <a:gs pos="0">
                      <a:srgbClr val="D6A4F4"/>
                    </a:gs>
                    <a:gs pos="100000">
                      <a:srgbClr val="634C71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D6A4F4"/>
                  </a:extrusionClr>
                  <a:contourClr>
                    <a:srgbClr val="D6A4F4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>
                    <a:solidFill>
                      <a:srgbClr val="F8F8F8"/>
                    </a:solidFill>
                  </a:endParaRPr>
                </a:p>
              </p:txBody>
            </p:sp>
            <p:sp>
              <p:nvSpPr>
                <p:cNvPr id="13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804387" y="5610145"/>
                  <a:ext cx="4159251" cy="440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de-DE" sz="400" dirty="0">
                      <a:cs typeface="Times New Roman" panose="02020603050405020304" pitchFamily="18" charset="0"/>
                    </a:rPr>
                    <a:t> Credit Control Area </a:t>
                  </a:r>
                  <a:r>
                    <a:rPr lang="en-US" altLang="de-DE" sz="400" dirty="0" smtClean="0">
                      <a:cs typeface="Times New Roman" panose="02020603050405020304" pitchFamily="18" charset="0"/>
                    </a:rPr>
                    <a:t>(Global</a:t>
                  </a:r>
                  <a:r>
                    <a:rPr lang="en-US" altLang="de-DE" sz="400" dirty="0">
                      <a:cs typeface="Times New Roman" panose="02020603050405020304" pitchFamily="18" charset="0"/>
                    </a:rPr>
                    <a:t>) GL00</a:t>
                  </a:r>
                </a:p>
              </p:txBody>
            </p:sp>
          </p:grpSp>
          <p:grpSp>
            <p:nvGrpSpPr>
              <p:cNvPr id="81" name="Gruppieren 80"/>
              <p:cNvGrpSpPr/>
              <p:nvPr/>
            </p:nvGrpSpPr>
            <p:grpSpPr>
              <a:xfrm>
                <a:off x="2102077" y="1723753"/>
                <a:ext cx="2946772" cy="4267006"/>
                <a:chOff x="2102077" y="1723753"/>
                <a:chExt cx="2946772" cy="4267006"/>
              </a:xfrm>
            </p:grpSpPr>
            <p:grpSp>
              <p:nvGrpSpPr>
                <p:cNvPr id="127" name="Gruppieren 126"/>
                <p:cNvGrpSpPr/>
                <p:nvPr/>
              </p:nvGrpSpPr>
              <p:grpSpPr>
                <a:xfrm>
                  <a:off x="2102077" y="1723753"/>
                  <a:ext cx="2946772" cy="4267006"/>
                  <a:chOff x="2102077" y="1723753"/>
                  <a:chExt cx="2946772" cy="4267006"/>
                </a:xfrm>
              </p:grpSpPr>
              <p:sp>
                <p:nvSpPr>
                  <p:cNvPr id="134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2353274" y="1723753"/>
                    <a:ext cx="2695575" cy="3922713"/>
                  </a:xfrm>
                  <a:prstGeom prst="parallelogram">
                    <a:avLst>
                      <a:gd name="adj" fmla="val 65981"/>
                    </a:avLst>
                  </a:prstGeom>
                  <a:gradFill rotWithShape="0">
                    <a:gsLst>
                      <a:gs pos="0">
                        <a:srgbClr val="99FF66"/>
                      </a:gs>
                      <a:gs pos="100000">
                        <a:srgbClr val="47762F"/>
                      </a:gs>
                    </a:gsLst>
                    <a:lin ang="27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BottomRight"/>
                    <a:lightRig rig="legacyFlat3" dir="b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99FF66"/>
                    </a:extrusionClr>
                    <a:contourClr>
                      <a:srgbClr val="99FF66"/>
                    </a:contourClr>
                  </a:sp3d>
                </p:spPr>
                <p:txBody>
                  <a:bodyPr wrap="none" lIns="0" tIns="0" rIns="0" bIns="0" anchor="b">
                    <a:flatTx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" dirty="0"/>
                  </a:p>
                </p:txBody>
              </p:sp>
              <p:sp>
                <p:nvSpPr>
                  <p:cNvPr id="135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2077" y="5358771"/>
                    <a:ext cx="1386263" cy="6319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400" dirty="0"/>
                      <a:t>CC US00</a:t>
                    </a:r>
                  </a:p>
                </p:txBody>
              </p:sp>
            </p:grpSp>
            <p:grpSp>
              <p:nvGrpSpPr>
                <p:cNvPr id="128" name="Gruppieren 127"/>
                <p:cNvGrpSpPr/>
                <p:nvPr/>
              </p:nvGrpSpPr>
              <p:grpSpPr>
                <a:xfrm>
                  <a:off x="2133299" y="4825976"/>
                  <a:ext cx="1509711" cy="689891"/>
                  <a:chOff x="2133299" y="4825976"/>
                  <a:chExt cx="1509711" cy="689891"/>
                </a:xfrm>
              </p:grpSpPr>
              <p:sp>
                <p:nvSpPr>
                  <p:cNvPr id="132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2591399" y="4930503"/>
                    <a:ext cx="882650" cy="373063"/>
                  </a:xfrm>
                  <a:prstGeom prst="parallelogram">
                    <a:avLst>
                      <a:gd name="adj" fmla="val 44635"/>
                    </a:avLst>
                  </a:prstGeom>
                  <a:solidFill>
                    <a:srgbClr val="FFFF99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BottomRight"/>
                    <a:lightRig rig="legacyFlat3" dir="b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FFFF99"/>
                    </a:extrusionClr>
                    <a:contourClr>
                      <a:srgbClr val="FFFF99"/>
                    </a:contourClr>
                  </a:sp3d>
                </p:spPr>
                <p:txBody>
                  <a:bodyPr wrap="none" lIns="0" tIns="0" rIns="0" bIns="0" anchor="b">
                    <a:flatTx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" dirty="0"/>
                  </a:p>
                </p:txBody>
              </p:sp>
              <p:sp>
                <p:nvSpPr>
                  <p:cNvPr id="133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33299" y="4825976"/>
                    <a:ext cx="1509711" cy="6898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0000" tIns="46800" rIns="90000" bIns="0">
                    <a:spAutoFit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r>
                      <a:rPr lang="en-US" altLang="de-DE" sz="400" dirty="0">
                        <a:cs typeface="Times New Roman" panose="02020603050405020304" pitchFamily="18" charset="0"/>
                      </a:rPr>
                      <a:t>  US East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400" b="0" dirty="0">
                        <a:cs typeface="Times New Roman" panose="02020603050405020304" pitchFamily="18" charset="0"/>
                      </a:rPr>
                      <a:t> UE00</a:t>
                    </a:r>
                  </a:p>
                </p:txBody>
              </p:sp>
            </p:grpSp>
            <p:grpSp>
              <p:nvGrpSpPr>
                <p:cNvPr id="129" name="Gruppieren 128"/>
                <p:cNvGrpSpPr/>
                <p:nvPr/>
              </p:nvGrpSpPr>
              <p:grpSpPr>
                <a:xfrm>
                  <a:off x="2424715" y="4184015"/>
                  <a:ext cx="1516065" cy="689891"/>
                  <a:chOff x="2424715" y="4184015"/>
                  <a:chExt cx="1516065" cy="689891"/>
                </a:xfrm>
              </p:grpSpPr>
              <p:sp>
                <p:nvSpPr>
                  <p:cNvPr id="130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2775549" y="4493941"/>
                    <a:ext cx="882650" cy="373062"/>
                  </a:xfrm>
                  <a:prstGeom prst="parallelogram">
                    <a:avLst>
                      <a:gd name="adj" fmla="val 44636"/>
                    </a:avLst>
                  </a:prstGeom>
                  <a:solidFill>
                    <a:srgbClr val="FFFF99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BottomRight"/>
                    <a:lightRig rig="legacyFlat3" dir="b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FFFF99"/>
                    </a:extrusionClr>
                    <a:contourClr>
                      <a:srgbClr val="FFFF99"/>
                    </a:contourClr>
                  </a:sp3d>
                </p:spPr>
                <p:txBody>
                  <a:bodyPr wrap="none" lIns="0" tIns="0" rIns="0" bIns="0" anchor="b">
                    <a:flatTx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" dirty="0"/>
                  </a:p>
                </p:txBody>
              </p:sp>
              <p:sp>
                <p:nvSpPr>
                  <p:cNvPr id="131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24715" y="4184015"/>
                    <a:ext cx="1516065" cy="6898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0000" tIns="46800" rIns="90000" bIns="0">
                    <a:spAutoFit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r>
                      <a:rPr lang="en-US" altLang="de-DE" sz="400" dirty="0">
                        <a:cs typeface="Times New Roman" panose="02020603050405020304" pitchFamily="18" charset="0"/>
                      </a:rPr>
                      <a:t>  US West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400" b="0" dirty="0">
                        <a:cs typeface="Times New Roman" panose="02020603050405020304" pitchFamily="18" charset="0"/>
                      </a:rPr>
                      <a:t> UW00</a:t>
                    </a:r>
                  </a:p>
                </p:txBody>
              </p:sp>
            </p:grpSp>
          </p:grpSp>
          <p:grpSp>
            <p:nvGrpSpPr>
              <p:cNvPr id="82" name="Gruppieren 81"/>
              <p:cNvGrpSpPr/>
              <p:nvPr/>
            </p:nvGrpSpPr>
            <p:grpSpPr>
              <a:xfrm>
                <a:off x="3268397" y="1758678"/>
                <a:ext cx="2942608" cy="4218102"/>
                <a:chOff x="3268397" y="1758678"/>
                <a:chExt cx="2942608" cy="4218102"/>
              </a:xfrm>
            </p:grpSpPr>
            <p:sp>
              <p:nvSpPr>
                <p:cNvPr id="119" name="AutoShape 51"/>
                <p:cNvSpPr>
                  <a:spLocks noChangeArrowheads="1"/>
                </p:cNvSpPr>
                <p:nvPr/>
              </p:nvSpPr>
              <p:spPr bwMode="auto">
                <a:xfrm>
                  <a:off x="3517018" y="1758678"/>
                  <a:ext cx="2693987" cy="3922713"/>
                </a:xfrm>
                <a:prstGeom prst="parallelogram">
                  <a:avLst>
                    <a:gd name="adj" fmla="val 65981"/>
                  </a:avLst>
                </a:prstGeom>
                <a:gradFill rotWithShape="0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/>
                </a:p>
              </p:txBody>
            </p:sp>
            <p:sp>
              <p:nvSpPr>
                <p:cNvPr id="12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293332" y="5344792"/>
                  <a:ext cx="1730368" cy="631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dirty="0">
                      <a:solidFill>
                        <a:srgbClr val="DDDDDD"/>
                      </a:solidFill>
                    </a:rPr>
                    <a:t>CC CA00</a:t>
                  </a:r>
                </a:p>
              </p:txBody>
            </p:sp>
            <p:grpSp>
              <p:nvGrpSpPr>
                <p:cNvPr id="121" name="Gruppieren 120"/>
                <p:cNvGrpSpPr/>
                <p:nvPr/>
              </p:nvGrpSpPr>
              <p:grpSpPr>
                <a:xfrm>
                  <a:off x="3268397" y="4824125"/>
                  <a:ext cx="1588795" cy="689890"/>
                  <a:chOff x="3268397" y="4824125"/>
                  <a:chExt cx="1588795" cy="689890"/>
                </a:xfrm>
              </p:grpSpPr>
              <p:sp>
                <p:nvSpPr>
                  <p:cNvPr id="125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3672487" y="4930503"/>
                    <a:ext cx="881062" cy="373063"/>
                  </a:xfrm>
                  <a:prstGeom prst="parallelogram">
                    <a:avLst>
                      <a:gd name="adj" fmla="val 44555"/>
                    </a:avLst>
                  </a:prstGeom>
                  <a:gradFill rotWithShape="1">
                    <a:gsLst>
                      <a:gs pos="0">
                        <a:srgbClr val="969696"/>
                      </a:gs>
                      <a:gs pos="100000">
                        <a:srgbClr val="454545"/>
                      </a:gs>
                    </a:gsLst>
                    <a:lin ang="27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BottomRight"/>
                    <a:lightRig rig="legacyFlat3" dir="b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969696"/>
                    </a:extrusionClr>
                    <a:contourClr>
                      <a:srgbClr val="969696"/>
                    </a:contourClr>
                  </a:sp3d>
                </p:spPr>
                <p:txBody>
                  <a:bodyPr wrap="none" lIns="0" tIns="0" rIns="0" bIns="0" anchor="b">
                    <a:flatTx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" dirty="0"/>
                  </a:p>
                </p:txBody>
              </p:sp>
              <p:sp>
                <p:nvSpPr>
                  <p:cNvPr id="126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8397" y="4824125"/>
                    <a:ext cx="1588795" cy="6898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0000" tIns="46800" rIns="90000" bIns="0">
                    <a:spAutoFit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r>
                      <a:rPr lang="en-US" altLang="de-DE" sz="400" dirty="0">
                        <a:solidFill>
                          <a:srgbClr val="DDDDDD"/>
                        </a:solidFill>
                        <a:cs typeface="Times New Roman" panose="02020603050405020304" pitchFamily="18" charset="0"/>
                      </a:rPr>
                      <a:t>  CA East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400" b="0" dirty="0">
                        <a:solidFill>
                          <a:srgbClr val="DDDDDD"/>
                        </a:solidFill>
                        <a:cs typeface="Times New Roman" panose="02020603050405020304" pitchFamily="18" charset="0"/>
                      </a:rPr>
                      <a:t> CE00</a:t>
                    </a:r>
                  </a:p>
                </p:txBody>
              </p:sp>
            </p:grpSp>
            <p:grpSp>
              <p:nvGrpSpPr>
                <p:cNvPr id="122" name="Gruppieren 121"/>
                <p:cNvGrpSpPr/>
                <p:nvPr/>
              </p:nvGrpSpPr>
              <p:grpSpPr>
                <a:xfrm>
                  <a:off x="3537263" y="4182166"/>
                  <a:ext cx="1541462" cy="689891"/>
                  <a:chOff x="3537263" y="4182166"/>
                  <a:chExt cx="1541462" cy="689891"/>
                </a:xfrm>
              </p:grpSpPr>
              <p:sp>
                <p:nvSpPr>
                  <p:cNvPr id="123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3856637" y="4493941"/>
                    <a:ext cx="882650" cy="373062"/>
                  </a:xfrm>
                  <a:prstGeom prst="parallelogram">
                    <a:avLst>
                      <a:gd name="adj" fmla="val 44636"/>
                    </a:avLst>
                  </a:prstGeom>
                  <a:gradFill rotWithShape="1">
                    <a:gsLst>
                      <a:gs pos="0">
                        <a:srgbClr val="969696"/>
                      </a:gs>
                      <a:gs pos="100000">
                        <a:srgbClr val="454545"/>
                      </a:gs>
                    </a:gsLst>
                    <a:lin ang="27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BottomRight"/>
                    <a:lightRig rig="legacyFlat3" dir="b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969696"/>
                    </a:extrusionClr>
                    <a:contourClr>
                      <a:srgbClr val="969696"/>
                    </a:contourClr>
                  </a:sp3d>
                </p:spPr>
                <p:txBody>
                  <a:bodyPr wrap="none" lIns="0" tIns="0" rIns="0" bIns="0" anchor="b">
                    <a:flatTx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" dirty="0"/>
                  </a:p>
                </p:txBody>
              </p:sp>
              <p:sp>
                <p:nvSpPr>
                  <p:cNvPr id="124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37263" y="4182166"/>
                    <a:ext cx="1541462" cy="6898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0000" tIns="46800" rIns="90000" bIns="0">
                    <a:spAutoFit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r>
                      <a:rPr lang="en-US" altLang="de-DE" sz="400" dirty="0">
                        <a:solidFill>
                          <a:srgbClr val="DDDDDD"/>
                        </a:solidFill>
                        <a:cs typeface="Times New Roman" panose="02020603050405020304" pitchFamily="18" charset="0"/>
                      </a:rPr>
                      <a:t>  CA West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400" b="0" dirty="0">
                        <a:solidFill>
                          <a:srgbClr val="DDDDDD"/>
                        </a:solidFill>
                        <a:cs typeface="Times New Roman" panose="02020603050405020304" pitchFamily="18" charset="0"/>
                      </a:rPr>
                      <a:t> CW00</a:t>
                    </a:r>
                  </a:p>
                </p:txBody>
              </p:sp>
            </p:grpSp>
          </p:grpSp>
          <p:grpSp>
            <p:nvGrpSpPr>
              <p:cNvPr id="83" name="Gruppieren 82"/>
              <p:cNvGrpSpPr/>
              <p:nvPr/>
            </p:nvGrpSpPr>
            <p:grpSpPr>
              <a:xfrm>
                <a:off x="4561380" y="1723753"/>
                <a:ext cx="2924282" cy="4237499"/>
                <a:chOff x="4561380" y="1723753"/>
                <a:chExt cx="2924282" cy="4237499"/>
              </a:xfrm>
            </p:grpSpPr>
            <p:grpSp>
              <p:nvGrpSpPr>
                <p:cNvPr id="110" name="Gruppieren 109"/>
                <p:cNvGrpSpPr/>
                <p:nvPr/>
              </p:nvGrpSpPr>
              <p:grpSpPr>
                <a:xfrm>
                  <a:off x="4579096" y="1723753"/>
                  <a:ext cx="2906566" cy="4237499"/>
                  <a:chOff x="4579096" y="1723753"/>
                  <a:chExt cx="2906566" cy="4237499"/>
                </a:xfrm>
              </p:grpSpPr>
              <p:sp>
                <p:nvSpPr>
                  <p:cNvPr id="117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4791674" y="1723753"/>
                    <a:ext cx="2693988" cy="3922713"/>
                  </a:xfrm>
                  <a:prstGeom prst="parallelogram">
                    <a:avLst>
                      <a:gd name="adj" fmla="val 65981"/>
                    </a:avLst>
                  </a:prstGeom>
                  <a:gradFill rotWithShape="0">
                    <a:gsLst>
                      <a:gs pos="0">
                        <a:srgbClr val="99FF66"/>
                      </a:gs>
                      <a:gs pos="100000">
                        <a:srgbClr val="47762F"/>
                      </a:gs>
                    </a:gsLst>
                    <a:lin ang="27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BottomRight"/>
                    <a:lightRig rig="legacyFlat3" dir="b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99FF66"/>
                    </a:extrusionClr>
                    <a:contourClr>
                      <a:srgbClr val="99FF66"/>
                    </a:contourClr>
                  </a:sp3d>
                </p:spPr>
                <p:txBody>
                  <a:bodyPr wrap="none" lIns="0" tIns="0" rIns="0" bIns="0" anchor="b">
                    <a:flatTx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" dirty="0"/>
                  </a:p>
                </p:txBody>
              </p:sp>
              <p:sp>
                <p:nvSpPr>
                  <p:cNvPr id="118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9096" y="5329264"/>
                    <a:ext cx="1386263" cy="6319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400" dirty="0"/>
                      <a:t>CC DE00</a:t>
                    </a:r>
                  </a:p>
                </p:txBody>
              </p:sp>
            </p:grpSp>
            <p:grpSp>
              <p:nvGrpSpPr>
                <p:cNvPr id="111" name="Gruppieren 110"/>
                <p:cNvGrpSpPr/>
                <p:nvPr/>
              </p:nvGrpSpPr>
              <p:grpSpPr>
                <a:xfrm>
                  <a:off x="4561380" y="4828285"/>
                  <a:ext cx="1647034" cy="689891"/>
                  <a:chOff x="4561380" y="4828285"/>
                  <a:chExt cx="1647034" cy="689891"/>
                </a:xfrm>
              </p:grpSpPr>
              <p:sp>
                <p:nvSpPr>
                  <p:cNvPr id="115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5028212" y="4930503"/>
                    <a:ext cx="882650" cy="373063"/>
                  </a:xfrm>
                  <a:prstGeom prst="parallelogram">
                    <a:avLst>
                      <a:gd name="adj" fmla="val 44635"/>
                    </a:avLst>
                  </a:prstGeom>
                  <a:solidFill>
                    <a:srgbClr val="FFFF99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BottomRight"/>
                    <a:lightRig rig="legacyFlat3" dir="b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FFFF99"/>
                    </a:extrusionClr>
                    <a:contourClr>
                      <a:srgbClr val="FFFF99"/>
                    </a:contourClr>
                  </a:sp3d>
                </p:spPr>
                <p:txBody>
                  <a:bodyPr wrap="none" lIns="0" tIns="0" rIns="0" bIns="0" anchor="b">
                    <a:flatTx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" dirty="0"/>
                  </a:p>
                </p:txBody>
              </p:sp>
              <p:sp>
                <p:nvSpPr>
                  <p:cNvPr id="116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61380" y="4828285"/>
                    <a:ext cx="1647034" cy="6898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0000" tIns="46800" rIns="90000" bIns="0">
                    <a:spAutoFit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r>
                      <a:rPr lang="en-US" altLang="de-DE" sz="400" dirty="0">
                        <a:cs typeface="Times New Roman" panose="02020603050405020304" pitchFamily="18" charset="0"/>
                      </a:rPr>
                      <a:t>  DE South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400" b="0" dirty="0">
                        <a:cs typeface="Times New Roman" panose="02020603050405020304" pitchFamily="18" charset="0"/>
                      </a:rPr>
                      <a:t> DS00</a:t>
                    </a:r>
                  </a:p>
                </p:txBody>
              </p:sp>
            </p:grpSp>
            <p:grpSp>
              <p:nvGrpSpPr>
                <p:cNvPr id="112" name="Gruppieren 111"/>
                <p:cNvGrpSpPr/>
                <p:nvPr/>
              </p:nvGrpSpPr>
              <p:grpSpPr>
                <a:xfrm>
                  <a:off x="4844641" y="4202436"/>
                  <a:ext cx="1635232" cy="689892"/>
                  <a:chOff x="4844641" y="4202436"/>
                  <a:chExt cx="1635232" cy="689892"/>
                </a:xfrm>
              </p:grpSpPr>
              <p:sp>
                <p:nvSpPr>
                  <p:cNvPr id="113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5213949" y="4493941"/>
                    <a:ext cx="882650" cy="373062"/>
                  </a:xfrm>
                  <a:prstGeom prst="parallelogram">
                    <a:avLst>
                      <a:gd name="adj" fmla="val 44636"/>
                    </a:avLst>
                  </a:prstGeom>
                  <a:solidFill>
                    <a:srgbClr val="FFFF99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BottomRight"/>
                    <a:lightRig rig="legacyFlat3" dir="b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FFFF99"/>
                    </a:extrusionClr>
                    <a:contourClr>
                      <a:srgbClr val="FFFF99"/>
                    </a:contourClr>
                  </a:sp3d>
                </p:spPr>
                <p:txBody>
                  <a:bodyPr wrap="none" lIns="0" tIns="0" rIns="0" bIns="0" anchor="b">
                    <a:flatTx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" dirty="0"/>
                  </a:p>
                </p:txBody>
              </p:sp>
              <p:sp>
                <p:nvSpPr>
                  <p:cNvPr id="11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44641" y="4202436"/>
                    <a:ext cx="1635232" cy="6898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0000" tIns="46800" rIns="90000" bIns="0">
                    <a:spAutoFit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r>
                      <a:rPr lang="en-US" altLang="de-DE" sz="400" dirty="0">
                        <a:cs typeface="Times New Roman" panose="02020603050405020304" pitchFamily="18" charset="0"/>
                      </a:rPr>
                      <a:t>  DE North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400" b="0" dirty="0">
                        <a:cs typeface="Times New Roman" panose="02020603050405020304" pitchFamily="18" charset="0"/>
                      </a:rPr>
                      <a:t> DN00</a:t>
                    </a:r>
                  </a:p>
                </p:txBody>
              </p:sp>
            </p:grpSp>
          </p:grpSp>
          <p:grpSp>
            <p:nvGrpSpPr>
              <p:cNvPr id="84" name="Gruppieren 83"/>
              <p:cNvGrpSpPr/>
              <p:nvPr/>
            </p:nvGrpSpPr>
            <p:grpSpPr>
              <a:xfrm>
                <a:off x="5566376" y="1723753"/>
                <a:ext cx="3003548" cy="4265682"/>
                <a:chOff x="5566376" y="1723753"/>
                <a:chExt cx="3003548" cy="4265682"/>
              </a:xfrm>
            </p:grpSpPr>
            <p:grpSp>
              <p:nvGrpSpPr>
                <p:cNvPr id="101" name="Gruppieren 100"/>
                <p:cNvGrpSpPr/>
                <p:nvPr/>
              </p:nvGrpSpPr>
              <p:grpSpPr>
                <a:xfrm>
                  <a:off x="5705929" y="1723753"/>
                  <a:ext cx="2863995" cy="4265682"/>
                  <a:chOff x="5705929" y="1723753"/>
                  <a:chExt cx="2863995" cy="4265682"/>
                </a:xfrm>
              </p:grpSpPr>
              <p:sp>
                <p:nvSpPr>
                  <p:cNvPr id="108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5875937" y="1723753"/>
                    <a:ext cx="2693987" cy="3922713"/>
                  </a:xfrm>
                  <a:prstGeom prst="parallelogram">
                    <a:avLst>
                      <a:gd name="adj" fmla="val 65981"/>
                    </a:avLst>
                  </a:prstGeom>
                  <a:gradFill rotWithShape="0">
                    <a:gsLst>
                      <a:gs pos="0">
                        <a:srgbClr val="969696"/>
                      </a:gs>
                      <a:gs pos="100000">
                        <a:srgbClr val="454545"/>
                      </a:gs>
                    </a:gsLst>
                    <a:lin ang="27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BottomRight"/>
                    <a:lightRig rig="legacyFlat3" dir="b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969696"/>
                    </a:extrusionClr>
                    <a:contourClr>
                      <a:srgbClr val="969696"/>
                    </a:contourClr>
                  </a:sp3d>
                </p:spPr>
                <p:txBody>
                  <a:bodyPr wrap="none" lIns="0" tIns="0" rIns="0" bIns="0" anchor="b">
                    <a:flatTx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" dirty="0"/>
                  </a:p>
                </p:txBody>
              </p:sp>
              <p:sp>
                <p:nvSpPr>
                  <p:cNvPr id="109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05929" y="5357447"/>
                    <a:ext cx="1397425" cy="6319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400" dirty="0">
                        <a:solidFill>
                          <a:srgbClr val="DDDDDD"/>
                        </a:solidFill>
                      </a:rPr>
                      <a:t>CC GB00</a:t>
                    </a:r>
                  </a:p>
                </p:txBody>
              </p:sp>
            </p:grpSp>
            <p:grpSp>
              <p:nvGrpSpPr>
                <p:cNvPr id="102" name="Gruppieren 101"/>
                <p:cNvGrpSpPr/>
                <p:nvPr/>
              </p:nvGrpSpPr>
              <p:grpSpPr>
                <a:xfrm>
                  <a:off x="5566376" y="4812140"/>
                  <a:ext cx="1865741" cy="689891"/>
                  <a:chOff x="5566376" y="4812140"/>
                  <a:chExt cx="1865741" cy="689891"/>
                </a:xfrm>
              </p:grpSpPr>
              <p:sp>
                <p:nvSpPr>
                  <p:cNvPr id="106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6109299" y="4930503"/>
                    <a:ext cx="882650" cy="373063"/>
                  </a:xfrm>
                  <a:prstGeom prst="parallelogram">
                    <a:avLst>
                      <a:gd name="adj" fmla="val 44635"/>
                    </a:avLst>
                  </a:prstGeom>
                  <a:gradFill rotWithShape="1">
                    <a:gsLst>
                      <a:gs pos="0">
                        <a:srgbClr val="969696"/>
                      </a:gs>
                      <a:gs pos="100000">
                        <a:srgbClr val="454545"/>
                      </a:gs>
                    </a:gsLst>
                    <a:lin ang="27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BottomRight"/>
                    <a:lightRig rig="legacyFlat3" dir="b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969696"/>
                    </a:extrusionClr>
                    <a:contourClr>
                      <a:srgbClr val="969696"/>
                    </a:contourClr>
                  </a:sp3d>
                </p:spPr>
                <p:txBody>
                  <a:bodyPr wrap="none" lIns="0" tIns="0" rIns="0" bIns="0" anchor="b">
                    <a:flatTx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" dirty="0"/>
                  </a:p>
                </p:txBody>
              </p:sp>
              <p:sp>
                <p:nvSpPr>
                  <p:cNvPr id="107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66376" y="4812140"/>
                    <a:ext cx="1865741" cy="6898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0000" tIns="46800" rIns="90000" bIns="0">
                    <a:spAutoFit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r>
                      <a:rPr lang="en-US" altLang="de-DE" sz="400" dirty="0">
                        <a:solidFill>
                          <a:srgbClr val="DDDDDD"/>
                        </a:solidFill>
                        <a:cs typeface="Times New Roman" panose="02020603050405020304" pitchFamily="18" charset="0"/>
                      </a:rPr>
                      <a:t>  GB South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400" b="0" dirty="0">
                        <a:solidFill>
                          <a:srgbClr val="DDDDDD"/>
                        </a:solidFill>
                        <a:cs typeface="Times New Roman" panose="02020603050405020304" pitchFamily="18" charset="0"/>
                      </a:rPr>
                      <a:t> GS00</a:t>
                    </a:r>
                  </a:p>
                </p:txBody>
              </p:sp>
            </p:grpSp>
            <p:grpSp>
              <p:nvGrpSpPr>
                <p:cNvPr id="103" name="Gruppieren 102"/>
                <p:cNvGrpSpPr/>
                <p:nvPr/>
              </p:nvGrpSpPr>
              <p:grpSpPr>
                <a:xfrm>
                  <a:off x="5993176" y="4209324"/>
                  <a:ext cx="1554634" cy="689891"/>
                  <a:chOff x="5993176" y="4209324"/>
                  <a:chExt cx="1554634" cy="689891"/>
                </a:xfrm>
              </p:grpSpPr>
              <p:sp>
                <p:nvSpPr>
                  <p:cNvPr id="104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6295037" y="4493941"/>
                    <a:ext cx="882650" cy="373061"/>
                  </a:xfrm>
                  <a:prstGeom prst="parallelogram">
                    <a:avLst>
                      <a:gd name="adj" fmla="val 44636"/>
                    </a:avLst>
                  </a:prstGeom>
                  <a:gradFill rotWithShape="1">
                    <a:gsLst>
                      <a:gs pos="0">
                        <a:srgbClr val="969696"/>
                      </a:gs>
                      <a:gs pos="100000">
                        <a:srgbClr val="454545"/>
                      </a:gs>
                    </a:gsLst>
                    <a:lin ang="27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BottomRight"/>
                    <a:lightRig rig="legacyFlat3" dir="b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969696"/>
                    </a:extrusionClr>
                    <a:contourClr>
                      <a:srgbClr val="969696"/>
                    </a:contourClr>
                  </a:sp3d>
                </p:spPr>
                <p:txBody>
                  <a:bodyPr wrap="none" lIns="0" tIns="0" rIns="0" bIns="0" anchor="b">
                    <a:flatTx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" dirty="0"/>
                  </a:p>
                </p:txBody>
              </p:sp>
              <p:sp>
                <p:nvSpPr>
                  <p:cNvPr id="105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93176" y="4209324"/>
                    <a:ext cx="1554634" cy="6898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0000" tIns="46800" rIns="90000" bIns="0">
                    <a:spAutoFit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r>
                      <a:rPr lang="en-US" altLang="de-DE" sz="400" dirty="0">
                        <a:solidFill>
                          <a:srgbClr val="DDDDDD"/>
                        </a:solidFill>
                        <a:cs typeface="Times New Roman" panose="02020603050405020304" pitchFamily="18" charset="0"/>
                      </a:rPr>
                      <a:t>  GB North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400" b="0" dirty="0">
                        <a:solidFill>
                          <a:srgbClr val="DDDDDD"/>
                        </a:solidFill>
                        <a:cs typeface="Times New Roman" panose="02020603050405020304" pitchFamily="18" charset="0"/>
                      </a:rPr>
                      <a:t> GN00</a:t>
                    </a:r>
                  </a:p>
                </p:txBody>
              </p:sp>
            </p:grpSp>
          </p:grpSp>
          <p:grpSp>
            <p:nvGrpSpPr>
              <p:cNvPr id="85" name="Gruppieren 84"/>
              <p:cNvGrpSpPr/>
              <p:nvPr/>
            </p:nvGrpSpPr>
            <p:grpSpPr>
              <a:xfrm>
                <a:off x="7108197" y="1723753"/>
                <a:ext cx="2882540" cy="4227124"/>
                <a:chOff x="7108197" y="1723753"/>
                <a:chExt cx="2882540" cy="4227124"/>
              </a:xfrm>
            </p:grpSpPr>
            <p:grpSp>
              <p:nvGrpSpPr>
                <p:cNvPr id="92" name="Gruppieren 91"/>
                <p:cNvGrpSpPr/>
                <p:nvPr/>
              </p:nvGrpSpPr>
              <p:grpSpPr>
                <a:xfrm>
                  <a:off x="7108197" y="1723753"/>
                  <a:ext cx="2882540" cy="4227124"/>
                  <a:chOff x="7108197" y="1723753"/>
                  <a:chExt cx="2882540" cy="4227124"/>
                </a:xfrm>
              </p:grpSpPr>
              <p:sp>
                <p:nvSpPr>
                  <p:cNvPr id="99" name="AutoShape 70"/>
                  <p:cNvSpPr>
                    <a:spLocks noChangeArrowheads="1"/>
                  </p:cNvSpPr>
                  <p:nvPr/>
                </p:nvSpPr>
                <p:spPr bwMode="auto">
                  <a:xfrm>
                    <a:off x="7296749" y="1723753"/>
                    <a:ext cx="2693988" cy="3922713"/>
                  </a:xfrm>
                  <a:prstGeom prst="parallelogram">
                    <a:avLst>
                      <a:gd name="adj" fmla="val 65981"/>
                    </a:avLst>
                  </a:prstGeom>
                  <a:gradFill rotWithShape="0">
                    <a:gsLst>
                      <a:gs pos="0">
                        <a:srgbClr val="969696"/>
                      </a:gs>
                      <a:gs pos="100000">
                        <a:srgbClr val="454545"/>
                      </a:gs>
                    </a:gsLst>
                    <a:lin ang="27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BottomRight"/>
                    <a:lightRig rig="legacyFlat3" dir="b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969696"/>
                    </a:extrusionClr>
                    <a:contourClr>
                      <a:srgbClr val="969696"/>
                    </a:contourClr>
                  </a:sp3d>
                </p:spPr>
                <p:txBody>
                  <a:bodyPr wrap="none" lIns="0" tIns="0" rIns="0" bIns="0" anchor="b">
                    <a:flatTx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" dirty="0"/>
                  </a:p>
                </p:txBody>
              </p:sp>
              <p:sp>
                <p:nvSpPr>
                  <p:cNvPr id="100" name="Text Box 7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08197" y="5318889"/>
                    <a:ext cx="1386263" cy="6319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400" dirty="0">
                        <a:solidFill>
                          <a:srgbClr val="DDDDDD"/>
                        </a:solidFill>
                      </a:rPr>
                      <a:t>CC AU00</a:t>
                    </a:r>
                  </a:p>
                </p:txBody>
              </p:sp>
            </p:grpSp>
            <p:grpSp>
              <p:nvGrpSpPr>
                <p:cNvPr id="93" name="Gruppieren 92"/>
                <p:cNvGrpSpPr/>
                <p:nvPr/>
              </p:nvGrpSpPr>
              <p:grpSpPr>
                <a:xfrm>
                  <a:off x="7111594" y="4825977"/>
                  <a:ext cx="1558709" cy="689890"/>
                  <a:chOff x="7111594" y="4825977"/>
                  <a:chExt cx="1558709" cy="689890"/>
                </a:xfrm>
              </p:grpSpPr>
              <p:sp>
                <p:nvSpPr>
                  <p:cNvPr id="97" name="AutoShape 72"/>
                  <p:cNvSpPr>
                    <a:spLocks noChangeArrowheads="1"/>
                  </p:cNvSpPr>
                  <p:nvPr/>
                </p:nvSpPr>
                <p:spPr bwMode="auto">
                  <a:xfrm>
                    <a:off x="7531699" y="4930503"/>
                    <a:ext cx="881063" cy="373063"/>
                  </a:xfrm>
                  <a:prstGeom prst="parallelogram">
                    <a:avLst>
                      <a:gd name="adj" fmla="val 44555"/>
                    </a:avLst>
                  </a:prstGeom>
                  <a:gradFill rotWithShape="1">
                    <a:gsLst>
                      <a:gs pos="0">
                        <a:srgbClr val="969696"/>
                      </a:gs>
                      <a:gs pos="100000">
                        <a:srgbClr val="454545"/>
                      </a:gs>
                    </a:gsLst>
                    <a:lin ang="27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BottomRight"/>
                    <a:lightRig rig="legacyFlat3" dir="b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969696"/>
                    </a:extrusionClr>
                    <a:contourClr>
                      <a:srgbClr val="969696"/>
                    </a:contourClr>
                  </a:sp3d>
                </p:spPr>
                <p:txBody>
                  <a:bodyPr wrap="none" lIns="0" tIns="0" rIns="0" bIns="0" anchor="b">
                    <a:flatTx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" dirty="0"/>
                  </a:p>
                </p:txBody>
              </p:sp>
              <p:sp>
                <p:nvSpPr>
                  <p:cNvPr id="98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11594" y="4825977"/>
                    <a:ext cx="1558709" cy="6898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0000" tIns="46800" rIns="90000" bIns="0">
                    <a:spAutoFit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r>
                      <a:rPr lang="en-US" altLang="de-DE" sz="400" dirty="0">
                        <a:solidFill>
                          <a:srgbClr val="DDDDDD"/>
                        </a:solidFill>
                        <a:cs typeface="Times New Roman" panose="02020603050405020304" pitchFamily="18" charset="0"/>
                      </a:rPr>
                      <a:t>  AU South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400" b="0" dirty="0">
                        <a:solidFill>
                          <a:srgbClr val="DDDDDD"/>
                        </a:solidFill>
                        <a:cs typeface="Times New Roman" panose="02020603050405020304" pitchFamily="18" charset="0"/>
                      </a:rPr>
                      <a:t> AS00</a:t>
                    </a:r>
                  </a:p>
                </p:txBody>
              </p:sp>
            </p:grpSp>
            <p:grpSp>
              <p:nvGrpSpPr>
                <p:cNvPr id="94" name="Gruppieren 93"/>
                <p:cNvGrpSpPr/>
                <p:nvPr/>
              </p:nvGrpSpPr>
              <p:grpSpPr>
                <a:xfrm>
                  <a:off x="7416494" y="4164861"/>
                  <a:ext cx="1489983" cy="702142"/>
                  <a:chOff x="7416494" y="4164861"/>
                  <a:chExt cx="1489983" cy="702142"/>
                </a:xfrm>
              </p:grpSpPr>
              <p:sp>
                <p:nvSpPr>
                  <p:cNvPr id="95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7715849" y="4493941"/>
                    <a:ext cx="882650" cy="373062"/>
                  </a:xfrm>
                  <a:prstGeom prst="parallelogram">
                    <a:avLst>
                      <a:gd name="adj" fmla="val 44636"/>
                    </a:avLst>
                  </a:prstGeom>
                  <a:gradFill rotWithShape="1">
                    <a:gsLst>
                      <a:gs pos="0">
                        <a:srgbClr val="969696"/>
                      </a:gs>
                      <a:gs pos="100000">
                        <a:srgbClr val="454545"/>
                      </a:gs>
                    </a:gsLst>
                    <a:lin ang="2700000" scaled="1"/>
                  </a:gradFill>
                  <a:ln w="9525">
                    <a:miter lim="800000"/>
                    <a:headEnd/>
                    <a:tailEnd/>
                  </a:ln>
                  <a:scene3d>
                    <a:camera prst="legacyObliqueBottomRight"/>
                    <a:lightRig rig="legacyFlat3" dir="b"/>
                  </a:scene3d>
                  <a:sp3d extrusionH="100000" prstMaterial="legacyMatte">
                    <a:bevelT w="13500" h="13500" prst="angle"/>
                    <a:bevelB w="13500" h="13500" prst="angle"/>
                    <a:extrusionClr>
                      <a:srgbClr val="969696"/>
                    </a:extrusionClr>
                    <a:contourClr>
                      <a:srgbClr val="969696"/>
                    </a:contourClr>
                  </a:sp3d>
                </p:spPr>
                <p:txBody>
                  <a:bodyPr wrap="none" lIns="0" tIns="0" rIns="0" bIns="0" anchor="b">
                    <a:flatTx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" dirty="0"/>
                  </a:p>
                </p:txBody>
              </p:sp>
              <p:sp>
                <p:nvSpPr>
                  <p:cNvPr id="96" name="Text 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16494" y="4164861"/>
                    <a:ext cx="1489983" cy="6898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lIns="90000" tIns="46800" rIns="90000" bIns="0">
                    <a:spAutoFit/>
                  </a:bodyPr>
                  <a:lstStyle>
                    <a:lvl1pPr>
                      <a:spcBef>
                        <a:spcPct val="5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-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1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buFontTx/>
                      <a:buNone/>
                    </a:pPr>
                    <a:r>
                      <a:rPr lang="en-US" altLang="de-DE" sz="400" dirty="0">
                        <a:solidFill>
                          <a:srgbClr val="DDDDDD"/>
                        </a:solidFill>
                        <a:cs typeface="Times New Roman" panose="02020603050405020304" pitchFamily="18" charset="0"/>
                      </a:rPr>
                      <a:t>  AU North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400" b="0" dirty="0">
                        <a:solidFill>
                          <a:srgbClr val="DDDDDD"/>
                        </a:solidFill>
                        <a:cs typeface="Times New Roman" panose="02020603050405020304" pitchFamily="18" charset="0"/>
                      </a:rPr>
                      <a:t> AN00</a:t>
                    </a:r>
                  </a:p>
                </p:txBody>
              </p:sp>
            </p:grpSp>
          </p:grpSp>
          <p:grpSp>
            <p:nvGrpSpPr>
              <p:cNvPr id="86" name="Gruppieren 85"/>
              <p:cNvGrpSpPr/>
              <p:nvPr/>
            </p:nvGrpSpPr>
            <p:grpSpPr>
              <a:xfrm>
                <a:off x="3266087" y="2104753"/>
                <a:ext cx="6950075" cy="566738"/>
                <a:chOff x="3266087" y="2104753"/>
                <a:chExt cx="6950075" cy="566738"/>
              </a:xfrm>
            </p:grpSpPr>
            <p:sp>
              <p:nvSpPr>
                <p:cNvPr id="90" name="AutoShape 77"/>
                <p:cNvSpPr>
                  <a:spLocks noChangeArrowheads="1"/>
                </p:cNvSpPr>
                <p:nvPr/>
              </p:nvSpPr>
              <p:spPr bwMode="auto">
                <a:xfrm>
                  <a:off x="3266087" y="2104753"/>
                  <a:ext cx="6950075" cy="566738"/>
                </a:xfrm>
                <a:prstGeom prst="parallelogram">
                  <a:avLst>
                    <a:gd name="adj" fmla="val 44398"/>
                  </a:avLst>
                </a:prstGeom>
                <a:gradFill rotWithShape="0">
                  <a:gsLst>
                    <a:gs pos="0">
                      <a:srgbClr val="0099FF"/>
                    </a:gs>
                    <a:gs pos="100000">
                      <a:srgbClr val="004776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0099FF"/>
                  </a:extrusionClr>
                  <a:contourClr>
                    <a:srgbClr val="0099FF"/>
                  </a:contourClr>
                </a:sp3d>
              </p:spPr>
              <p:txBody>
                <a:bodyPr wrap="none" lIns="0" tIns="0" rIns="0" bIns="0" anchor="ctr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1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3343874" y="2187305"/>
                  <a:ext cx="3992564" cy="440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dirty="0">
                      <a:solidFill>
                        <a:srgbClr val="FFFF66"/>
                      </a:solidFill>
                    </a:rPr>
                    <a:t>      </a:t>
                  </a:r>
                  <a:r>
                    <a:rPr lang="en-US" altLang="de-DE" sz="400" dirty="0"/>
                    <a:t>Distribution Channel Wholesale WH</a:t>
                  </a:r>
                  <a:endParaRPr lang="en-US" altLang="de-DE" sz="400" dirty="0"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7" name="Gruppieren 86"/>
              <p:cNvGrpSpPr/>
              <p:nvPr/>
            </p:nvGrpSpPr>
            <p:grpSpPr>
              <a:xfrm>
                <a:off x="2907312" y="2882628"/>
                <a:ext cx="6951662" cy="581915"/>
                <a:chOff x="2907312" y="2882628"/>
                <a:chExt cx="6951662" cy="581915"/>
              </a:xfrm>
            </p:grpSpPr>
            <p:sp>
              <p:nvSpPr>
                <p:cNvPr id="88" name="AutoShape 76"/>
                <p:cNvSpPr>
                  <a:spLocks noChangeArrowheads="1"/>
                </p:cNvSpPr>
                <p:nvPr/>
              </p:nvSpPr>
              <p:spPr bwMode="auto">
                <a:xfrm>
                  <a:off x="2907312" y="2882628"/>
                  <a:ext cx="6951662" cy="565150"/>
                </a:xfrm>
                <a:prstGeom prst="parallelogram">
                  <a:avLst>
                    <a:gd name="adj" fmla="val 44533"/>
                  </a:avLst>
                </a:prstGeom>
                <a:gradFill rotWithShape="0">
                  <a:gsLst>
                    <a:gs pos="0">
                      <a:srgbClr val="0099FF"/>
                    </a:gs>
                    <a:gs pos="100000">
                      <a:srgbClr val="004776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0099FF"/>
                  </a:extrusionClr>
                  <a:contourClr>
                    <a:srgbClr val="0099FF"/>
                  </a:contourClr>
                </a:sp3d>
              </p:spPr>
              <p:txBody>
                <a:bodyPr wrap="none" lIns="0" tIns="0" rIns="0" bIns="0" anchor="ctr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>
                    <a:solidFill>
                      <a:srgbClr val="FFFF66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13663" y="3023917"/>
                  <a:ext cx="3692527" cy="4406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dirty="0"/>
                    <a:t>       Distribution Channel Internet IN</a:t>
                  </a:r>
                  <a:endParaRPr lang="en-US" altLang="de-DE" sz="400" dirty="0"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2" name="Gruppieren 141"/>
            <p:cNvGrpSpPr/>
            <p:nvPr/>
          </p:nvGrpSpPr>
          <p:grpSpPr>
            <a:xfrm>
              <a:off x="8029498" y="1179846"/>
              <a:ext cx="951596" cy="734794"/>
              <a:chOff x="10784462" y="1238787"/>
              <a:chExt cx="951596" cy="734794"/>
            </a:xfrm>
          </p:grpSpPr>
          <p:grpSp>
            <p:nvGrpSpPr>
              <p:cNvPr id="143" name="Gruppieren 142"/>
              <p:cNvGrpSpPr/>
              <p:nvPr/>
            </p:nvGrpSpPr>
            <p:grpSpPr>
              <a:xfrm>
                <a:off x="10784462" y="1293542"/>
                <a:ext cx="951596" cy="672537"/>
                <a:chOff x="6512524" y="1445941"/>
                <a:chExt cx="3313113" cy="2723383"/>
              </a:xfrm>
            </p:grpSpPr>
            <p:sp>
              <p:nvSpPr>
                <p:cNvPr id="150" name="AutoShape 80"/>
                <p:cNvSpPr>
                  <a:spLocks noChangeArrowheads="1"/>
                </p:cNvSpPr>
                <p:nvPr/>
              </p:nvSpPr>
              <p:spPr bwMode="auto">
                <a:xfrm>
                  <a:off x="6512524" y="1445941"/>
                  <a:ext cx="3313113" cy="2608262"/>
                </a:xfrm>
                <a:prstGeom prst="parallelogram">
                  <a:avLst>
                    <a:gd name="adj" fmla="val 43469"/>
                  </a:avLst>
                </a:prstGeom>
                <a:gradFill rotWithShape="0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100000">
                      <a:srgbClr val="767676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A4B3E4"/>
                  </a:extrusionClr>
                </a:sp3d>
              </p:spPr>
              <p:txBody>
                <a:bodyPr wrap="none" lIns="0" tIns="0" rIns="0" bIns="0" anchor="b">
                  <a:flatTx/>
                </a:bodyPr>
                <a:lstStyle/>
                <a:p>
                  <a:pPr eaLnBrk="1" hangingPunct="1">
                    <a:defRPr/>
                  </a:pPr>
                  <a:endParaRPr lang="de-DE" sz="200" dirty="0">
                    <a:solidFill>
                      <a:srgbClr val="FFFF66"/>
                    </a:solidFill>
                    <a:latin typeface="Arial" charset="0"/>
                  </a:endParaRPr>
                </a:p>
              </p:txBody>
            </p:sp>
            <p:sp>
              <p:nvSpPr>
                <p:cNvPr id="151" name="Text Box 81"/>
                <p:cNvSpPr txBox="1">
                  <a:spLocks noChangeArrowheads="1"/>
                </p:cNvSpPr>
                <p:nvPr/>
              </p:nvSpPr>
              <p:spPr bwMode="auto">
                <a:xfrm rot="17604472">
                  <a:off x="6021144" y="2711734"/>
                  <a:ext cx="2371804" cy="5433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400" dirty="0"/>
                    <a:t>Cross-Division 00</a:t>
                  </a:r>
                </a:p>
              </p:txBody>
            </p:sp>
          </p:grpSp>
          <p:grpSp>
            <p:nvGrpSpPr>
              <p:cNvPr id="144" name="Gruppieren 143"/>
              <p:cNvGrpSpPr/>
              <p:nvPr/>
            </p:nvGrpSpPr>
            <p:grpSpPr>
              <a:xfrm>
                <a:off x="10928091" y="1312751"/>
                <a:ext cx="506120" cy="648472"/>
                <a:chOff x="7012587" y="1523728"/>
                <a:chExt cx="1762125" cy="2625935"/>
              </a:xfrm>
            </p:grpSpPr>
            <p:sp>
              <p:nvSpPr>
                <p:cNvPr id="148" name="AutoShape 80"/>
                <p:cNvSpPr>
                  <a:spLocks noChangeArrowheads="1"/>
                </p:cNvSpPr>
                <p:nvPr/>
              </p:nvSpPr>
              <p:spPr bwMode="auto">
                <a:xfrm>
                  <a:off x="7012587" y="1523728"/>
                  <a:ext cx="1762125" cy="2392363"/>
                </a:xfrm>
                <a:prstGeom prst="parallelogram">
                  <a:avLst>
                    <a:gd name="adj" fmla="val 61185"/>
                  </a:avLst>
                </a:prstGeom>
                <a:gradFill rotWithShape="0">
                  <a:gsLst>
                    <a:gs pos="0">
                      <a:srgbClr val="A4B3E4"/>
                    </a:gs>
                    <a:gs pos="100000">
                      <a:srgbClr val="767676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A4B3E4"/>
                  </a:extrusionClr>
                  <a:contourClr>
                    <a:srgbClr val="A4B3E4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49" name="Text Box 81"/>
                <p:cNvSpPr txBox="1">
                  <a:spLocks noChangeArrowheads="1"/>
                </p:cNvSpPr>
                <p:nvPr/>
              </p:nvSpPr>
              <p:spPr bwMode="auto">
                <a:xfrm rot="17604472">
                  <a:off x="6543261" y="2610933"/>
                  <a:ext cx="2534084" cy="543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dirty="0"/>
                    <a:t>Division Bicycles BI</a:t>
                  </a:r>
                </a:p>
              </p:txBody>
            </p:sp>
          </p:grpSp>
          <p:grpSp>
            <p:nvGrpSpPr>
              <p:cNvPr id="145" name="Gruppieren 144"/>
              <p:cNvGrpSpPr/>
              <p:nvPr/>
            </p:nvGrpSpPr>
            <p:grpSpPr>
              <a:xfrm>
                <a:off x="11172487" y="1238787"/>
                <a:ext cx="506120" cy="734794"/>
                <a:chOff x="7863487" y="1224216"/>
                <a:chExt cx="1762125" cy="2975487"/>
              </a:xfrm>
            </p:grpSpPr>
            <p:sp>
              <p:nvSpPr>
                <p:cNvPr id="146" name="AutoShape 82"/>
                <p:cNvSpPr>
                  <a:spLocks noChangeArrowheads="1"/>
                </p:cNvSpPr>
                <p:nvPr/>
              </p:nvSpPr>
              <p:spPr bwMode="auto">
                <a:xfrm>
                  <a:off x="7863487" y="1517378"/>
                  <a:ext cx="1762125" cy="2392363"/>
                </a:xfrm>
                <a:prstGeom prst="parallelogram">
                  <a:avLst>
                    <a:gd name="adj" fmla="val 61185"/>
                  </a:avLst>
                </a:prstGeom>
                <a:gradFill rotWithShape="0">
                  <a:gsLst>
                    <a:gs pos="0">
                      <a:srgbClr val="A4B3E4"/>
                    </a:gs>
                    <a:gs pos="100000">
                      <a:srgbClr val="767676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A4B3E4"/>
                  </a:extrusionClr>
                  <a:contourClr>
                    <a:srgbClr val="A4B3E4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" dirty="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47" name="Text Box 83"/>
                <p:cNvSpPr txBox="1">
                  <a:spLocks noChangeArrowheads="1"/>
                </p:cNvSpPr>
                <p:nvPr/>
              </p:nvSpPr>
              <p:spPr bwMode="auto">
                <a:xfrm rot="17604472">
                  <a:off x="7263149" y="2440272"/>
                  <a:ext cx="2975487" cy="5433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400" dirty="0"/>
                    <a:t>Division Accessories AS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160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SAP S/4HANA 2020</a:t>
            </a:r>
          </a:p>
          <a:p>
            <a:r>
              <a:rPr lang="de-DE" dirty="0" smtClean="0"/>
              <a:t>GUI 7.70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None</a:t>
            </a:r>
            <a:endParaRPr lang="de-DE" dirty="0"/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Global Bike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4.2 </a:t>
            </a:r>
            <a:r>
              <a:rPr lang="de-DE" dirty="0" smtClean="0"/>
              <a:t>(March </a:t>
            </a:r>
            <a:r>
              <a:rPr lang="de-DE" dirty="0" smtClean="0"/>
              <a:t>2024)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Other SD organization </a:t>
            </a:r>
            <a:r>
              <a:rPr lang="en-US" altLang="de-DE" dirty="0" smtClean="0"/>
              <a:t>units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1691079"/>
            <a:ext cx="11421310" cy="4757018"/>
          </a:xfrm>
        </p:spPr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 smtClean="0"/>
              <a:t>Sales Area – A c</a:t>
            </a:r>
            <a:r>
              <a:rPr lang="en-US" altLang="de-DE" dirty="0" smtClean="0"/>
              <a:t>ombination </a:t>
            </a:r>
            <a:r>
              <a:rPr lang="en-US" altLang="de-DE" dirty="0"/>
              <a:t>of </a:t>
            </a:r>
            <a:r>
              <a:rPr lang="en-US" altLang="de-DE" dirty="0" smtClean="0"/>
              <a:t>sales organization</a:t>
            </a:r>
            <a:r>
              <a:rPr lang="en-US" altLang="de-DE" dirty="0"/>
              <a:t>, </a:t>
            </a:r>
            <a:r>
              <a:rPr lang="en-US" altLang="de-DE" dirty="0" smtClean="0"/>
              <a:t>distribution channel </a:t>
            </a:r>
            <a:r>
              <a:rPr lang="en-US" altLang="de-DE" dirty="0"/>
              <a:t>and </a:t>
            </a:r>
            <a:r>
              <a:rPr lang="en-US" altLang="de-DE" dirty="0" smtClean="0"/>
              <a:t>division.</a:t>
            </a:r>
            <a:endParaRPr lang="en-US" altLang="de-DE" dirty="0"/>
          </a:p>
          <a:p>
            <a:pPr>
              <a:tabLst>
                <a:tab pos="1971675" algn="l"/>
              </a:tabLst>
            </a:pPr>
            <a:endParaRPr lang="de-DE" altLang="de-DE" dirty="0"/>
          </a:p>
          <a:p>
            <a:pPr>
              <a:tabLst>
                <a:tab pos="1971675" algn="l"/>
              </a:tabLst>
            </a:pPr>
            <a:r>
              <a:rPr lang="de-DE" altLang="de-DE" dirty="0" smtClean="0"/>
              <a:t>Plant (Delivering Plant) - </a:t>
            </a:r>
            <a:r>
              <a:rPr lang="en-US" altLang="de-DE" dirty="0" smtClean="0"/>
              <a:t>Plant </a:t>
            </a:r>
            <a:r>
              <a:rPr lang="en-US" altLang="de-DE" dirty="0"/>
              <a:t>from which the goods should be delivered to the </a:t>
            </a:r>
            <a:r>
              <a:rPr lang="en-US" altLang="de-DE" dirty="0" smtClean="0"/>
              <a:t>customer.</a:t>
            </a:r>
          </a:p>
          <a:p>
            <a:pPr>
              <a:tabLst>
                <a:tab pos="1971675" algn="l"/>
              </a:tabLst>
            </a:pPr>
            <a:endParaRPr lang="en-US" altLang="de-DE" dirty="0"/>
          </a:p>
          <a:p>
            <a:pPr>
              <a:tabLst>
                <a:tab pos="1971675" algn="l"/>
              </a:tabLst>
            </a:pPr>
            <a:r>
              <a:rPr lang="en-US" altLang="de-DE" dirty="0" smtClean="0"/>
              <a:t>Shipping Point - </a:t>
            </a:r>
            <a:r>
              <a:rPr lang="en-US" dirty="0" smtClean="0"/>
              <a:t>Organizational unit </a:t>
            </a:r>
            <a:r>
              <a:rPr lang="en-US" dirty="0"/>
              <a:t>within which processing and monitoring of the deliveries as well as goods issue is carried </a:t>
            </a:r>
            <a:r>
              <a:rPr lang="en-US" dirty="0" smtClean="0"/>
              <a:t>out.	</a:t>
            </a:r>
            <a:endParaRPr lang="en-US" altLang="de-DE" dirty="0" smtClean="0"/>
          </a:p>
          <a:p>
            <a:pPr>
              <a:tabLst>
                <a:tab pos="1971675" algn="l"/>
              </a:tabLst>
            </a:pPr>
            <a:endParaRPr lang="en-US" altLang="de-DE" dirty="0" smtClean="0"/>
          </a:p>
          <a:p>
            <a:r>
              <a:rPr lang="en-US" altLang="de-DE" dirty="0" smtClean="0"/>
              <a:t>Loading Point - </a:t>
            </a:r>
            <a:r>
              <a:rPr lang="en-US" dirty="0" smtClean="0"/>
              <a:t>The </a:t>
            </a:r>
            <a:r>
              <a:rPr lang="en-US" dirty="0"/>
              <a:t>exact physical location where the loading of a delivery item takes place </a:t>
            </a:r>
            <a:r>
              <a:rPr lang="en-US" dirty="0" smtClean="0"/>
              <a:t>(e.g. </a:t>
            </a:r>
            <a:r>
              <a:rPr lang="en-US" dirty="0"/>
              <a:t>the number of a specific loading bay</a:t>
            </a:r>
            <a:r>
              <a:rPr lang="en-US" dirty="0" smtClean="0"/>
              <a:t>).</a:t>
            </a:r>
            <a:endParaRPr lang="en-US" dirty="0"/>
          </a:p>
          <a:p>
            <a:pPr>
              <a:tabLst>
                <a:tab pos="1971675" algn="l"/>
              </a:tabLst>
            </a:pPr>
            <a:endParaRPr lang="en-US" altLang="de-DE" dirty="0" smtClean="0"/>
          </a:p>
          <a:p>
            <a:pPr>
              <a:tabLst>
                <a:tab pos="1971675" algn="l"/>
              </a:tabLst>
            </a:pPr>
            <a:r>
              <a:rPr lang="en-US" altLang="de-DE" dirty="0" smtClean="0"/>
              <a:t>Sales Office - </a:t>
            </a:r>
            <a:r>
              <a:rPr lang="en-US" dirty="0" smtClean="0"/>
              <a:t>An </a:t>
            </a:r>
            <a:r>
              <a:rPr lang="en-US" dirty="0"/>
              <a:t>organizational unit in a geographical area of a sales organization. A sales office establishes contact between the firm and the regional market. </a:t>
            </a:r>
            <a:endParaRPr lang="en-US" dirty="0" smtClean="0"/>
          </a:p>
          <a:p>
            <a:pPr>
              <a:tabLst>
                <a:tab pos="1971675" algn="l"/>
              </a:tabLst>
            </a:pPr>
            <a:endParaRPr lang="en-US" altLang="de-DE" dirty="0" smtClean="0"/>
          </a:p>
          <a:p>
            <a:pPr>
              <a:tabLst>
                <a:tab pos="1971675" algn="l"/>
              </a:tabLst>
            </a:pPr>
            <a:r>
              <a:rPr lang="en-US" altLang="de-DE" dirty="0" smtClean="0"/>
              <a:t>Sales Group - An </a:t>
            </a:r>
            <a:r>
              <a:rPr lang="en-US" altLang="de-DE" dirty="0"/>
              <a:t>organizational unit that performs and is responsible for </a:t>
            </a:r>
            <a:r>
              <a:rPr lang="en-US" altLang="de-DE" dirty="0" smtClean="0"/>
              <a:t>sales transactions</a:t>
            </a:r>
            <a:r>
              <a:rPr lang="en-US" dirty="0" smtClean="0"/>
              <a:t>.</a:t>
            </a:r>
            <a:endParaRPr lang="en-US" alt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5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Structure </a:t>
            </a:r>
            <a:r>
              <a:rPr lang="en-US"/>
              <a:t>SAP </a:t>
            </a:r>
            <a:r>
              <a:rPr lang="en-US" smtClean="0"/>
              <a:t>S/4HANA</a:t>
            </a:r>
            <a:endParaRPr lang="de-DE" dirty="0"/>
          </a:p>
        </p:txBody>
      </p:sp>
      <p:sp>
        <p:nvSpPr>
          <p:cNvPr id="100" name="Line 43"/>
          <p:cNvSpPr>
            <a:spLocks noChangeShapeType="1"/>
          </p:cNvSpPr>
          <p:nvPr/>
        </p:nvSpPr>
        <p:spPr bwMode="auto">
          <a:xfrm flipH="1">
            <a:off x="5702899" y="1680891"/>
            <a:ext cx="1790700" cy="41719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/>
          <a:p>
            <a:endParaRPr lang="de-DE" dirty="0"/>
          </a:p>
        </p:txBody>
      </p:sp>
      <p:sp>
        <p:nvSpPr>
          <p:cNvPr id="125" name="Line 69"/>
          <p:cNvSpPr>
            <a:spLocks noChangeShapeType="1"/>
          </p:cNvSpPr>
          <p:nvPr/>
        </p:nvSpPr>
        <p:spPr bwMode="auto">
          <a:xfrm flipH="1">
            <a:off x="7258649" y="1680891"/>
            <a:ext cx="1792288" cy="41719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0">
            <a:spAutoFit/>
          </a:bodyPr>
          <a:lstStyle/>
          <a:p>
            <a:endParaRPr lang="de-DE" dirty="0"/>
          </a:p>
        </p:txBody>
      </p:sp>
      <p:grpSp>
        <p:nvGrpSpPr>
          <p:cNvPr id="149" name="Gruppieren 148"/>
          <p:cNvGrpSpPr/>
          <p:nvPr/>
        </p:nvGrpSpPr>
        <p:grpSpPr>
          <a:xfrm>
            <a:off x="1904012" y="1445941"/>
            <a:ext cx="8385175" cy="4781550"/>
            <a:chOff x="1904012" y="1445941"/>
            <a:chExt cx="8385175" cy="4781550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1904012" y="1609453"/>
              <a:ext cx="8385175" cy="4618038"/>
              <a:chOff x="1904012" y="1609453"/>
              <a:chExt cx="8385175" cy="4618038"/>
            </a:xfrm>
          </p:grpSpPr>
          <p:sp>
            <p:nvSpPr>
              <p:cNvPr id="96" name="AutoShape 39"/>
              <p:cNvSpPr>
                <a:spLocks noChangeArrowheads="1"/>
              </p:cNvSpPr>
              <p:nvPr/>
            </p:nvSpPr>
            <p:spPr bwMode="auto">
              <a:xfrm>
                <a:off x="1904012" y="1609453"/>
                <a:ext cx="8385175" cy="4597400"/>
              </a:xfrm>
              <a:prstGeom prst="parallelogram">
                <a:avLst>
                  <a:gd name="adj" fmla="val 44989"/>
                </a:avLst>
              </a:prstGeom>
              <a:gradFill rotWithShape="0">
                <a:gsLst>
                  <a:gs pos="0">
                    <a:srgbClr val="0050A8"/>
                  </a:gs>
                  <a:gs pos="100000">
                    <a:srgbClr val="B5C1E9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B5C1E9"/>
                </a:extrusionClr>
                <a:contourClr>
                  <a:srgbClr val="0050A8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400" dirty="0"/>
              </a:p>
            </p:txBody>
          </p:sp>
          <p:sp>
            <p:nvSpPr>
              <p:cNvPr id="97" name="Text Box 40"/>
              <p:cNvSpPr txBox="1">
                <a:spLocks noChangeArrowheads="1"/>
              </p:cNvSpPr>
              <p:nvPr/>
            </p:nvSpPr>
            <p:spPr bwMode="auto">
              <a:xfrm>
                <a:off x="2000849" y="5914753"/>
                <a:ext cx="1193800" cy="312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1400" dirty="0"/>
                  <a:t>Client GBI</a:t>
                </a:r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2108799" y="1680891"/>
              <a:ext cx="8018463" cy="4267200"/>
              <a:chOff x="2108799" y="1680891"/>
              <a:chExt cx="8018463" cy="4267200"/>
            </a:xfrm>
          </p:grpSpPr>
          <p:sp>
            <p:nvSpPr>
              <p:cNvPr id="98" name="AutoShape 41"/>
              <p:cNvSpPr>
                <a:spLocks noChangeArrowheads="1"/>
              </p:cNvSpPr>
              <p:nvPr/>
            </p:nvSpPr>
            <p:spPr bwMode="auto">
              <a:xfrm>
                <a:off x="2119912" y="1680891"/>
                <a:ext cx="8007350" cy="4241800"/>
              </a:xfrm>
              <a:prstGeom prst="parallelogram">
                <a:avLst>
                  <a:gd name="adj" fmla="val 45043"/>
                </a:avLst>
              </a:prstGeom>
              <a:gradFill rotWithShape="0">
                <a:gsLst>
                  <a:gs pos="0">
                    <a:srgbClr val="D6A4F4"/>
                  </a:gs>
                  <a:gs pos="100000">
                    <a:srgbClr val="634C71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D6A4F4"/>
                </a:extrusionClr>
                <a:contourClr>
                  <a:srgbClr val="D6A4F4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400" dirty="0">
                  <a:solidFill>
                    <a:srgbClr val="F8F8F8"/>
                  </a:solidFill>
                </a:endParaRPr>
              </a:p>
            </p:txBody>
          </p:sp>
          <p:sp>
            <p:nvSpPr>
              <p:cNvPr id="99" name="Text Box 42"/>
              <p:cNvSpPr txBox="1">
                <a:spLocks noChangeArrowheads="1"/>
              </p:cNvSpPr>
              <p:nvPr/>
            </p:nvSpPr>
            <p:spPr bwMode="auto">
              <a:xfrm>
                <a:off x="2108799" y="5654403"/>
                <a:ext cx="4159250" cy="293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de-DE" sz="1600" dirty="0">
                    <a:cs typeface="Times New Roman" panose="02020603050405020304" pitchFamily="18" charset="0"/>
                  </a:rPr>
                  <a:t> </a:t>
                </a:r>
                <a:r>
                  <a:rPr lang="en-US" altLang="de-DE" sz="1400" dirty="0">
                    <a:cs typeface="Times New Roman" panose="02020603050405020304" pitchFamily="18" charset="0"/>
                  </a:rPr>
                  <a:t>Credit Control Area </a:t>
                </a:r>
                <a:r>
                  <a:rPr lang="en-US" altLang="de-DE" sz="1400" dirty="0" smtClean="0">
                    <a:cs typeface="Times New Roman" panose="02020603050405020304" pitchFamily="18" charset="0"/>
                  </a:rPr>
                  <a:t>(Global</a:t>
                </a:r>
                <a:r>
                  <a:rPr lang="en-US" altLang="de-DE" sz="1400" dirty="0">
                    <a:cs typeface="Times New Roman" panose="02020603050405020304" pitchFamily="18" charset="0"/>
                  </a:rPr>
                  <a:t>) GL00</a:t>
                </a:r>
              </a:p>
            </p:txBody>
          </p:sp>
        </p:grpSp>
        <p:grpSp>
          <p:nvGrpSpPr>
            <p:cNvPr id="147" name="Gruppieren 146"/>
            <p:cNvGrpSpPr/>
            <p:nvPr/>
          </p:nvGrpSpPr>
          <p:grpSpPr>
            <a:xfrm>
              <a:off x="2353274" y="1723753"/>
              <a:ext cx="2695575" cy="3922713"/>
              <a:chOff x="2353274" y="1723753"/>
              <a:chExt cx="2695575" cy="3922713"/>
            </a:xfrm>
          </p:grpSpPr>
          <p:grpSp>
            <p:nvGrpSpPr>
              <p:cNvPr id="17" name="Gruppieren 16"/>
              <p:cNvGrpSpPr/>
              <p:nvPr/>
            </p:nvGrpSpPr>
            <p:grpSpPr>
              <a:xfrm>
                <a:off x="2353274" y="1723753"/>
                <a:ext cx="2695575" cy="3922713"/>
                <a:chOff x="2353274" y="1723753"/>
                <a:chExt cx="2695575" cy="3922713"/>
              </a:xfrm>
            </p:grpSpPr>
            <p:sp>
              <p:nvSpPr>
                <p:cNvPr id="101" name="AutoShape 45"/>
                <p:cNvSpPr>
                  <a:spLocks noChangeArrowheads="1"/>
                </p:cNvSpPr>
                <p:nvPr/>
              </p:nvSpPr>
              <p:spPr bwMode="auto">
                <a:xfrm>
                  <a:off x="2353274" y="1723753"/>
                  <a:ext cx="2695575" cy="3922713"/>
                </a:xfrm>
                <a:prstGeom prst="parallelogram">
                  <a:avLst>
                    <a:gd name="adj" fmla="val 65981"/>
                  </a:avLst>
                </a:prstGeom>
                <a:gradFill rotWithShape="0">
                  <a:gsLst>
                    <a:gs pos="0">
                      <a:srgbClr val="99FF66"/>
                    </a:gs>
                    <a:gs pos="100000">
                      <a:srgbClr val="47762F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9FF66"/>
                  </a:extrusionClr>
                  <a:contourClr>
                    <a:srgbClr val="99FF6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/>
                </a:p>
              </p:txBody>
            </p:sp>
            <p:sp>
              <p:nvSpPr>
                <p:cNvPr id="10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407249" y="5330553"/>
                  <a:ext cx="974725" cy="312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400" dirty="0"/>
                    <a:t>CC US00</a:t>
                  </a:r>
                </a:p>
              </p:txBody>
            </p:sp>
          </p:grpSp>
          <p:grpSp>
            <p:nvGrpSpPr>
              <p:cNvPr id="21" name="Gruppieren 20"/>
              <p:cNvGrpSpPr/>
              <p:nvPr/>
            </p:nvGrpSpPr>
            <p:grpSpPr>
              <a:xfrm>
                <a:off x="2591399" y="4886053"/>
                <a:ext cx="1082678" cy="447675"/>
                <a:chOff x="2591399" y="4886053"/>
                <a:chExt cx="1082678" cy="447675"/>
              </a:xfrm>
            </p:grpSpPr>
            <p:sp>
              <p:nvSpPr>
                <p:cNvPr id="103" name="AutoShape 47"/>
                <p:cNvSpPr>
                  <a:spLocks noChangeArrowheads="1"/>
                </p:cNvSpPr>
                <p:nvPr/>
              </p:nvSpPr>
              <p:spPr bwMode="auto">
                <a:xfrm>
                  <a:off x="2591399" y="4930503"/>
                  <a:ext cx="882650" cy="373063"/>
                </a:xfrm>
                <a:prstGeom prst="parallelogram">
                  <a:avLst>
                    <a:gd name="adj" fmla="val 44635"/>
                  </a:avLst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  <a:contourClr>
                    <a:srgbClr val="FFFF99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/>
                </a:p>
              </p:txBody>
            </p:sp>
            <p:sp>
              <p:nvSpPr>
                <p:cNvPr id="10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691413" y="4886053"/>
                  <a:ext cx="982664" cy="447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de-DE" sz="1100" dirty="0">
                      <a:cs typeface="Times New Roman" panose="02020603050405020304" pitchFamily="18" charset="0"/>
                    </a:rPr>
                    <a:t>  US East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400" b="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altLang="de-DE" sz="1200" b="0" dirty="0">
                      <a:cs typeface="Times New Roman" panose="02020603050405020304" pitchFamily="18" charset="0"/>
                    </a:rPr>
                    <a:t>UE00</a:t>
                  </a:r>
                </a:p>
              </p:txBody>
            </p:sp>
          </p:grpSp>
          <p:grpSp>
            <p:nvGrpSpPr>
              <p:cNvPr id="20" name="Gruppieren 19"/>
              <p:cNvGrpSpPr/>
              <p:nvPr/>
            </p:nvGrpSpPr>
            <p:grpSpPr>
              <a:xfrm>
                <a:off x="2775549" y="4397103"/>
                <a:ext cx="889001" cy="478144"/>
                <a:chOff x="2775549" y="4397103"/>
                <a:chExt cx="889001" cy="478144"/>
              </a:xfrm>
            </p:grpSpPr>
            <p:sp>
              <p:nvSpPr>
                <p:cNvPr id="105" name="AutoShape 49"/>
                <p:cNvSpPr>
                  <a:spLocks noChangeArrowheads="1"/>
                </p:cNvSpPr>
                <p:nvPr/>
              </p:nvSpPr>
              <p:spPr bwMode="auto">
                <a:xfrm>
                  <a:off x="2775549" y="4493941"/>
                  <a:ext cx="882650" cy="373062"/>
                </a:xfrm>
                <a:prstGeom prst="parallelogram">
                  <a:avLst>
                    <a:gd name="adj" fmla="val 44636"/>
                  </a:avLst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  <a:contourClr>
                    <a:srgbClr val="FFFF99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/>
                </a:p>
              </p:txBody>
            </p:sp>
            <p:sp>
              <p:nvSpPr>
                <p:cNvPr id="10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796188" y="4397103"/>
                  <a:ext cx="868362" cy="478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de-DE" sz="1400" dirty="0">
                      <a:cs typeface="Times New Roman" panose="02020603050405020304" pitchFamily="18" charset="0"/>
                    </a:rPr>
                    <a:t>  </a:t>
                  </a:r>
                  <a:r>
                    <a:rPr lang="en-US" altLang="de-DE" sz="1100" dirty="0">
                      <a:cs typeface="Times New Roman" panose="02020603050405020304" pitchFamily="18" charset="0"/>
                    </a:rPr>
                    <a:t>US West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400" b="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altLang="de-DE" sz="1200" b="0" dirty="0">
                      <a:cs typeface="Times New Roman" panose="02020603050405020304" pitchFamily="18" charset="0"/>
                    </a:rPr>
                    <a:t>UW00</a:t>
                  </a:r>
                </a:p>
              </p:txBody>
            </p:sp>
          </p:grpSp>
        </p:grpSp>
        <p:grpSp>
          <p:nvGrpSpPr>
            <p:cNvPr id="146" name="Gruppieren 145"/>
            <p:cNvGrpSpPr/>
            <p:nvPr/>
          </p:nvGrpSpPr>
          <p:grpSpPr>
            <a:xfrm>
              <a:off x="3517018" y="1758678"/>
              <a:ext cx="2693987" cy="3922713"/>
              <a:chOff x="3517018" y="1758678"/>
              <a:chExt cx="2693987" cy="3922713"/>
            </a:xfrm>
          </p:grpSpPr>
          <p:sp>
            <p:nvSpPr>
              <p:cNvPr id="107" name="AutoShape 51"/>
              <p:cNvSpPr>
                <a:spLocks noChangeArrowheads="1"/>
              </p:cNvSpPr>
              <p:nvPr/>
            </p:nvSpPr>
            <p:spPr bwMode="auto">
              <a:xfrm>
                <a:off x="3517018" y="1758678"/>
                <a:ext cx="2693987" cy="3922713"/>
              </a:xfrm>
              <a:prstGeom prst="parallelogram">
                <a:avLst>
                  <a:gd name="adj" fmla="val 65981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454545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969696"/>
                </a:extrusionClr>
                <a:contourClr>
                  <a:srgbClr val="969696"/>
                </a:contourClr>
              </a:sp3d>
            </p:spPr>
            <p:txBody>
              <a:bodyPr wrap="none" lIns="0" tIns="0" rIns="0" bIns="0" anchor="b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400" dirty="0"/>
              </a:p>
            </p:txBody>
          </p:sp>
          <p:sp>
            <p:nvSpPr>
              <p:cNvPr id="108" name="Text Box 52"/>
              <p:cNvSpPr txBox="1">
                <a:spLocks noChangeArrowheads="1"/>
              </p:cNvSpPr>
              <p:nvPr/>
            </p:nvSpPr>
            <p:spPr bwMode="auto">
              <a:xfrm>
                <a:off x="3534378" y="5330553"/>
                <a:ext cx="942971" cy="312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1400" dirty="0">
                    <a:solidFill>
                      <a:srgbClr val="DDDDDD"/>
                    </a:solidFill>
                  </a:rPr>
                  <a:t>CC CA00</a:t>
                </a:r>
              </a:p>
            </p:txBody>
          </p:sp>
          <p:grpSp>
            <p:nvGrpSpPr>
              <p:cNvPr id="22" name="Gruppieren 21"/>
              <p:cNvGrpSpPr/>
              <p:nvPr/>
            </p:nvGrpSpPr>
            <p:grpSpPr>
              <a:xfrm>
                <a:off x="3672487" y="4886053"/>
                <a:ext cx="927100" cy="447675"/>
                <a:chOff x="3672487" y="4886053"/>
                <a:chExt cx="927100" cy="447675"/>
              </a:xfrm>
            </p:grpSpPr>
            <p:sp>
              <p:nvSpPr>
                <p:cNvPr id="109" name="AutoShape 53"/>
                <p:cNvSpPr>
                  <a:spLocks noChangeArrowheads="1"/>
                </p:cNvSpPr>
                <p:nvPr/>
              </p:nvSpPr>
              <p:spPr bwMode="auto">
                <a:xfrm>
                  <a:off x="3672487" y="4930503"/>
                  <a:ext cx="881062" cy="373063"/>
                </a:xfrm>
                <a:prstGeom prst="parallelogram">
                  <a:avLst>
                    <a:gd name="adj" fmla="val 44555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/>
                </a:p>
              </p:txBody>
            </p:sp>
            <p:sp>
              <p:nvSpPr>
                <p:cNvPr id="11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3726465" y="4886053"/>
                  <a:ext cx="873122" cy="447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de-DE" sz="10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</a:t>
                  </a:r>
                  <a:r>
                    <a:rPr lang="en-US" altLang="de-DE" sz="11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CA East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en-US" altLang="de-DE" sz="12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CE00</a:t>
                  </a:r>
                </a:p>
              </p:txBody>
            </p:sp>
          </p:grpSp>
          <p:grpSp>
            <p:nvGrpSpPr>
              <p:cNvPr id="6" name="Gruppieren 5"/>
              <p:cNvGrpSpPr/>
              <p:nvPr/>
            </p:nvGrpSpPr>
            <p:grpSpPr>
              <a:xfrm>
                <a:off x="3856637" y="4462191"/>
                <a:ext cx="900112" cy="404812"/>
                <a:chOff x="3856637" y="4462191"/>
                <a:chExt cx="900112" cy="404812"/>
              </a:xfrm>
            </p:grpSpPr>
            <p:sp>
              <p:nvSpPr>
                <p:cNvPr id="111" name="AutoShape 55"/>
                <p:cNvSpPr>
                  <a:spLocks noChangeArrowheads="1"/>
                </p:cNvSpPr>
                <p:nvPr/>
              </p:nvSpPr>
              <p:spPr bwMode="auto">
                <a:xfrm>
                  <a:off x="3856637" y="4493941"/>
                  <a:ext cx="882650" cy="373062"/>
                </a:xfrm>
                <a:prstGeom prst="parallelogram">
                  <a:avLst>
                    <a:gd name="adj" fmla="val 44636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/>
                </a:p>
              </p:txBody>
            </p:sp>
            <p:sp>
              <p:nvSpPr>
                <p:cNvPr id="11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875687" y="4462191"/>
                  <a:ext cx="881062" cy="401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de-DE" sz="10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</a:t>
                  </a:r>
                  <a:r>
                    <a:rPr lang="en-US" altLang="de-DE" sz="11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CA West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2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CW00</a:t>
                  </a:r>
                </a:p>
              </p:txBody>
            </p:sp>
          </p:grpSp>
        </p:grpSp>
        <p:grpSp>
          <p:nvGrpSpPr>
            <p:cNvPr id="145" name="Gruppieren 144"/>
            <p:cNvGrpSpPr/>
            <p:nvPr/>
          </p:nvGrpSpPr>
          <p:grpSpPr>
            <a:xfrm>
              <a:off x="4791674" y="1723753"/>
              <a:ext cx="2693988" cy="3922713"/>
              <a:chOff x="4791674" y="1723753"/>
              <a:chExt cx="2693988" cy="3922713"/>
            </a:xfrm>
          </p:grpSpPr>
          <p:grpSp>
            <p:nvGrpSpPr>
              <p:cNvPr id="15" name="Gruppieren 14"/>
              <p:cNvGrpSpPr/>
              <p:nvPr/>
            </p:nvGrpSpPr>
            <p:grpSpPr>
              <a:xfrm>
                <a:off x="4791674" y="1723753"/>
                <a:ext cx="2693988" cy="3922713"/>
                <a:chOff x="4791674" y="1723753"/>
                <a:chExt cx="2693988" cy="3922713"/>
              </a:xfrm>
            </p:grpSpPr>
            <p:sp>
              <p:nvSpPr>
                <p:cNvPr id="113" name="AutoShape 57"/>
                <p:cNvSpPr>
                  <a:spLocks noChangeArrowheads="1"/>
                </p:cNvSpPr>
                <p:nvPr/>
              </p:nvSpPr>
              <p:spPr bwMode="auto">
                <a:xfrm>
                  <a:off x="4791674" y="1723753"/>
                  <a:ext cx="2693988" cy="3922713"/>
                </a:xfrm>
                <a:prstGeom prst="parallelogram">
                  <a:avLst>
                    <a:gd name="adj" fmla="val 65981"/>
                  </a:avLst>
                </a:prstGeom>
                <a:gradFill rotWithShape="0">
                  <a:gsLst>
                    <a:gs pos="0">
                      <a:srgbClr val="99FF66"/>
                    </a:gs>
                    <a:gs pos="100000">
                      <a:srgbClr val="47762F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9FF66"/>
                  </a:extrusionClr>
                  <a:contourClr>
                    <a:srgbClr val="99FF6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/>
                </a:p>
              </p:txBody>
            </p:sp>
            <p:sp>
              <p:nvSpPr>
                <p:cNvPr id="114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845649" y="5330553"/>
                  <a:ext cx="974725" cy="312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400" dirty="0"/>
                    <a:t>CC DE00</a:t>
                  </a:r>
                </a:p>
              </p:txBody>
            </p:sp>
          </p:grpSp>
          <p:grpSp>
            <p:nvGrpSpPr>
              <p:cNvPr id="23" name="Gruppieren 22"/>
              <p:cNvGrpSpPr/>
              <p:nvPr/>
            </p:nvGrpSpPr>
            <p:grpSpPr>
              <a:xfrm>
                <a:off x="5028212" y="4901928"/>
                <a:ext cx="969962" cy="431800"/>
                <a:chOff x="5028212" y="4901928"/>
                <a:chExt cx="969962" cy="431800"/>
              </a:xfrm>
            </p:grpSpPr>
            <p:sp>
              <p:nvSpPr>
                <p:cNvPr id="115" name="AutoShape 59"/>
                <p:cNvSpPr>
                  <a:spLocks noChangeArrowheads="1"/>
                </p:cNvSpPr>
                <p:nvPr/>
              </p:nvSpPr>
              <p:spPr bwMode="auto">
                <a:xfrm>
                  <a:off x="5028212" y="4930503"/>
                  <a:ext cx="882650" cy="373063"/>
                </a:xfrm>
                <a:prstGeom prst="parallelogram">
                  <a:avLst>
                    <a:gd name="adj" fmla="val 44635"/>
                  </a:avLst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  <a:contourClr>
                    <a:srgbClr val="FFFF99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/>
                </a:p>
              </p:txBody>
            </p:sp>
            <p:sp>
              <p:nvSpPr>
                <p:cNvPr id="116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5080705" y="4901928"/>
                  <a:ext cx="917469" cy="431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de-DE" sz="1000" dirty="0">
                      <a:cs typeface="Times New Roman" panose="02020603050405020304" pitchFamily="18" charset="0"/>
                    </a:rPr>
                    <a:t>  </a:t>
                  </a:r>
                  <a:r>
                    <a:rPr lang="en-US" altLang="de-DE" sz="1100" dirty="0">
                      <a:cs typeface="Times New Roman" panose="02020603050405020304" pitchFamily="18" charset="0"/>
                    </a:rPr>
                    <a:t>DE South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400" b="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altLang="de-DE" sz="1200" b="0" dirty="0">
                      <a:cs typeface="Times New Roman" panose="02020603050405020304" pitchFamily="18" charset="0"/>
                    </a:rPr>
                    <a:t>DS00</a:t>
                  </a:r>
                </a:p>
              </p:txBody>
            </p:sp>
          </p:grpSp>
          <p:grpSp>
            <p:nvGrpSpPr>
              <p:cNvPr id="24" name="Gruppieren 23"/>
              <p:cNvGrpSpPr/>
              <p:nvPr/>
            </p:nvGrpSpPr>
            <p:grpSpPr>
              <a:xfrm>
                <a:off x="5213949" y="4454253"/>
                <a:ext cx="969964" cy="447675"/>
                <a:chOff x="5213949" y="4454253"/>
                <a:chExt cx="969964" cy="447675"/>
              </a:xfrm>
            </p:grpSpPr>
            <p:sp>
              <p:nvSpPr>
                <p:cNvPr id="117" name="AutoShape 61"/>
                <p:cNvSpPr>
                  <a:spLocks noChangeArrowheads="1"/>
                </p:cNvSpPr>
                <p:nvPr/>
              </p:nvSpPr>
              <p:spPr bwMode="auto">
                <a:xfrm>
                  <a:off x="5213949" y="4493941"/>
                  <a:ext cx="882650" cy="373062"/>
                </a:xfrm>
                <a:prstGeom prst="parallelogram">
                  <a:avLst>
                    <a:gd name="adj" fmla="val 44636"/>
                  </a:avLst>
                </a:prstGeom>
                <a:solidFill>
                  <a:srgbClr val="FFFF99"/>
                </a:soli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FFFF99"/>
                  </a:extrusionClr>
                  <a:contourClr>
                    <a:srgbClr val="FFFF99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/>
                </a:p>
              </p:txBody>
            </p:sp>
            <p:sp>
              <p:nvSpPr>
                <p:cNvPr id="11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5237763" y="4454253"/>
                  <a:ext cx="946150" cy="447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de-DE" sz="1100" dirty="0">
                      <a:cs typeface="Times New Roman" panose="02020603050405020304" pitchFamily="18" charset="0"/>
                    </a:rPr>
                    <a:t>  DE North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400" b="0" dirty="0">
                      <a:cs typeface="Times New Roman" panose="02020603050405020304" pitchFamily="18" charset="0"/>
                    </a:rPr>
                    <a:t> </a:t>
                  </a:r>
                  <a:r>
                    <a:rPr lang="en-US" altLang="de-DE" sz="1200" b="0" dirty="0">
                      <a:cs typeface="Times New Roman" panose="02020603050405020304" pitchFamily="18" charset="0"/>
                    </a:rPr>
                    <a:t>DN00</a:t>
                  </a:r>
                </a:p>
              </p:txBody>
            </p:sp>
          </p:grpSp>
        </p:grpSp>
        <p:grpSp>
          <p:nvGrpSpPr>
            <p:cNvPr id="31" name="Gruppieren 30"/>
            <p:cNvGrpSpPr/>
            <p:nvPr/>
          </p:nvGrpSpPr>
          <p:grpSpPr>
            <a:xfrm>
              <a:off x="5875937" y="1723753"/>
              <a:ext cx="2693987" cy="3922713"/>
              <a:chOff x="5875937" y="1723753"/>
              <a:chExt cx="2693987" cy="3922713"/>
            </a:xfrm>
          </p:grpSpPr>
          <p:grpSp>
            <p:nvGrpSpPr>
              <p:cNvPr id="18" name="Gruppieren 17"/>
              <p:cNvGrpSpPr/>
              <p:nvPr/>
            </p:nvGrpSpPr>
            <p:grpSpPr>
              <a:xfrm>
                <a:off x="5875937" y="1723753"/>
                <a:ext cx="2693987" cy="3922713"/>
                <a:chOff x="5875937" y="1723753"/>
                <a:chExt cx="2693987" cy="3922713"/>
              </a:xfrm>
            </p:grpSpPr>
            <p:sp>
              <p:nvSpPr>
                <p:cNvPr id="119" name="AutoShape 63"/>
                <p:cNvSpPr>
                  <a:spLocks noChangeArrowheads="1"/>
                </p:cNvSpPr>
                <p:nvPr/>
              </p:nvSpPr>
              <p:spPr bwMode="auto">
                <a:xfrm>
                  <a:off x="5875937" y="1723753"/>
                  <a:ext cx="2693987" cy="3922713"/>
                </a:xfrm>
                <a:prstGeom prst="parallelogram">
                  <a:avLst>
                    <a:gd name="adj" fmla="val 65981"/>
                  </a:avLst>
                </a:prstGeom>
                <a:gradFill rotWithShape="0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/>
                </a:p>
              </p:txBody>
            </p:sp>
            <p:sp>
              <p:nvSpPr>
                <p:cNvPr id="120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5929912" y="5330553"/>
                  <a:ext cx="996950" cy="312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400" dirty="0">
                      <a:solidFill>
                        <a:srgbClr val="DDDDDD"/>
                      </a:solidFill>
                    </a:rPr>
                    <a:t>CC GB00</a:t>
                  </a:r>
                </a:p>
              </p:txBody>
            </p:sp>
          </p:grpSp>
          <p:grpSp>
            <p:nvGrpSpPr>
              <p:cNvPr id="26" name="Gruppieren 25"/>
              <p:cNvGrpSpPr/>
              <p:nvPr/>
            </p:nvGrpSpPr>
            <p:grpSpPr>
              <a:xfrm>
                <a:off x="6109299" y="4901928"/>
                <a:ext cx="1039814" cy="431800"/>
                <a:chOff x="6109299" y="4901928"/>
                <a:chExt cx="1039814" cy="431800"/>
              </a:xfrm>
            </p:grpSpPr>
            <p:sp>
              <p:nvSpPr>
                <p:cNvPr id="121" name="AutoShape 65"/>
                <p:cNvSpPr>
                  <a:spLocks noChangeArrowheads="1"/>
                </p:cNvSpPr>
                <p:nvPr/>
              </p:nvSpPr>
              <p:spPr bwMode="auto">
                <a:xfrm>
                  <a:off x="6109299" y="4930503"/>
                  <a:ext cx="882650" cy="373063"/>
                </a:xfrm>
                <a:prstGeom prst="parallelogram">
                  <a:avLst>
                    <a:gd name="adj" fmla="val 44635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/>
                </a:p>
              </p:txBody>
            </p:sp>
            <p:sp>
              <p:nvSpPr>
                <p:cNvPr id="12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6152161" y="4901928"/>
                  <a:ext cx="996952" cy="431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de-DE" sz="10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</a:t>
                  </a:r>
                  <a:r>
                    <a:rPr lang="en-US" altLang="de-DE" sz="11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GB South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en-US" altLang="de-DE" sz="12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GS00</a:t>
                  </a:r>
                </a:p>
              </p:txBody>
            </p:sp>
          </p:grpSp>
          <p:grpSp>
            <p:nvGrpSpPr>
              <p:cNvPr id="25" name="Gruppieren 24"/>
              <p:cNvGrpSpPr/>
              <p:nvPr/>
            </p:nvGrpSpPr>
            <p:grpSpPr>
              <a:xfrm>
                <a:off x="6295037" y="4454253"/>
                <a:ext cx="968375" cy="447675"/>
                <a:chOff x="6295037" y="4454253"/>
                <a:chExt cx="968375" cy="447675"/>
              </a:xfrm>
            </p:grpSpPr>
            <p:sp>
              <p:nvSpPr>
                <p:cNvPr id="123" name="AutoShape 67"/>
                <p:cNvSpPr>
                  <a:spLocks noChangeArrowheads="1"/>
                </p:cNvSpPr>
                <p:nvPr/>
              </p:nvSpPr>
              <p:spPr bwMode="auto">
                <a:xfrm>
                  <a:off x="6295037" y="4493941"/>
                  <a:ext cx="882650" cy="373062"/>
                </a:xfrm>
                <a:prstGeom prst="parallelogram">
                  <a:avLst>
                    <a:gd name="adj" fmla="val 44636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/>
                </a:p>
              </p:txBody>
            </p:sp>
            <p:sp>
              <p:nvSpPr>
                <p:cNvPr id="12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6346049" y="4454253"/>
                  <a:ext cx="917363" cy="447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de-DE" sz="10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</a:t>
                  </a:r>
                  <a:r>
                    <a:rPr lang="en-US" altLang="de-DE" sz="11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GB North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en-US" altLang="de-DE" sz="12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GN00</a:t>
                  </a:r>
                </a:p>
              </p:txBody>
            </p:sp>
          </p:grpSp>
        </p:grpSp>
        <p:grpSp>
          <p:nvGrpSpPr>
            <p:cNvPr id="144" name="Gruppieren 143"/>
            <p:cNvGrpSpPr/>
            <p:nvPr/>
          </p:nvGrpSpPr>
          <p:grpSpPr>
            <a:xfrm>
              <a:off x="7296749" y="1723753"/>
              <a:ext cx="2693988" cy="3922713"/>
              <a:chOff x="7296749" y="1723753"/>
              <a:chExt cx="2693988" cy="3922713"/>
            </a:xfrm>
          </p:grpSpPr>
          <p:grpSp>
            <p:nvGrpSpPr>
              <p:cNvPr id="19" name="Gruppieren 18"/>
              <p:cNvGrpSpPr/>
              <p:nvPr/>
            </p:nvGrpSpPr>
            <p:grpSpPr>
              <a:xfrm>
                <a:off x="7296749" y="1723753"/>
                <a:ext cx="2693988" cy="3922713"/>
                <a:chOff x="7296749" y="1723753"/>
                <a:chExt cx="2693988" cy="3922713"/>
              </a:xfrm>
            </p:grpSpPr>
            <p:sp>
              <p:nvSpPr>
                <p:cNvPr id="126" name="AutoShape 70"/>
                <p:cNvSpPr>
                  <a:spLocks noChangeArrowheads="1"/>
                </p:cNvSpPr>
                <p:nvPr/>
              </p:nvSpPr>
              <p:spPr bwMode="auto">
                <a:xfrm>
                  <a:off x="7296749" y="1723753"/>
                  <a:ext cx="2693988" cy="3922713"/>
                </a:xfrm>
                <a:prstGeom prst="parallelogram">
                  <a:avLst>
                    <a:gd name="adj" fmla="val 65981"/>
                  </a:avLst>
                </a:prstGeom>
                <a:gradFill rotWithShape="0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/>
                </a:p>
              </p:txBody>
            </p:sp>
            <p:sp>
              <p:nvSpPr>
                <p:cNvPr id="12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350724" y="5330553"/>
                  <a:ext cx="942975" cy="311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400" dirty="0">
                      <a:solidFill>
                        <a:srgbClr val="DDDDDD"/>
                      </a:solidFill>
                    </a:rPr>
                    <a:t>CC AU00</a:t>
                  </a:r>
                </a:p>
              </p:txBody>
            </p:sp>
          </p:grpSp>
          <p:grpSp>
            <p:nvGrpSpPr>
              <p:cNvPr id="27" name="Gruppieren 26"/>
              <p:cNvGrpSpPr/>
              <p:nvPr/>
            </p:nvGrpSpPr>
            <p:grpSpPr>
              <a:xfrm>
                <a:off x="7531699" y="4901928"/>
                <a:ext cx="1038225" cy="401638"/>
                <a:chOff x="7531699" y="4901928"/>
                <a:chExt cx="1038225" cy="401638"/>
              </a:xfrm>
            </p:grpSpPr>
            <p:sp>
              <p:nvSpPr>
                <p:cNvPr id="128" name="AutoShape 72"/>
                <p:cNvSpPr>
                  <a:spLocks noChangeArrowheads="1"/>
                </p:cNvSpPr>
                <p:nvPr/>
              </p:nvSpPr>
              <p:spPr bwMode="auto">
                <a:xfrm>
                  <a:off x="7531699" y="4930503"/>
                  <a:ext cx="881063" cy="373063"/>
                </a:xfrm>
                <a:prstGeom prst="parallelogram">
                  <a:avLst>
                    <a:gd name="adj" fmla="val 44555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/>
                </a:p>
              </p:txBody>
            </p:sp>
            <p:sp>
              <p:nvSpPr>
                <p:cNvPr id="12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7544612" y="4901928"/>
                  <a:ext cx="1025312" cy="4016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de-DE" sz="10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</a:t>
                  </a:r>
                  <a:r>
                    <a:rPr lang="en-US" altLang="de-DE" sz="11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AU South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2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AS00</a:t>
                  </a:r>
                </a:p>
              </p:txBody>
            </p:sp>
          </p:grpSp>
          <p:grpSp>
            <p:nvGrpSpPr>
              <p:cNvPr id="28" name="Gruppieren 27"/>
              <p:cNvGrpSpPr/>
              <p:nvPr/>
            </p:nvGrpSpPr>
            <p:grpSpPr>
              <a:xfrm>
                <a:off x="7715849" y="4454253"/>
                <a:ext cx="989013" cy="447675"/>
                <a:chOff x="7715849" y="4454253"/>
                <a:chExt cx="989013" cy="447675"/>
              </a:xfrm>
            </p:grpSpPr>
            <p:sp>
              <p:nvSpPr>
                <p:cNvPr id="130" name="AutoShape 74"/>
                <p:cNvSpPr>
                  <a:spLocks noChangeArrowheads="1"/>
                </p:cNvSpPr>
                <p:nvPr/>
              </p:nvSpPr>
              <p:spPr bwMode="auto">
                <a:xfrm>
                  <a:off x="7715849" y="4493941"/>
                  <a:ext cx="882650" cy="373062"/>
                </a:xfrm>
                <a:prstGeom prst="parallelogram">
                  <a:avLst>
                    <a:gd name="adj" fmla="val 44636"/>
                  </a:avLst>
                </a:prstGeom>
                <a:gradFill rotWithShape="1">
                  <a:gsLst>
                    <a:gs pos="0">
                      <a:srgbClr val="969696"/>
                    </a:gs>
                    <a:gs pos="100000">
                      <a:srgbClr val="454545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969696"/>
                  </a:extrusionClr>
                  <a:contourClr>
                    <a:srgbClr val="969696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/>
                </a:p>
              </p:txBody>
            </p:sp>
            <p:sp>
              <p:nvSpPr>
                <p:cNvPr id="131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7739661" y="4454253"/>
                  <a:ext cx="965201" cy="447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de-DE" sz="10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 </a:t>
                  </a:r>
                  <a:r>
                    <a:rPr lang="en-US" altLang="de-DE" sz="110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AU North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4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en-US" altLang="de-DE" sz="1200" b="0" dirty="0">
                      <a:solidFill>
                        <a:srgbClr val="DDDDDD"/>
                      </a:solidFill>
                      <a:cs typeface="Times New Roman" panose="02020603050405020304" pitchFamily="18" charset="0"/>
                    </a:rPr>
                    <a:t>AN00</a:t>
                  </a:r>
                </a:p>
              </p:txBody>
            </p:sp>
          </p:grpSp>
        </p:grpSp>
        <p:grpSp>
          <p:nvGrpSpPr>
            <p:cNvPr id="8" name="Gruppieren 7"/>
            <p:cNvGrpSpPr/>
            <p:nvPr/>
          </p:nvGrpSpPr>
          <p:grpSpPr>
            <a:xfrm>
              <a:off x="3266087" y="2104753"/>
              <a:ext cx="6950075" cy="566738"/>
              <a:chOff x="3266087" y="2104753"/>
              <a:chExt cx="6950075" cy="566738"/>
            </a:xfrm>
          </p:grpSpPr>
          <p:sp>
            <p:nvSpPr>
              <p:cNvPr id="133" name="AutoShape 77"/>
              <p:cNvSpPr>
                <a:spLocks noChangeArrowheads="1"/>
              </p:cNvSpPr>
              <p:nvPr/>
            </p:nvSpPr>
            <p:spPr bwMode="auto">
              <a:xfrm>
                <a:off x="3266087" y="2104753"/>
                <a:ext cx="6950075" cy="566738"/>
              </a:xfrm>
              <a:prstGeom prst="parallelogram">
                <a:avLst>
                  <a:gd name="adj" fmla="val 44398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rgbClr val="004776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0099FF"/>
                </a:extrusionClr>
                <a:contourClr>
                  <a:srgbClr val="0099FF"/>
                </a:contourClr>
              </a:sp3d>
            </p:spPr>
            <p:txBody>
              <a:bodyPr wrap="none" lIns="0" tIns="0" rIns="0" bIns="0" anchor="ctr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8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" name="Text Box 78"/>
              <p:cNvSpPr txBox="1">
                <a:spLocks noChangeArrowheads="1"/>
              </p:cNvSpPr>
              <p:nvPr/>
            </p:nvSpPr>
            <p:spPr bwMode="auto">
              <a:xfrm>
                <a:off x="3343874" y="2187303"/>
                <a:ext cx="3992563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1400" dirty="0">
                    <a:solidFill>
                      <a:srgbClr val="FFFF66"/>
                    </a:solidFill>
                  </a:rPr>
                  <a:t>      </a:t>
                </a:r>
                <a:r>
                  <a:rPr lang="en-US" altLang="de-DE" sz="1400" dirty="0"/>
                  <a:t>Distribution Channel Wholesale WH</a:t>
                </a:r>
                <a:endParaRPr lang="en-US" altLang="de-DE" sz="14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pieren 6"/>
            <p:cNvGrpSpPr/>
            <p:nvPr/>
          </p:nvGrpSpPr>
          <p:grpSpPr>
            <a:xfrm>
              <a:off x="2907312" y="2882628"/>
              <a:ext cx="6951662" cy="565150"/>
              <a:chOff x="2907312" y="2882628"/>
              <a:chExt cx="6951662" cy="565150"/>
            </a:xfrm>
          </p:grpSpPr>
          <p:sp>
            <p:nvSpPr>
              <p:cNvPr id="132" name="AutoShape 76"/>
              <p:cNvSpPr>
                <a:spLocks noChangeArrowheads="1"/>
              </p:cNvSpPr>
              <p:nvPr/>
            </p:nvSpPr>
            <p:spPr bwMode="auto">
              <a:xfrm>
                <a:off x="2907312" y="2882628"/>
                <a:ext cx="6951662" cy="565150"/>
              </a:xfrm>
              <a:prstGeom prst="parallelogram">
                <a:avLst>
                  <a:gd name="adj" fmla="val 44533"/>
                </a:avLst>
              </a:prstGeom>
              <a:gradFill rotWithShape="0">
                <a:gsLst>
                  <a:gs pos="0">
                    <a:srgbClr val="0099FF"/>
                  </a:gs>
                  <a:gs pos="100000">
                    <a:srgbClr val="004776"/>
                  </a:gs>
                </a:gsLst>
                <a:lin ang="2700000" scaled="1"/>
              </a:gradFill>
              <a:ln w="9525">
                <a:miter lim="800000"/>
                <a:headEnd/>
                <a:tailEnd/>
              </a:ln>
              <a:scene3d>
                <a:camera prst="legacyObliqueBottomRight"/>
                <a:lightRig rig="legacyFlat3" dir="b"/>
              </a:scene3d>
              <a:sp3d extrusionH="100000" prstMaterial="legacyMatte">
                <a:bevelT w="13500" h="13500" prst="angle"/>
                <a:bevelB w="13500" h="13500" prst="angle"/>
                <a:extrusionClr>
                  <a:srgbClr val="0099FF"/>
                </a:extrusionClr>
                <a:contourClr>
                  <a:srgbClr val="0099FF"/>
                </a:contourClr>
              </a:sp3d>
            </p:spPr>
            <p:txBody>
              <a:bodyPr wrap="none" lIns="0" tIns="0" rIns="0" bIns="0" anchor="ctr">
                <a:flatTx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400" dirty="0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5" name="Text Box 79"/>
              <p:cNvSpPr txBox="1">
                <a:spLocks noChangeArrowheads="1"/>
              </p:cNvSpPr>
              <p:nvPr/>
            </p:nvSpPr>
            <p:spPr bwMode="auto">
              <a:xfrm>
                <a:off x="2913662" y="3023916"/>
                <a:ext cx="3692525" cy="269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0">
                <a:spAutoFit/>
              </a:bodyPr>
              <a:lstStyle>
                <a:lvl1pPr>
                  <a:spcBef>
                    <a:spcPct val="5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-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1400" dirty="0"/>
                  <a:t>       Distribution Channel Internet IN</a:t>
                </a:r>
                <a:endParaRPr lang="en-US" altLang="de-DE" sz="14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6512524" y="1445941"/>
              <a:ext cx="3313113" cy="2608262"/>
              <a:chOff x="6512524" y="1445941"/>
              <a:chExt cx="3313113" cy="2608262"/>
            </a:xfrm>
          </p:grpSpPr>
          <p:grpSp>
            <p:nvGrpSpPr>
              <p:cNvPr id="11" name="Gruppieren 10"/>
              <p:cNvGrpSpPr/>
              <p:nvPr/>
            </p:nvGrpSpPr>
            <p:grpSpPr>
              <a:xfrm>
                <a:off x="6512524" y="1445941"/>
                <a:ext cx="3313113" cy="2608262"/>
                <a:chOff x="6512524" y="1445941"/>
                <a:chExt cx="3313113" cy="2608262"/>
              </a:xfrm>
            </p:grpSpPr>
            <p:sp>
              <p:nvSpPr>
                <p:cNvPr id="136" name="AutoShape 80"/>
                <p:cNvSpPr>
                  <a:spLocks noChangeArrowheads="1"/>
                </p:cNvSpPr>
                <p:nvPr/>
              </p:nvSpPr>
              <p:spPr bwMode="auto">
                <a:xfrm>
                  <a:off x="6512524" y="1445941"/>
                  <a:ext cx="3313113" cy="2608262"/>
                </a:xfrm>
                <a:prstGeom prst="parallelogram">
                  <a:avLst>
                    <a:gd name="adj" fmla="val 43469"/>
                  </a:avLst>
                </a:prstGeom>
                <a:gradFill rotWithShape="0">
                  <a:gsLst>
                    <a:gs pos="0">
                      <a:schemeClr val="tx2">
                        <a:lumMod val="60000"/>
                        <a:lumOff val="40000"/>
                      </a:schemeClr>
                    </a:gs>
                    <a:gs pos="100000">
                      <a:srgbClr val="767676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A4B3E4"/>
                  </a:extrusionClr>
                </a:sp3d>
              </p:spPr>
              <p:txBody>
                <a:bodyPr wrap="none" lIns="0" tIns="0" rIns="0" bIns="0" anchor="b">
                  <a:flatTx/>
                </a:bodyPr>
                <a:lstStyle/>
                <a:p>
                  <a:pPr eaLnBrk="1" hangingPunct="1">
                    <a:defRPr/>
                  </a:pPr>
                  <a:endParaRPr lang="de-DE" sz="1200" dirty="0">
                    <a:solidFill>
                      <a:srgbClr val="FFFF66"/>
                    </a:solidFill>
                    <a:latin typeface="Arial" charset="0"/>
                  </a:endParaRPr>
                </a:p>
              </p:txBody>
            </p:sp>
            <p:sp>
              <p:nvSpPr>
                <p:cNvPr id="137" name="Text Box 81"/>
                <p:cNvSpPr txBox="1">
                  <a:spLocks noChangeArrowheads="1"/>
                </p:cNvSpPr>
                <p:nvPr/>
              </p:nvSpPr>
              <p:spPr bwMode="auto">
                <a:xfrm rot="17604472">
                  <a:off x="6360124" y="2828653"/>
                  <a:ext cx="1693863" cy="309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400" dirty="0"/>
                    <a:t>Cross-Division 00</a:t>
                  </a:r>
                </a:p>
              </p:txBody>
            </p:sp>
          </p:grpSp>
          <p:grpSp>
            <p:nvGrpSpPr>
              <p:cNvPr id="9" name="Gruppieren 8"/>
              <p:cNvGrpSpPr/>
              <p:nvPr/>
            </p:nvGrpSpPr>
            <p:grpSpPr>
              <a:xfrm>
                <a:off x="7012587" y="1523728"/>
                <a:ext cx="1762125" cy="2392363"/>
                <a:chOff x="7012587" y="1523728"/>
                <a:chExt cx="1762125" cy="2392363"/>
              </a:xfrm>
            </p:grpSpPr>
            <p:sp>
              <p:nvSpPr>
                <p:cNvPr id="138" name="AutoShape 80"/>
                <p:cNvSpPr>
                  <a:spLocks noChangeArrowheads="1"/>
                </p:cNvSpPr>
                <p:nvPr/>
              </p:nvSpPr>
              <p:spPr bwMode="auto">
                <a:xfrm>
                  <a:off x="7012587" y="1523728"/>
                  <a:ext cx="1762125" cy="2392363"/>
                </a:xfrm>
                <a:prstGeom prst="parallelogram">
                  <a:avLst>
                    <a:gd name="adj" fmla="val 61185"/>
                  </a:avLst>
                </a:prstGeom>
                <a:gradFill rotWithShape="0">
                  <a:gsLst>
                    <a:gs pos="0">
                      <a:srgbClr val="A4B3E4"/>
                    </a:gs>
                    <a:gs pos="100000">
                      <a:srgbClr val="767676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A4B3E4"/>
                  </a:extrusionClr>
                  <a:contourClr>
                    <a:srgbClr val="A4B3E4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39" name="Text Box 81"/>
                <p:cNvSpPr txBox="1">
                  <a:spLocks noChangeArrowheads="1"/>
                </p:cNvSpPr>
                <p:nvPr/>
              </p:nvSpPr>
              <p:spPr bwMode="auto">
                <a:xfrm rot="17604472">
                  <a:off x="6868918" y="2727847"/>
                  <a:ext cx="1882775" cy="309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400" dirty="0"/>
                    <a:t>Division Bicycles BI</a:t>
                  </a:r>
                </a:p>
              </p:txBody>
            </p:sp>
          </p:grpSp>
          <p:grpSp>
            <p:nvGrpSpPr>
              <p:cNvPr id="10" name="Gruppieren 9"/>
              <p:cNvGrpSpPr/>
              <p:nvPr/>
            </p:nvGrpSpPr>
            <p:grpSpPr>
              <a:xfrm>
                <a:off x="7863487" y="1517378"/>
                <a:ext cx="1762125" cy="2392363"/>
                <a:chOff x="7863487" y="1517378"/>
                <a:chExt cx="1762125" cy="2392363"/>
              </a:xfrm>
            </p:grpSpPr>
            <p:sp>
              <p:nvSpPr>
                <p:cNvPr id="140" name="AutoShape 82"/>
                <p:cNvSpPr>
                  <a:spLocks noChangeArrowheads="1"/>
                </p:cNvSpPr>
                <p:nvPr/>
              </p:nvSpPr>
              <p:spPr bwMode="auto">
                <a:xfrm>
                  <a:off x="7863487" y="1517378"/>
                  <a:ext cx="1762125" cy="2392363"/>
                </a:xfrm>
                <a:prstGeom prst="parallelogram">
                  <a:avLst>
                    <a:gd name="adj" fmla="val 61185"/>
                  </a:avLst>
                </a:prstGeom>
                <a:gradFill rotWithShape="0">
                  <a:gsLst>
                    <a:gs pos="0">
                      <a:srgbClr val="A4B3E4"/>
                    </a:gs>
                    <a:gs pos="100000">
                      <a:srgbClr val="767676"/>
                    </a:gs>
                  </a:gsLst>
                  <a:lin ang="2700000" scaled="1"/>
                </a:gradFill>
                <a:ln w="9525">
                  <a:miter lim="800000"/>
                  <a:headEnd/>
                  <a:tailEnd/>
                </a:ln>
                <a:scene3d>
                  <a:camera prst="legacyObliqueBottomRight"/>
                  <a:lightRig rig="legacyFlat3" dir="b"/>
                </a:scene3d>
                <a:sp3d extrusionH="100000" prstMaterial="legacyMatte">
                  <a:bevelT w="13500" h="13500" prst="angle"/>
                  <a:bevelB w="13500" h="13500" prst="angle"/>
                  <a:extrusionClr>
                    <a:srgbClr val="A4B3E4"/>
                  </a:extrusionClr>
                  <a:contourClr>
                    <a:srgbClr val="A4B3E4"/>
                  </a:contourClr>
                </a:sp3d>
              </p:spPr>
              <p:txBody>
                <a:bodyPr wrap="none" lIns="0" tIns="0" rIns="0" bIns="0" anchor="b">
                  <a:flatTx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1400" dirty="0">
                    <a:solidFill>
                      <a:srgbClr val="FFFF66"/>
                    </a:solidFill>
                  </a:endParaRPr>
                </a:p>
              </p:txBody>
            </p:sp>
            <p:sp>
              <p:nvSpPr>
                <p:cNvPr id="141" name="Text Box 83"/>
                <p:cNvSpPr txBox="1">
                  <a:spLocks noChangeArrowheads="1"/>
                </p:cNvSpPr>
                <p:nvPr/>
              </p:nvSpPr>
              <p:spPr bwMode="auto">
                <a:xfrm rot="17604472">
                  <a:off x="7616630" y="2556397"/>
                  <a:ext cx="2268538" cy="311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spcBef>
                      <a:spcPct val="5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-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1400" dirty="0"/>
                    <a:t>Division Accessories AS</a:t>
                  </a:r>
                </a:p>
              </p:txBody>
            </p:sp>
          </p:grpSp>
        </p:grpSp>
        <p:sp>
          <p:nvSpPr>
            <p:cNvPr id="142" name="Text Box 84"/>
            <p:cNvSpPr txBox="1">
              <a:spLocks noChangeArrowheads="1"/>
            </p:cNvSpPr>
            <p:nvPr/>
          </p:nvSpPr>
          <p:spPr bwMode="auto">
            <a:xfrm>
              <a:off x="8855674" y="4930503"/>
              <a:ext cx="1047750" cy="42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5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dirty="0"/>
                <a:t>Sales 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dirty="0"/>
                <a:t>Organization</a:t>
              </a:r>
            </a:p>
          </p:txBody>
        </p:sp>
        <p:sp>
          <p:nvSpPr>
            <p:cNvPr id="143" name="Text Box 85"/>
            <p:cNvSpPr txBox="1">
              <a:spLocks noChangeArrowheads="1"/>
            </p:cNvSpPr>
            <p:nvPr/>
          </p:nvSpPr>
          <p:spPr bwMode="auto">
            <a:xfrm>
              <a:off x="8682637" y="5398816"/>
              <a:ext cx="1220787" cy="25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5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-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dirty="0"/>
                <a:t>Company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70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[OPTIONAL] Handbook Tasks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Sales Organization </a:t>
            </a:r>
            <a:r>
              <a:rPr lang="en-US" dirty="0"/>
              <a:t>(US: US</a:t>
            </a:r>
            <a:r>
              <a:rPr lang="en-US" dirty="0" smtClean="0"/>
              <a:t>##)</a:t>
            </a:r>
          </a:p>
          <a:p>
            <a:endParaRPr lang="en-US" dirty="0"/>
          </a:p>
          <a:p>
            <a:r>
              <a:rPr lang="en-US" dirty="0"/>
              <a:t>Define </a:t>
            </a:r>
            <a:r>
              <a:rPr lang="en-US" dirty="0" smtClean="0"/>
              <a:t>Shipping Points</a:t>
            </a:r>
            <a:endParaRPr lang="en-US" dirty="0"/>
          </a:p>
          <a:p>
            <a:pPr lvl="1"/>
            <a:r>
              <a:rPr lang="en-US" dirty="0" smtClean="0"/>
              <a:t>Dallas - </a:t>
            </a:r>
            <a:r>
              <a:rPr lang="en-US" dirty="0"/>
              <a:t>DL##</a:t>
            </a:r>
          </a:p>
          <a:p>
            <a:pPr lvl="1"/>
            <a:r>
              <a:rPr lang="en-US" dirty="0" smtClean="0"/>
              <a:t>Miami - </a:t>
            </a:r>
            <a:r>
              <a:rPr lang="en-US" dirty="0"/>
              <a:t>MI##</a:t>
            </a:r>
          </a:p>
          <a:p>
            <a:pPr lvl="1"/>
            <a:r>
              <a:rPr lang="en-US" dirty="0"/>
              <a:t>San </a:t>
            </a:r>
            <a:r>
              <a:rPr lang="en-US" dirty="0" smtClean="0"/>
              <a:t>Diego - </a:t>
            </a:r>
            <a:r>
              <a:rPr lang="en-US" dirty="0"/>
              <a:t>SD</a:t>
            </a:r>
            <a:r>
              <a:rPr lang="en-US" dirty="0" smtClean="0"/>
              <a:t>##</a:t>
            </a:r>
          </a:p>
          <a:p>
            <a:pPr marL="201600" lvl="1" indent="0">
              <a:buNone/>
            </a:pPr>
            <a:endParaRPr lang="en-US" dirty="0"/>
          </a:p>
          <a:p>
            <a:r>
              <a:rPr lang="en-US" dirty="0" smtClean="0"/>
              <a:t>Assign Sales Organization to Company Code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Assign Distribution Channel to Sales Organization</a:t>
            </a:r>
          </a:p>
          <a:p>
            <a:pPr lvl="1"/>
            <a:r>
              <a:rPr lang="de-DE" dirty="0" smtClean="0"/>
              <a:t>US## - Internet</a:t>
            </a:r>
          </a:p>
          <a:p>
            <a:pPr lvl="1"/>
            <a:r>
              <a:rPr lang="de-DE" dirty="0" smtClean="0"/>
              <a:t>US## - Wholesale</a:t>
            </a:r>
            <a:endParaRPr lang="en-US" dirty="0" smtClean="0"/>
          </a:p>
          <a:p>
            <a:endParaRPr lang="de-DE" dirty="0"/>
          </a:p>
          <a:p>
            <a:r>
              <a:rPr lang="de-DE" dirty="0"/>
              <a:t>Assign Division to Sales Organization</a:t>
            </a:r>
          </a:p>
          <a:p>
            <a:endParaRPr lang="en-US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35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[OPTIONAL] Handbook Tasks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Set </a:t>
            </a:r>
            <a:r>
              <a:rPr lang="de-DE" dirty="0"/>
              <a:t>up Sales </a:t>
            </a:r>
            <a:r>
              <a:rPr lang="de-DE" dirty="0" smtClean="0"/>
              <a:t>Area</a:t>
            </a:r>
          </a:p>
          <a:p>
            <a:pPr lvl="1"/>
            <a:r>
              <a:rPr lang="de-DE" dirty="0" smtClean="0"/>
              <a:t>US## - Wholesale (WH) - Bicycles (BI)</a:t>
            </a:r>
          </a:p>
          <a:p>
            <a:pPr lvl="1"/>
            <a:r>
              <a:rPr lang="de-DE" dirty="0" smtClean="0"/>
              <a:t>US## - Internet (IN) - Bicycles (BI)</a:t>
            </a:r>
            <a:endParaRPr lang="de-DE" dirty="0"/>
          </a:p>
          <a:p>
            <a:endParaRPr lang="de-DE" dirty="0"/>
          </a:p>
          <a:p>
            <a:r>
              <a:rPr lang="de-DE" dirty="0"/>
              <a:t>Assign SO </a:t>
            </a:r>
            <a:r>
              <a:rPr lang="de-DE" dirty="0" smtClean="0"/>
              <a:t>- </a:t>
            </a:r>
            <a:r>
              <a:rPr lang="de-DE" dirty="0"/>
              <a:t>Distribution Channel -</a:t>
            </a:r>
            <a:r>
              <a:rPr lang="de-DE" dirty="0" smtClean="0"/>
              <a:t> Plant</a:t>
            </a:r>
            <a:endParaRPr lang="de-DE" dirty="0"/>
          </a:p>
          <a:p>
            <a:endParaRPr lang="en-US" dirty="0" smtClean="0"/>
          </a:p>
          <a:p>
            <a:r>
              <a:rPr lang="en-US" dirty="0" smtClean="0"/>
              <a:t>Assign Sales Area to Credit </a:t>
            </a:r>
            <a:r>
              <a:rPr lang="en-US" dirty="0"/>
              <a:t>Control</a:t>
            </a:r>
            <a:r>
              <a:rPr lang="en-US" dirty="0" smtClean="0"/>
              <a:t> Area</a:t>
            </a:r>
          </a:p>
          <a:p>
            <a:endParaRPr lang="en-US" dirty="0" smtClean="0"/>
          </a:p>
          <a:p>
            <a:r>
              <a:rPr lang="en-US" dirty="0" smtClean="0"/>
              <a:t>Assign Business Area to Plant and Div.</a:t>
            </a:r>
          </a:p>
          <a:p>
            <a:endParaRPr lang="en-US" dirty="0"/>
          </a:p>
          <a:p>
            <a:r>
              <a:rPr lang="en-US" dirty="0" smtClean="0"/>
              <a:t>Assign </a:t>
            </a:r>
            <a:r>
              <a:rPr lang="en-US" dirty="0"/>
              <a:t>Shipping Point to </a:t>
            </a:r>
            <a:r>
              <a:rPr lang="en-US" dirty="0" smtClean="0"/>
              <a:t>Plant</a:t>
            </a:r>
            <a:endParaRPr lang="de-DE" dirty="0"/>
          </a:p>
          <a:p>
            <a:pPr lvl="1"/>
            <a:r>
              <a:rPr lang="de-DE" dirty="0" smtClean="0"/>
              <a:t>DL## </a:t>
            </a:r>
            <a:r>
              <a:rPr lang="de-DE" dirty="0"/>
              <a:t>- </a:t>
            </a:r>
            <a:r>
              <a:rPr lang="de-DE" dirty="0" smtClean="0"/>
              <a:t>## Dallas</a:t>
            </a:r>
            <a:endParaRPr lang="de-DE" dirty="0"/>
          </a:p>
          <a:p>
            <a:pPr lvl="1"/>
            <a:r>
              <a:rPr lang="de-DE" dirty="0" smtClean="0"/>
              <a:t>MI## </a:t>
            </a:r>
            <a:r>
              <a:rPr lang="de-DE" dirty="0"/>
              <a:t>- </a:t>
            </a:r>
            <a:r>
              <a:rPr lang="de-DE" dirty="0" smtClean="0"/>
              <a:t>## Miami</a:t>
            </a:r>
          </a:p>
          <a:p>
            <a:pPr lvl="1"/>
            <a:r>
              <a:rPr lang="de-DE" dirty="0" smtClean="0"/>
              <a:t>SD## - ## San Diego</a:t>
            </a:r>
            <a:endParaRPr lang="de-DE" dirty="0"/>
          </a:p>
          <a:p>
            <a:pPr>
              <a:lnSpc>
                <a:spcPct val="200000"/>
              </a:lnSpc>
            </a:pP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2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Scenario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Enterprise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structure</a:t>
            </a:r>
          </a:p>
          <a:p>
            <a:endParaRPr lang="en-US" dirty="0"/>
          </a:p>
          <a:p>
            <a:r>
              <a:rPr lang="en-US" dirty="0"/>
              <a:t>Process </a:t>
            </a:r>
            <a:r>
              <a:rPr lang="en-US" dirty="0" smtClean="0"/>
              <a:t>configuration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Master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execution</a:t>
            </a:r>
          </a:p>
          <a:p>
            <a:endParaRPr lang="de-DE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8376200" y="445168"/>
            <a:ext cx="1433790" cy="390525"/>
          </a:xfrm>
          <a:prstGeom prst="chevron">
            <a:avLst>
              <a:gd name="adj" fmla="val 4764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Process Configuration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415763" y="445168"/>
            <a:ext cx="1214891" cy="390525"/>
          </a:xfrm>
          <a:prstGeom prst="homePlate">
            <a:avLst>
              <a:gd name="adj" fmla="val 47579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Enterprise Structure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0420900" y="445168"/>
            <a:ext cx="1433790" cy="390525"/>
          </a:xfrm>
          <a:prstGeom prst="chevron">
            <a:avLst>
              <a:gd name="adj" fmla="val 46344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Execution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9527138" y="445168"/>
            <a:ext cx="1136452" cy="390525"/>
          </a:xfrm>
          <a:prstGeom prst="chevron">
            <a:avLst>
              <a:gd name="adj" fmla="val 46816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Master Data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Configure Automatic Postings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Maintain Automatic Account Assignment of Revenue Elements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de-DE" dirty="0" smtClean="0"/>
              <a:t>Assign Shipping Points with Loading Groups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Assign G/L Revenue Accounts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Define Pricing Procedure Determination</a:t>
            </a:r>
          </a:p>
          <a:p>
            <a:pPr>
              <a:lnSpc>
                <a:spcPct val="200000"/>
              </a:lnSpc>
            </a:pPr>
            <a:r>
              <a:rPr lang="de-DE" dirty="0" smtClean="0"/>
              <a:t>Define Rules by Sales Area</a:t>
            </a: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[OPTIONAL] Handbook Tasks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5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Scenario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Enterprise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structure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configuration</a:t>
            </a:r>
          </a:p>
          <a:p>
            <a:endParaRPr lang="en-US" dirty="0"/>
          </a:p>
          <a:p>
            <a:r>
              <a:rPr lang="en-US" dirty="0"/>
              <a:t>Master </a:t>
            </a:r>
            <a:r>
              <a:rPr lang="en-US" dirty="0" smtClean="0"/>
              <a:t>data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execution</a:t>
            </a:r>
          </a:p>
          <a:p>
            <a:endParaRPr lang="de-DE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8376200" y="445168"/>
            <a:ext cx="1433790" cy="390525"/>
          </a:xfrm>
          <a:prstGeom prst="chevron">
            <a:avLst>
              <a:gd name="adj" fmla="val 47646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Process Configuration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415763" y="445168"/>
            <a:ext cx="1214891" cy="390525"/>
          </a:xfrm>
          <a:prstGeom prst="homePlate">
            <a:avLst>
              <a:gd name="adj" fmla="val 47579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Enterprise Structure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0420900" y="445168"/>
            <a:ext cx="1433790" cy="390525"/>
          </a:xfrm>
          <a:prstGeom prst="chevron">
            <a:avLst>
              <a:gd name="adj" fmla="val 46344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Process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Execution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9527138" y="445168"/>
            <a:ext cx="1136452" cy="390525"/>
          </a:xfrm>
          <a:prstGeom prst="chevron">
            <a:avLst>
              <a:gd name="adj" fmla="val 4681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Master Data</a:t>
            </a:r>
          </a:p>
        </p:txBody>
      </p:sp>
    </p:spTree>
    <p:extLst>
      <p:ext uri="{BB962C8B-B14F-4D97-AF65-F5344CB8AC3E}">
        <p14:creationId xmlns:p14="http://schemas.microsoft.com/office/powerpoint/2010/main" val="19225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Master 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1691079"/>
            <a:ext cx="11545200" cy="1036079"/>
          </a:xfrm>
        </p:spPr>
        <p:txBody>
          <a:bodyPr/>
          <a:lstStyle/>
          <a:p>
            <a:r>
              <a:rPr lang="en-US" dirty="0"/>
              <a:t>Data needed to execute transactions related to </a:t>
            </a:r>
            <a:r>
              <a:rPr lang="en-US" dirty="0" smtClean="0"/>
              <a:t>materials</a:t>
            </a:r>
          </a:p>
          <a:p>
            <a:endParaRPr lang="en-US" dirty="0"/>
          </a:p>
          <a:p>
            <a:r>
              <a:rPr lang="en-US" dirty="0"/>
              <a:t>Data are grouped by different user / functional areas (views)</a:t>
            </a:r>
          </a:p>
          <a:p>
            <a:endParaRPr lang="de-D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31792" y="2727158"/>
            <a:ext cx="2362200" cy="2362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1600" indent="-201600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b="0">
                <a:latin typeface="+mn-lt"/>
              </a:defRPr>
            </a:lvl1pPr>
            <a:lvl2pPr marL="417600" indent="-216000">
              <a:spcBef>
                <a:spcPts val="33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540000" indent="-216000">
              <a:spcBef>
                <a:spcPts val="225"/>
              </a:spcBef>
              <a:buClr>
                <a:schemeClr val="accent1"/>
              </a:buClr>
              <a:buSzPct val="75000"/>
              <a:buFont typeface="Symbol" panose="05050102010706020507" pitchFamily="18" charset="2"/>
              <a:buChar char="-"/>
              <a:defRPr sz="1450">
                <a:latin typeface="+mn-lt"/>
              </a:defRPr>
            </a:lvl3pPr>
            <a:lvl4pPr marL="720000" indent="-216000">
              <a:spcBef>
                <a:spcPts val="140"/>
              </a:spcBef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1300" baseline="0">
                <a:latin typeface="+mn-lt"/>
              </a:defRPr>
            </a:lvl4pPr>
            <a:lvl5pPr marL="540000" indent="-180000">
              <a:spcBef>
                <a:spcPts val="250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  <a:defRPr sz="1600">
                <a:latin typeface="+mn-lt"/>
              </a:defRPr>
            </a:lvl5pPr>
            <a:lvl6pPr marL="2994134" indent="-272194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8522" indent="-272194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82910" indent="-272194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27298" indent="-272194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 lvl="1"/>
            <a:r>
              <a:rPr lang="en-US" dirty="0"/>
              <a:t>Basic data</a:t>
            </a:r>
          </a:p>
          <a:p>
            <a:pPr lvl="1"/>
            <a:r>
              <a:rPr lang="en-US" dirty="0"/>
              <a:t>Purchasing</a:t>
            </a:r>
          </a:p>
          <a:p>
            <a:pPr lvl="1"/>
            <a:r>
              <a:rPr lang="en-US" dirty="0"/>
              <a:t>Accounting</a:t>
            </a:r>
          </a:p>
          <a:p>
            <a:pPr lvl="1"/>
            <a:r>
              <a:rPr lang="en-US" dirty="0"/>
              <a:t>Forecasting</a:t>
            </a:r>
          </a:p>
          <a:p>
            <a:pPr lvl="1"/>
            <a:r>
              <a:rPr lang="en-US" dirty="0"/>
              <a:t>Sales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247946" y="2727158"/>
            <a:ext cx="3886200" cy="2362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1600" indent="-201600">
              <a:spcBef>
                <a:spcPts val="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 b="0">
                <a:latin typeface="+mn-lt"/>
              </a:defRPr>
            </a:lvl1pPr>
            <a:lvl2pPr marL="417600" indent="-216000">
              <a:spcBef>
                <a:spcPts val="338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540000" indent="-216000">
              <a:spcBef>
                <a:spcPts val="225"/>
              </a:spcBef>
              <a:buClr>
                <a:schemeClr val="accent1"/>
              </a:buClr>
              <a:buSzPct val="75000"/>
              <a:buFont typeface="Symbol" panose="05050102010706020507" pitchFamily="18" charset="2"/>
              <a:buChar char="-"/>
              <a:defRPr sz="1450">
                <a:latin typeface="+mn-lt"/>
              </a:defRPr>
            </a:lvl3pPr>
            <a:lvl4pPr marL="720000" indent="-216000">
              <a:spcBef>
                <a:spcPts val="140"/>
              </a:spcBef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  <a:defRPr sz="1300" baseline="0">
                <a:latin typeface="+mn-lt"/>
              </a:defRPr>
            </a:lvl4pPr>
            <a:lvl5pPr marL="540000" indent="-180000">
              <a:spcBef>
                <a:spcPts val="250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  <a:defRPr sz="1600">
                <a:latin typeface="+mn-lt"/>
              </a:defRPr>
            </a:lvl5pPr>
            <a:lvl6pPr marL="2994134" indent="-272194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8522" indent="-272194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82910" indent="-272194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27298" indent="-272194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 lvl="1"/>
            <a:r>
              <a:rPr lang="en-US" dirty="0"/>
              <a:t>Plant / Storage</a:t>
            </a:r>
          </a:p>
          <a:p>
            <a:pPr lvl="1"/>
            <a:r>
              <a:rPr lang="en-US" dirty="0"/>
              <a:t>Work Scheduling</a:t>
            </a:r>
          </a:p>
          <a:p>
            <a:pPr lvl="1"/>
            <a:r>
              <a:rPr lang="en-US" dirty="0"/>
              <a:t>MRP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Warehouse Management</a:t>
            </a:r>
          </a:p>
        </p:txBody>
      </p:sp>
    </p:spTree>
    <p:extLst>
      <p:ext uri="{BB962C8B-B14F-4D97-AF65-F5344CB8AC3E}">
        <p14:creationId xmlns:p14="http://schemas.microsoft.com/office/powerpoint/2010/main" val="1725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Master 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Material master data are defined for specific organizational </a:t>
            </a:r>
            <a:r>
              <a:rPr lang="en-US" dirty="0" smtClean="0"/>
              <a:t>levels</a:t>
            </a:r>
          </a:p>
          <a:p>
            <a:endParaRPr lang="en-US" dirty="0"/>
          </a:p>
          <a:p>
            <a:r>
              <a:rPr lang="en-US" dirty="0"/>
              <a:t>Can have different data for different combinations of </a:t>
            </a:r>
            <a:r>
              <a:rPr lang="en-US" dirty="0" smtClean="0"/>
              <a:t>Org. </a:t>
            </a:r>
            <a:r>
              <a:rPr lang="en-US" dirty="0"/>
              <a:t>data</a:t>
            </a:r>
          </a:p>
          <a:p>
            <a:pPr lvl="1"/>
            <a:r>
              <a:rPr lang="en-US" dirty="0"/>
              <a:t>Purchasing: Plant, storage location</a:t>
            </a:r>
          </a:p>
          <a:p>
            <a:pPr lvl="1"/>
            <a:r>
              <a:rPr lang="en-US" dirty="0"/>
              <a:t>Sales: </a:t>
            </a:r>
            <a:r>
              <a:rPr lang="en-US" dirty="0" smtClean="0"/>
              <a:t>Sales </a:t>
            </a:r>
            <a:r>
              <a:rPr lang="en-US" dirty="0"/>
              <a:t>Area (Sales Org, Distribution </a:t>
            </a:r>
            <a:r>
              <a:rPr lang="en-US" dirty="0" smtClean="0"/>
              <a:t>Channel, Division)</a:t>
            </a:r>
            <a:endParaRPr lang="en-US" dirty="0"/>
          </a:p>
          <a:p>
            <a:pPr lvl="1"/>
            <a:r>
              <a:rPr lang="en-US" dirty="0"/>
              <a:t>Warehouse: </a:t>
            </a:r>
            <a:r>
              <a:rPr lang="en-US" dirty="0" smtClean="0"/>
              <a:t>Warehouse </a:t>
            </a:r>
            <a:r>
              <a:rPr lang="en-US" dirty="0"/>
              <a:t>#, storage </a:t>
            </a:r>
            <a:r>
              <a:rPr lang="en-US" dirty="0" smtClean="0"/>
              <a:t>type</a:t>
            </a:r>
          </a:p>
          <a:p>
            <a:pPr lvl="1"/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SHRT1000 + MI00+ TG00</a:t>
            </a:r>
          </a:p>
          <a:p>
            <a:pPr lvl="1"/>
            <a:r>
              <a:rPr lang="en-US" dirty="0"/>
              <a:t>SHRT1000 + SD00+ TG00</a:t>
            </a:r>
          </a:p>
          <a:p>
            <a:pPr lvl="1"/>
            <a:r>
              <a:rPr lang="en-US" dirty="0"/>
              <a:t>SHRT1000 + US00 + Wholesale channel</a:t>
            </a:r>
          </a:p>
          <a:p>
            <a:pPr lvl="1"/>
            <a:r>
              <a:rPr lang="en-US" dirty="0"/>
              <a:t>SHRT1000 + US00 + Internet channel</a:t>
            </a:r>
          </a:p>
          <a:p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3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Customer Master 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needed to </a:t>
            </a:r>
            <a:r>
              <a:rPr lang="en-US" dirty="0" smtClean="0"/>
              <a:t>do business with customers.</a:t>
            </a:r>
          </a:p>
          <a:p>
            <a:endParaRPr lang="en-US" dirty="0"/>
          </a:p>
          <a:p>
            <a:r>
              <a:rPr lang="en-US" dirty="0"/>
              <a:t>Data needed to process orders, deliveries, invoices and customer </a:t>
            </a:r>
            <a:r>
              <a:rPr lang="en-US" dirty="0" smtClean="0"/>
              <a:t>payments.</a:t>
            </a:r>
            <a:endParaRPr lang="en-US" dirty="0"/>
          </a:p>
          <a:p>
            <a:endParaRPr lang="en-US" dirty="0"/>
          </a:p>
          <a:p>
            <a:r>
              <a:rPr lang="en-US" dirty="0"/>
              <a:t>Data are specific to (defined for) </a:t>
            </a:r>
            <a:r>
              <a:rPr lang="en-US" dirty="0" smtClean="0"/>
              <a:t>Sales Area.  </a:t>
            </a:r>
          </a:p>
          <a:p>
            <a:endParaRPr lang="en-US" dirty="0"/>
          </a:p>
          <a:p>
            <a:r>
              <a:rPr lang="en-US" dirty="0"/>
              <a:t>The three segments are:</a:t>
            </a:r>
          </a:p>
          <a:p>
            <a:pPr lvl="1"/>
            <a:r>
              <a:rPr lang="en-US" dirty="0"/>
              <a:t>Client </a:t>
            </a:r>
            <a:r>
              <a:rPr lang="en-US" dirty="0" smtClean="0"/>
              <a:t>data  </a:t>
            </a:r>
            <a:r>
              <a:rPr lang="en-US" dirty="0"/>
              <a:t>(General)</a:t>
            </a:r>
          </a:p>
          <a:p>
            <a:pPr lvl="1"/>
            <a:r>
              <a:rPr lang="en-US" dirty="0"/>
              <a:t>Company </a:t>
            </a:r>
            <a:r>
              <a:rPr lang="en-US" dirty="0" smtClean="0"/>
              <a:t>Code data </a:t>
            </a:r>
            <a:r>
              <a:rPr lang="en-US" dirty="0"/>
              <a:t>(Accounting)</a:t>
            </a:r>
          </a:p>
          <a:p>
            <a:pPr lvl="1"/>
            <a:r>
              <a:rPr lang="en-US" dirty="0" smtClean="0"/>
              <a:t>Sales Area data (Sales)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86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Simha Magal</a:t>
            </a:r>
          </a:p>
          <a:p>
            <a:r>
              <a:rPr lang="de-DE" dirty="0" smtClean="0"/>
              <a:t>Stefan Weidner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Advanced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1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Condition Master Data (Pricing)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 master data includes: </a:t>
            </a:r>
            <a:endParaRPr lang="en-US" dirty="0"/>
          </a:p>
          <a:p>
            <a:pPr lvl="1"/>
            <a:r>
              <a:rPr lang="en-US" dirty="0" smtClean="0"/>
              <a:t>Pricing</a:t>
            </a:r>
          </a:p>
          <a:p>
            <a:pPr lvl="1"/>
            <a:r>
              <a:rPr lang="en-US" dirty="0" smtClean="0"/>
              <a:t>Surcharges</a:t>
            </a:r>
            <a:endParaRPr lang="en-US" dirty="0"/>
          </a:p>
          <a:p>
            <a:pPr lvl="1"/>
            <a:r>
              <a:rPr lang="en-US" dirty="0" smtClean="0"/>
              <a:t>Discounts</a:t>
            </a:r>
            <a:endParaRPr lang="en-US" dirty="0"/>
          </a:p>
          <a:p>
            <a:pPr lvl="1"/>
            <a:r>
              <a:rPr lang="en-US" dirty="0" smtClean="0"/>
              <a:t>Freight</a:t>
            </a:r>
          </a:p>
          <a:p>
            <a:pPr lvl="1"/>
            <a:r>
              <a:rPr lang="de-DE" dirty="0" smtClean="0"/>
              <a:t>Taxes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Condition data can be defined to be dependent on various date:</a:t>
            </a:r>
            <a:endParaRPr lang="en-US" dirty="0"/>
          </a:p>
          <a:p>
            <a:pPr lvl="1"/>
            <a:r>
              <a:rPr lang="en-US" dirty="0" smtClean="0"/>
              <a:t>Material specific</a:t>
            </a:r>
          </a:p>
          <a:p>
            <a:pPr lvl="1"/>
            <a:r>
              <a:rPr lang="de-DE" dirty="0" smtClean="0"/>
              <a:t>Customer specific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6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[OPTIONAL] Handbook Tasks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Material Master</a:t>
            </a:r>
            <a:endParaRPr lang="en-US" dirty="0"/>
          </a:p>
          <a:p>
            <a:pPr lvl="1"/>
            <a:r>
              <a:rPr lang="en-US" dirty="0" smtClean="0"/>
              <a:t>Extend sales view for Trading goods</a:t>
            </a:r>
          </a:p>
          <a:p>
            <a:pPr lvl="1"/>
            <a:endParaRPr lang="en-US" dirty="0"/>
          </a:p>
          <a:p>
            <a:r>
              <a:rPr lang="en-US" dirty="0"/>
              <a:t>Create </a:t>
            </a:r>
            <a:r>
              <a:rPr lang="en-US" dirty="0" smtClean="0"/>
              <a:t>Customer</a:t>
            </a:r>
            <a:endParaRPr lang="en-US" dirty="0"/>
          </a:p>
          <a:p>
            <a:pPr lvl="1"/>
            <a:r>
              <a:rPr lang="en-US" dirty="0"/>
              <a:t>## DC </a:t>
            </a:r>
            <a:r>
              <a:rPr lang="en-US" dirty="0" smtClean="0"/>
              <a:t>Bike</a:t>
            </a:r>
          </a:p>
          <a:p>
            <a:pPr marL="201600" lvl="1" indent="0">
              <a:buNone/>
            </a:pPr>
            <a:endParaRPr lang="de-DE" dirty="0"/>
          </a:p>
          <a:p>
            <a:r>
              <a:rPr lang="de-DE" dirty="0" smtClean="0"/>
              <a:t> Create Pricing Conditions</a:t>
            </a:r>
          </a:p>
          <a:p>
            <a:pPr lvl="1"/>
            <a:r>
              <a:rPr lang="de-DE" dirty="0" smtClean="0"/>
              <a:t>Assign selling prices to all your trading goods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87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Scenario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Enterprise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structure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configuration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Master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</a:t>
            </a:r>
          </a:p>
          <a:p>
            <a:endParaRPr lang="en-US" dirty="0"/>
          </a:p>
          <a:p>
            <a:r>
              <a:rPr lang="en-US" dirty="0"/>
              <a:t>Process execution</a:t>
            </a:r>
          </a:p>
          <a:p>
            <a:endParaRPr lang="de-DE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8376200" y="445168"/>
            <a:ext cx="1433790" cy="390525"/>
          </a:xfrm>
          <a:prstGeom prst="chevron">
            <a:avLst>
              <a:gd name="adj" fmla="val 47646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Process Configuration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415763" y="445168"/>
            <a:ext cx="1214891" cy="390525"/>
          </a:xfrm>
          <a:prstGeom prst="homePlate">
            <a:avLst>
              <a:gd name="adj" fmla="val 47579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Enterprise Structure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0420900" y="445168"/>
            <a:ext cx="1433790" cy="390525"/>
          </a:xfrm>
          <a:prstGeom prst="chevron">
            <a:avLst>
              <a:gd name="adj" fmla="val 46344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Process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Execution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9527138" y="445168"/>
            <a:ext cx="1136452" cy="390525"/>
          </a:xfrm>
          <a:prstGeom prst="chevron">
            <a:avLst>
              <a:gd name="adj" fmla="val 46816"/>
            </a:avLst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Master Data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9" y="2186152"/>
            <a:ext cx="10471092" cy="282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1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smtClean="0"/>
              <a:t>Create Sales Quotation</a:t>
            </a:r>
            <a:endParaRPr lang="de-DE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6" y="2425262"/>
            <a:ext cx="10736027" cy="224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smtClean="0"/>
              <a:t>Create Sales Order</a:t>
            </a:r>
            <a:endParaRPr lang="de-DE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06" y="2441027"/>
            <a:ext cx="10704187" cy="234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smtClean="0"/>
              <a:t>Goods Issue</a:t>
            </a:r>
            <a:endParaRPr lang="de-DE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1" y="2201916"/>
            <a:ext cx="11085750" cy="276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5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Goods </a:t>
            </a:r>
            <a:r>
              <a:rPr lang="en-US" dirty="0" smtClean="0"/>
              <a:t>Issue</a:t>
            </a:r>
            <a:endParaRPr lang="de-DE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57" y="1439917"/>
            <a:ext cx="7485993" cy="50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smtClean="0"/>
              <a:t>Billing</a:t>
            </a:r>
            <a:endParaRPr lang="de-DE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7" y="1954923"/>
            <a:ext cx="10768106" cy="342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smtClean="0"/>
              <a:t>Billing</a:t>
            </a:r>
            <a:endParaRPr lang="de-DE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089" y="1351833"/>
            <a:ext cx="7859111" cy="515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3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72000" indent="0">
              <a:buNone/>
            </a:pPr>
            <a:r>
              <a:rPr lang="en-US" dirty="0"/>
              <a:t>You are able </a:t>
            </a:r>
            <a:r>
              <a:rPr lang="en-US" dirty="0" smtClean="0"/>
              <a:t>to:</a:t>
            </a:r>
            <a:endParaRPr lang="en-US" dirty="0"/>
          </a:p>
          <a:p>
            <a:r>
              <a:rPr lang="en-US" dirty="0" smtClean="0"/>
              <a:t>Understand the structure of </a:t>
            </a:r>
            <a:r>
              <a:rPr lang="en-US" dirty="0"/>
              <a:t>the </a:t>
            </a:r>
            <a:r>
              <a:rPr lang="en-US" dirty="0" smtClean="0"/>
              <a:t>ERP configuration curriculum, </a:t>
            </a:r>
            <a:r>
              <a:rPr lang="en-US" dirty="0"/>
              <a:t>especially phase </a:t>
            </a:r>
            <a:r>
              <a:rPr lang="en-US" dirty="0" smtClean="0"/>
              <a:t>III.</a:t>
            </a:r>
          </a:p>
          <a:p>
            <a:r>
              <a:rPr lang="en-US" dirty="0" smtClean="0"/>
              <a:t>Define </a:t>
            </a:r>
            <a:r>
              <a:rPr lang="en-US" dirty="0"/>
              <a:t>the central organizational structures for </a:t>
            </a:r>
            <a:r>
              <a:rPr lang="en-US" dirty="0" smtClean="0"/>
              <a:t>sales and distribution.</a:t>
            </a:r>
            <a:endParaRPr lang="en-US" dirty="0"/>
          </a:p>
          <a:p>
            <a:r>
              <a:rPr lang="en-US" dirty="0" smtClean="0"/>
              <a:t>Analyze scenarios.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the necessary steps for </a:t>
            </a:r>
            <a:r>
              <a:rPr lang="en-US" dirty="0" smtClean="0"/>
              <a:t>sales and distribution configuration.</a:t>
            </a:r>
            <a:endParaRPr lang="en-US" dirty="0"/>
          </a:p>
          <a:p>
            <a:r>
              <a:rPr lang="en-US" dirty="0" smtClean="0"/>
              <a:t>Explain common </a:t>
            </a:r>
            <a:r>
              <a:rPr lang="en-US" dirty="0"/>
              <a:t>processes in </a:t>
            </a:r>
            <a:r>
              <a:rPr lang="en-US" dirty="0" smtClean="0"/>
              <a:t>sales and distribution.</a:t>
            </a:r>
            <a:endParaRPr lang="en-US" dirty="0"/>
          </a:p>
          <a:p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0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smtClean="0"/>
              <a:t>Customer Payment</a:t>
            </a:r>
            <a:endParaRPr lang="de-DE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49" y="2254468"/>
            <a:ext cx="11149902" cy="25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5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Process: </a:t>
            </a:r>
            <a:r>
              <a:rPr lang="en-US" dirty="0" smtClean="0"/>
              <a:t>Customer Payment</a:t>
            </a:r>
            <a:endParaRPr lang="de-DE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61" y="1510862"/>
            <a:ext cx="8597463" cy="474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5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Scenario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Enterprise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structure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configuration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Master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execution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3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ERP Configuration Case Using Global Bike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585" y="1532239"/>
            <a:ext cx="9456368" cy="4835176"/>
          </a:xfrm>
          <a:prstGeom prst="rect">
            <a:avLst/>
          </a:prstGeom>
          <a:noFill/>
          <a:ln w="9525">
            <a:solidFill>
              <a:srgbClr val="F8F8F8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0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ERP Configuration Case Using Global Bike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1224" y="1290918"/>
            <a:ext cx="8624955" cy="51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1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ERP Configuration Case – Phase </a:t>
            </a:r>
            <a:r>
              <a:rPr lang="en-US" dirty="0" smtClean="0"/>
              <a:t>III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8" y="1602966"/>
            <a:ext cx="11178048" cy="447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endParaRPr lang="en-US" dirty="0"/>
          </a:p>
          <a:p>
            <a:r>
              <a:rPr lang="en-US" dirty="0" smtClean="0"/>
              <a:t>Scenario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Enterprise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structure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configuration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Master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 execution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2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P_2016_16x9_white">
  <a:themeElements>
    <a:clrScheme name="SAP_colors_white_template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20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ts val="6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P_Template_169_en.pptx" id="{F531F808-5729-4296-B3FE-A5FEF5E855E9}" vid="{50BD4A04-23C1-4FFE-A674-488C19BBCBFB}"/>
    </a:ext>
  </a:extLst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SAP_Template_169_en</Template>
  <TotalTime>0</TotalTime>
  <Words>1845</Words>
  <Application>Microsoft Office PowerPoint</Application>
  <PresentationFormat>Benutzerdefiniert</PresentationFormat>
  <Paragraphs>466</Paragraphs>
  <Slides>41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50" baseType="lpstr">
      <vt:lpstr>Angsana New</vt:lpstr>
      <vt:lpstr>Arial</vt:lpstr>
      <vt:lpstr>Arial Unicode MS</vt:lpstr>
      <vt:lpstr>Courier New</vt:lpstr>
      <vt:lpstr>Symbol</vt:lpstr>
      <vt:lpstr>Times New Roman</vt:lpstr>
      <vt:lpstr>wingdings</vt:lpstr>
      <vt:lpstr>wingdings</vt:lpstr>
      <vt:lpstr>SAP_2016_16x9_white</vt:lpstr>
      <vt:lpstr>SAP S/4HANA Configuration</vt:lpstr>
      <vt:lpstr>PowerPoint-Präsentation</vt:lpstr>
      <vt:lpstr>PowerPoint-Präsentation</vt:lpstr>
      <vt:lpstr>PowerPoint-Präsentation</vt:lpstr>
      <vt:lpstr>Agenda</vt:lpstr>
      <vt:lpstr>ERP Configuration Case Using Global Bike</vt:lpstr>
      <vt:lpstr>ERP Configuration Case Using Global Bike</vt:lpstr>
      <vt:lpstr>ERP Configuration Case – Phase III</vt:lpstr>
      <vt:lpstr>Agenda</vt:lpstr>
      <vt:lpstr>Scenario</vt:lpstr>
      <vt:lpstr>Problem Analysis and Solution Finding</vt:lpstr>
      <vt:lpstr>Agenda</vt:lpstr>
      <vt:lpstr>Enterprise Structure – Sales and Distribution</vt:lpstr>
      <vt:lpstr>Client</vt:lpstr>
      <vt:lpstr>Credit Control Area</vt:lpstr>
      <vt:lpstr>Company Code</vt:lpstr>
      <vt:lpstr>Sales Organization</vt:lpstr>
      <vt:lpstr>Distribution Channel</vt:lpstr>
      <vt:lpstr>Division</vt:lpstr>
      <vt:lpstr>Other SD organization units</vt:lpstr>
      <vt:lpstr>Enterprise Structure SAP S/4HANA</vt:lpstr>
      <vt:lpstr>[OPTIONAL] Handbook Tasks</vt:lpstr>
      <vt:lpstr>[OPTIONAL] Handbook Tasks</vt:lpstr>
      <vt:lpstr>Agenda</vt:lpstr>
      <vt:lpstr>[OPTIONAL] Handbook Tasks</vt:lpstr>
      <vt:lpstr>Agenda</vt:lpstr>
      <vt:lpstr>Material Master Data</vt:lpstr>
      <vt:lpstr>Material Master Data</vt:lpstr>
      <vt:lpstr>Customer Master Data</vt:lpstr>
      <vt:lpstr>Condition Master Data (Pricing)</vt:lpstr>
      <vt:lpstr>[OPTIONAL] Handbook Tasks</vt:lpstr>
      <vt:lpstr>Agenda</vt:lpstr>
      <vt:lpstr>Process</vt:lpstr>
      <vt:lpstr>Process: Create Sales Quotation</vt:lpstr>
      <vt:lpstr>Process: Create Sales Order</vt:lpstr>
      <vt:lpstr>Process: Goods Issue</vt:lpstr>
      <vt:lpstr>Process: Goods Issue</vt:lpstr>
      <vt:lpstr>Process: Billing</vt:lpstr>
      <vt:lpstr>Process: Billing</vt:lpstr>
      <vt:lpstr>Process: Customer Payment</vt:lpstr>
      <vt:lpstr>Process: Customer Payment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Presentation Title</dc:title>
  <dc:creator>Tim Böttcher</dc:creator>
  <cp:keywords>2016/16:9/white</cp:keywords>
  <cp:lastModifiedBy>Tobias Bellger</cp:lastModifiedBy>
  <cp:revision>81</cp:revision>
  <dcterms:created xsi:type="dcterms:W3CDTF">2017-09-25T15:49:17Z</dcterms:created>
  <dcterms:modified xsi:type="dcterms:W3CDTF">2024-03-14T07:51:01Z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-1173631419</vt:i4>
  </property>
  <property fmtid="{D5CDD505-2E9C-101B-9397-08002B2CF9AE}" pid="3" name="_NewReviewCycle">
    <vt:lpwstr/>
  </property>
  <property fmtid="{D5CDD505-2E9C-101B-9397-08002B2CF9AE}" pid="4" name="_EmailSubject">
    <vt:lpwstr> UA Master Slides Diskussion</vt:lpwstr>
  </property>
  <property fmtid="{D5CDD505-2E9C-101B-9397-08002B2CF9AE}" pid="5" name="_AuthorEmail">
    <vt:lpwstr>kristof.schneider@sap.com</vt:lpwstr>
  </property>
  <property fmtid="{D5CDD505-2E9C-101B-9397-08002B2CF9AE}" pid="6" name="_AuthorEmailDisplayName">
    <vt:lpwstr>Schneider, Kristof</vt:lpwstr>
  </property>
  <property fmtid="{D5CDD505-2E9C-101B-9397-08002B2CF9AE}" pid="7" name="_PreviousAdHocReviewCycleID">
    <vt:i4>1357826825</vt:i4>
  </property>
</Properties>
</file>