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1"/>
  </p:notesMasterIdLst>
  <p:handoutMasterIdLst>
    <p:handoutMasterId r:id="rId42"/>
  </p:handoutMasterIdLst>
  <p:sldIdLst>
    <p:sldId id="431" r:id="rId2"/>
    <p:sldId id="362" r:id="rId3"/>
    <p:sldId id="363" r:id="rId4"/>
    <p:sldId id="364" r:id="rId5"/>
    <p:sldId id="371" r:id="rId6"/>
    <p:sldId id="428" r:id="rId7"/>
    <p:sldId id="377" r:id="rId8"/>
    <p:sldId id="372" r:id="rId9"/>
    <p:sldId id="376" r:id="rId10"/>
    <p:sldId id="394" r:id="rId11"/>
    <p:sldId id="375" r:id="rId12"/>
    <p:sldId id="381" r:id="rId13"/>
    <p:sldId id="379" r:id="rId14"/>
    <p:sldId id="374" r:id="rId15"/>
    <p:sldId id="386" r:id="rId16"/>
    <p:sldId id="373" r:id="rId17"/>
    <p:sldId id="385" r:id="rId18"/>
    <p:sldId id="384" r:id="rId19"/>
    <p:sldId id="383" r:id="rId20"/>
    <p:sldId id="393" r:id="rId21"/>
    <p:sldId id="598" r:id="rId22"/>
    <p:sldId id="392" r:id="rId23"/>
    <p:sldId id="396" r:id="rId24"/>
    <p:sldId id="390" r:id="rId25"/>
    <p:sldId id="389" r:id="rId26"/>
    <p:sldId id="388" r:id="rId27"/>
    <p:sldId id="387" r:id="rId28"/>
    <p:sldId id="395" r:id="rId29"/>
    <p:sldId id="399" r:id="rId30"/>
    <p:sldId id="398" r:id="rId31"/>
    <p:sldId id="397" r:id="rId32"/>
    <p:sldId id="401" r:id="rId33"/>
    <p:sldId id="400" r:id="rId34"/>
    <p:sldId id="404" r:id="rId35"/>
    <p:sldId id="403" r:id="rId36"/>
    <p:sldId id="430" r:id="rId37"/>
    <p:sldId id="406" r:id="rId38"/>
    <p:sldId id="405" r:id="rId39"/>
    <p:sldId id="402" r:id="rId40"/>
  </p:sldIdLst>
  <p:sldSz cx="12195175" cy="6859588"/>
  <p:notesSz cx="6797675" cy="9874250"/>
  <p:defaultTextStyle>
    <a:defPPr>
      <a:defRPr lang="de-DE"/>
    </a:defPPr>
    <a:lvl1pPr marL="0" algn="l" defTabSz="1088776" rtl="0" eaLnBrk="1" latinLnBrk="0" hangingPunct="1">
      <a:defRPr lang="de-DE" sz="2100" kern="1200">
        <a:solidFill>
          <a:schemeClr val="tx1"/>
        </a:solidFill>
        <a:latin typeface="Arial"/>
        <a:ea typeface="+mn-ea"/>
        <a:cs typeface="+mn-cs"/>
      </a:defRPr>
    </a:lvl1pPr>
    <a:lvl2pPr marL="544388" algn="l" defTabSz="1088776" rtl="0" eaLnBrk="1" latinLnBrk="0" hangingPunct="1">
      <a:buClr>
        <a:srgbClr val="FDB913"/>
      </a:buClr>
      <a:buSzPct val="100000"/>
      <a:buFont typeface="wingdings"/>
      <a:buChar char=""/>
      <a:defRPr lang="de-DE" sz="2100" kern="1200">
        <a:solidFill>
          <a:schemeClr val="tx1"/>
        </a:solidFill>
        <a:latin typeface="Arial"/>
        <a:ea typeface="+mn-ea"/>
        <a:cs typeface="+mn-cs"/>
      </a:defRPr>
    </a:lvl2pPr>
    <a:lvl3pPr marL="1088776" algn="l" defTabSz="1088776" rtl="0" eaLnBrk="1" latinLnBrk="0" hangingPunct="1">
      <a:buClr>
        <a:srgbClr val="666666"/>
      </a:buClr>
      <a:buSzPct val="80000"/>
      <a:buFont typeface="Wingdings"/>
      <a:buChar char="n"/>
      <a:defRPr lang="de-DE" sz="1700" kern="1200">
        <a:solidFill>
          <a:schemeClr val="tx1"/>
        </a:solidFill>
        <a:latin typeface="Arial"/>
        <a:ea typeface="+mn-ea"/>
        <a:cs typeface="+mn-cs"/>
      </a:defRPr>
    </a:lvl3pPr>
    <a:lvl4pPr marL="1633164" algn="l" defTabSz="1088776" rtl="0" eaLnBrk="1" latinLnBrk="0" hangingPunct="1">
      <a:buClr>
        <a:srgbClr val="666666"/>
      </a:buClr>
      <a:buSzPct val="80000"/>
      <a:buFont typeface="Arial"/>
      <a:buChar char=""/>
      <a:defRPr lang="de-DE" sz="1400" kern="1200">
        <a:solidFill>
          <a:schemeClr val="tx1"/>
        </a:solidFill>
        <a:latin typeface="Arial"/>
        <a:ea typeface="+mn-ea"/>
        <a:cs typeface="+mn-cs"/>
      </a:defRPr>
    </a:lvl4pPr>
    <a:lvl5pPr marL="2177552" algn="l" defTabSz="1088776" rtl="0" eaLnBrk="1" latinLnBrk="0" hangingPunct="1">
      <a:buClr>
        <a:srgbClr val="666666"/>
      </a:buClr>
      <a:buSzPct val="80000"/>
      <a:buFont typeface="Arial"/>
      <a:buChar char=""/>
      <a:defRPr lang="de-DE" sz="1200" kern="1200">
        <a:solidFill>
          <a:schemeClr val="tx1"/>
        </a:solidFill>
        <a:latin typeface="Arial"/>
        <a:ea typeface="+mn-ea"/>
        <a:cs typeface="+mn-cs"/>
      </a:defRPr>
    </a:lvl5pPr>
    <a:lvl6pPr marL="272194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1285">
          <p15:clr>
            <a:srgbClr val="A4A3A4"/>
          </p15:clr>
        </p15:guide>
        <p15:guide id="4" orient="horz" pos="779">
          <p15:clr>
            <a:srgbClr val="A4A3A4"/>
          </p15:clr>
        </p15:guide>
        <p15:guide id="5" pos="7478">
          <p15:clr>
            <a:srgbClr val="A4A3A4"/>
          </p15:clr>
        </p15:guide>
        <p15:guide id="6" pos="205">
          <p15:clr>
            <a:srgbClr val="A4A3A4"/>
          </p15:clr>
        </p15:guide>
        <p15:guide id="7" pos="3849">
          <p15:clr>
            <a:srgbClr val="A4A3A4"/>
          </p15:clr>
        </p15:guide>
        <p15:guide id="8" pos="4708">
          <p15:clr>
            <a:srgbClr val="A4A3A4"/>
          </p15:clr>
        </p15:guide>
        <p15:guide id="9" pos="4812">
          <p15:clr>
            <a:srgbClr val="A4A3A4"/>
          </p15:clr>
        </p15:guide>
        <p15:guide id="10" pos="2865">
          <p15:clr>
            <a:srgbClr val="A4A3A4"/>
          </p15:clr>
        </p15:guide>
        <p15:guide id="11" pos="29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351">
          <p15:clr>
            <a:srgbClr val="A4A3A4"/>
          </p15:clr>
        </p15:guide>
        <p15:guide id="3" pos="395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t, Phillip" initials="DP" lastIdx="64" clrIdx="0">
    <p:extLst>
      <p:ext uri="{19B8F6BF-5375-455C-9EA6-DF929625EA0E}">
        <p15:presenceInfo xmlns:p15="http://schemas.microsoft.com/office/powerpoint/2012/main" userId="0c306e22-924d-4d2f-9b38-6bfb0b3c3bb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3"/>
    <a:srgbClr val="003283"/>
    <a:srgbClr val="FF0000"/>
    <a:srgbClr val="666666"/>
    <a:srgbClr val="2B3F7B"/>
    <a:srgbClr val="9C277B"/>
    <a:srgbClr val="D4652D"/>
    <a:srgbClr val="9E3039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90" autoAdjust="0"/>
  </p:normalViewPr>
  <p:slideViewPr>
    <p:cSldViewPr snapToGrid="0" showGuides="1">
      <p:cViewPr varScale="1">
        <p:scale>
          <a:sx n="140" d="100"/>
          <a:sy n="140" d="100"/>
        </p:scale>
        <p:origin x="132" y="564"/>
      </p:cViewPr>
      <p:guideLst>
        <p:guide orient="horz" pos="1285"/>
        <p:guide orient="horz" pos="779"/>
        <p:guide pos="7478"/>
        <p:guide pos="205"/>
        <p:guide pos="3849"/>
        <p:guide pos="4708"/>
        <p:guide pos="4812"/>
        <p:guide pos="2865"/>
        <p:guide pos="29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-4200" y="-82"/>
      </p:cViewPr>
      <p:guideLst>
        <p:guide orient="horz" pos="3110"/>
        <p:guide pos="351"/>
        <p:guide pos="395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96671B-7C65-43C0-8F3B-33F25F62B5BC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0C14B1-F961-4980-A5CD-44C698680D98}">
      <dgm:prSet phldrT="[Text]" custT="1"/>
      <dgm:spPr>
        <a:solidFill>
          <a:srgbClr val="FF9E00"/>
        </a:solidFill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1979</a:t>
          </a:r>
          <a:endParaRPr lang="en-US" sz="1800" dirty="0">
            <a:solidFill>
              <a:schemeClr val="tx1"/>
            </a:solidFill>
          </a:endParaRPr>
        </a:p>
      </dgm:t>
    </dgm:pt>
    <dgm:pt modelId="{22936A0F-DDF3-43A7-833A-94AC21DF0A1F}" type="parTrans" cxnId="{58025A8D-F1C3-446C-BAA2-014F9681D5A0}">
      <dgm:prSet/>
      <dgm:spPr/>
      <dgm:t>
        <a:bodyPr/>
        <a:lstStyle/>
        <a:p>
          <a:endParaRPr lang="en-US"/>
        </a:p>
      </dgm:t>
    </dgm:pt>
    <dgm:pt modelId="{651B20F3-DA3D-464F-9C02-869052C94C72}" type="sibTrans" cxnId="{58025A8D-F1C3-446C-BAA2-014F9681D5A0}">
      <dgm:prSet/>
      <dgm:spPr/>
      <dgm:t>
        <a:bodyPr/>
        <a:lstStyle/>
        <a:p>
          <a:endParaRPr lang="en-US"/>
        </a:p>
      </dgm:t>
    </dgm:pt>
    <dgm:pt modelId="{5D8A8C58-3767-4492-A8EF-4F99A61D7278}">
      <dgm:prSet phldrT="[Text]" custT="1"/>
      <dgm:spPr>
        <a:ln>
          <a:solidFill>
            <a:srgbClr val="FF9E00"/>
          </a:solidFill>
        </a:ln>
      </dgm:spPr>
      <dgm:t>
        <a:bodyPr anchor="ctr"/>
        <a:lstStyle/>
        <a:p>
          <a:pPr algn="ctr"/>
          <a:endParaRPr lang="de-DE" sz="1600" dirty="0"/>
        </a:p>
        <a:p>
          <a:pPr algn="ctr"/>
          <a:r>
            <a:rPr lang="de-DE" sz="1600" b="1" dirty="0">
              <a:solidFill>
                <a:srgbClr val="0070C0"/>
              </a:solidFill>
            </a:rPr>
            <a:t>R/2</a:t>
          </a:r>
          <a:endParaRPr lang="en-US" sz="1600" b="1" dirty="0">
            <a:solidFill>
              <a:srgbClr val="0070C0"/>
            </a:solidFill>
          </a:endParaRPr>
        </a:p>
      </dgm:t>
    </dgm:pt>
    <dgm:pt modelId="{5C800BDE-AF71-45FF-97D5-8100D6390DD4}" type="parTrans" cxnId="{0E71B35C-81B0-4EB6-8EAA-BEC63C92322E}">
      <dgm:prSet/>
      <dgm:spPr/>
      <dgm:t>
        <a:bodyPr/>
        <a:lstStyle/>
        <a:p>
          <a:endParaRPr lang="en-US"/>
        </a:p>
      </dgm:t>
    </dgm:pt>
    <dgm:pt modelId="{C60DDAFC-F81F-4E0D-B6B3-19416AAA802C}" type="sibTrans" cxnId="{0E71B35C-81B0-4EB6-8EAA-BEC63C92322E}">
      <dgm:prSet/>
      <dgm:spPr/>
      <dgm:t>
        <a:bodyPr/>
        <a:lstStyle/>
        <a:p>
          <a:endParaRPr lang="en-US"/>
        </a:p>
      </dgm:t>
    </dgm:pt>
    <dgm:pt modelId="{8A6C829C-F38F-45F3-AFAB-E1A70BCA44BE}">
      <dgm:prSet phldrT="[Text]" custT="1"/>
      <dgm:spPr>
        <a:solidFill>
          <a:srgbClr val="FF9E00"/>
        </a:solidFill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1992</a:t>
          </a:r>
          <a:endParaRPr lang="en-US" sz="1800" dirty="0">
            <a:solidFill>
              <a:schemeClr val="tx1"/>
            </a:solidFill>
          </a:endParaRPr>
        </a:p>
      </dgm:t>
    </dgm:pt>
    <dgm:pt modelId="{C52FAD2E-D6C9-4735-901D-61BC9AF55202}" type="parTrans" cxnId="{4E4DF2F2-A72B-4C69-A3E2-9E2D3F800150}">
      <dgm:prSet/>
      <dgm:spPr/>
      <dgm:t>
        <a:bodyPr/>
        <a:lstStyle/>
        <a:p>
          <a:endParaRPr lang="en-US"/>
        </a:p>
      </dgm:t>
    </dgm:pt>
    <dgm:pt modelId="{6A970353-EC46-41AA-8E88-EF5F0B29DAD3}" type="sibTrans" cxnId="{4E4DF2F2-A72B-4C69-A3E2-9E2D3F800150}">
      <dgm:prSet/>
      <dgm:spPr/>
      <dgm:t>
        <a:bodyPr/>
        <a:lstStyle/>
        <a:p>
          <a:endParaRPr lang="en-US"/>
        </a:p>
      </dgm:t>
    </dgm:pt>
    <dgm:pt modelId="{AB7BF4B2-CF57-4DE8-8F04-E9CFB5E957B9}">
      <dgm:prSet phldrT="[Text]" custT="1"/>
      <dgm:spPr>
        <a:ln>
          <a:solidFill>
            <a:srgbClr val="FF9E00"/>
          </a:solidFill>
        </a:ln>
      </dgm:spPr>
      <dgm:t>
        <a:bodyPr anchor="ctr"/>
        <a:lstStyle/>
        <a:p>
          <a:pPr algn="ctr"/>
          <a:endParaRPr lang="de-DE" sz="1600" dirty="0"/>
        </a:p>
        <a:p>
          <a:pPr algn="ctr"/>
          <a:r>
            <a:rPr lang="de-DE" sz="1600" b="1" dirty="0">
              <a:solidFill>
                <a:srgbClr val="0070C0"/>
              </a:solidFill>
            </a:rPr>
            <a:t>R/3</a:t>
          </a:r>
          <a:endParaRPr lang="en-US" sz="1600" b="1" dirty="0">
            <a:solidFill>
              <a:srgbClr val="0070C0"/>
            </a:solidFill>
          </a:endParaRPr>
        </a:p>
      </dgm:t>
    </dgm:pt>
    <dgm:pt modelId="{5731BFE3-C4C1-4BC0-84AA-8398C2DA41D5}" type="parTrans" cxnId="{104B8925-756A-47E9-A1F9-C8C9401C0F8A}">
      <dgm:prSet/>
      <dgm:spPr/>
      <dgm:t>
        <a:bodyPr/>
        <a:lstStyle/>
        <a:p>
          <a:endParaRPr lang="en-US"/>
        </a:p>
      </dgm:t>
    </dgm:pt>
    <dgm:pt modelId="{4C358375-B684-4948-9C11-5A32ADC2FD2A}" type="sibTrans" cxnId="{104B8925-756A-47E9-A1F9-C8C9401C0F8A}">
      <dgm:prSet/>
      <dgm:spPr/>
      <dgm:t>
        <a:bodyPr/>
        <a:lstStyle/>
        <a:p>
          <a:endParaRPr lang="en-US"/>
        </a:p>
      </dgm:t>
    </dgm:pt>
    <dgm:pt modelId="{14A16B32-FD82-4393-AB5B-BC2ED098AA7F}">
      <dgm:prSet phldrT="[Text]" custT="1"/>
      <dgm:spPr>
        <a:solidFill>
          <a:srgbClr val="FF9E00"/>
        </a:solidFill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2004</a:t>
          </a:r>
          <a:endParaRPr lang="en-US" sz="1800" dirty="0">
            <a:solidFill>
              <a:schemeClr val="tx1"/>
            </a:solidFill>
          </a:endParaRPr>
        </a:p>
      </dgm:t>
    </dgm:pt>
    <dgm:pt modelId="{95D752EE-6E2F-4C73-8864-5E272785A199}" type="parTrans" cxnId="{F09946E0-1815-445B-BD19-74B1DF56BD26}">
      <dgm:prSet/>
      <dgm:spPr/>
      <dgm:t>
        <a:bodyPr/>
        <a:lstStyle/>
        <a:p>
          <a:endParaRPr lang="en-US"/>
        </a:p>
      </dgm:t>
    </dgm:pt>
    <dgm:pt modelId="{F0D1841A-61BD-4DBF-B628-AFBB31972795}" type="sibTrans" cxnId="{F09946E0-1815-445B-BD19-74B1DF56BD26}">
      <dgm:prSet/>
      <dgm:spPr/>
      <dgm:t>
        <a:bodyPr/>
        <a:lstStyle/>
        <a:p>
          <a:endParaRPr lang="en-US"/>
        </a:p>
      </dgm:t>
    </dgm:pt>
    <dgm:pt modelId="{5D13899D-439F-4813-ADCD-76AE3CE790A7}">
      <dgm:prSet phldrT="[Text]" custT="1"/>
      <dgm:spPr>
        <a:ln>
          <a:solidFill>
            <a:srgbClr val="FF9E00"/>
          </a:solidFill>
        </a:ln>
      </dgm:spPr>
      <dgm:t>
        <a:bodyPr anchor="ctr"/>
        <a:lstStyle/>
        <a:p>
          <a:pPr algn="ctr"/>
          <a:endParaRPr lang="de-DE" sz="1600" dirty="0">
            <a:solidFill>
              <a:srgbClr val="0070C0"/>
            </a:solidFill>
          </a:endParaRPr>
        </a:p>
        <a:p>
          <a:pPr algn="ctr"/>
          <a:r>
            <a:rPr lang="de-DE" sz="1600" b="1" dirty="0">
              <a:solidFill>
                <a:srgbClr val="0070C0"/>
              </a:solidFill>
            </a:rPr>
            <a:t>ERP</a:t>
          </a:r>
          <a:endParaRPr lang="en-US" sz="1600" b="1" dirty="0">
            <a:solidFill>
              <a:srgbClr val="0070C0"/>
            </a:solidFill>
          </a:endParaRPr>
        </a:p>
      </dgm:t>
    </dgm:pt>
    <dgm:pt modelId="{EFDC6ACC-4DDB-4899-9277-3FBA7F999601}" type="parTrans" cxnId="{BCA63838-79F5-4469-BF7A-8CE5E3CC46DC}">
      <dgm:prSet/>
      <dgm:spPr/>
      <dgm:t>
        <a:bodyPr/>
        <a:lstStyle/>
        <a:p>
          <a:endParaRPr lang="en-US"/>
        </a:p>
      </dgm:t>
    </dgm:pt>
    <dgm:pt modelId="{B84BB410-A294-4A98-BACD-26456CA9966A}" type="sibTrans" cxnId="{BCA63838-79F5-4469-BF7A-8CE5E3CC46DC}">
      <dgm:prSet/>
      <dgm:spPr/>
      <dgm:t>
        <a:bodyPr/>
        <a:lstStyle/>
        <a:p>
          <a:endParaRPr lang="en-US"/>
        </a:p>
      </dgm:t>
    </dgm:pt>
    <dgm:pt modelId="{92FCFF34-BD53-47AF-922F-091F8D1E16BA}">
      <dgm:prSet custT="1"/>
      <dgm:spPr>
        <a:solidFill>
          <a:srgbClr val="FF9E00"/>
        </a:solidFill>
      </dgm:spPr>
      <dgm:t>
        <a:bodyPr/>
        <a:lstStyle/>
        <a:p>
          <a:r>
            <a:rPr lang="de-DE" sz="1800" dirty="0">
              <a:solidFill>
                <a:schemeClr val="tx1"/>
              </a:solidFill>
            </a:rPr>
            <a:t>2015</a:t>
          </a:r>
          <a:endParaRPr lang="en-US" sz="1800" dirty="0">
            <a:solidFill>
              <a:schemeClr val="tx1"/>
            </a:solidFill>
          </a:endParaRPr>
        </a:p>
      </dgm:t>
    </dgm:pt>
    <dgm:pt modelId="{89966F16-C744-4A80-AD4B-3DCAAE99B8EC}" type="parTrans" cxnId="{DEA69DC6-A989-4B0A-98E4-50D07AB6D9A5}">
      <dgm:prSet/>
      <dgm:spPr/>
      <dgm:t>
        <a:bodyPr/>
        <a:lstStyle/>
        <a:p>
          <a:endParaRPr lang="en-US"/>
        </a:p>
      </dgm:t>
    </dgm:pt>
    <dgm:pt modelId="{DA35F949-5426-4D69-A2E8-4664965560B5}" type="sibTrans" cxnId="{DEA69DC6-A989-4B0A-98E4-50D07AB6D9A5}">
      <dgm:prSet/>
      <dgm:spPr/>
      <dgm:t>
        <a:bodyPr/>
        <a:lstStyle/>
        <a:p>
          <a:endParaRPr lang="en-US"/>
        </a:p>
      </dgm:t>
    </dgm:pt>
    <dgm:pt modelId="{B71128B2-E767-4EA4-BA23-06D0D36A342D}">
      <dgm:prSet custT="1"/>
      <dgm:spPr>
        <a:ln>
          <a:solidFill>
            <a:srgbClr val="FF9E00"/>
          </a:solidFill>
        </a:ln>
      </dgm:spPr>
      <dgm:t>
        <a:bodyPr anchor="ctr"/>
        <a:lstStyle/>
        <a:p>
          <a:pPr algn="ctr"/>
          <a:endParaRPr lang="de-DE" sz="1600" dirty="0"/>
        </a:p>
        <a:p>
          <a:pPr algn="ctr"/>
          <a:r>
            <a:rPr lang="de-DE" sz="1600" b="1" dirty="0">
              <a:solidFill>
                <a:srgbClr val="0070C0"/>
              </a:solidFill>
            </a:rPr>
            <a:t>S/4HANA</a:t>
          </a:r>
          <a:endParaRPr lang="en-US" sz="1600" b="1" dirty="0">
            <a:solidFill>
              <a:srgbClr val="0070C0"/>
            </a:solidFill>
          </a:endParaRPr>
        </a:p>
      </dgm:t>
    </dgm:pt>
    <dgm:pt modelId="{32D929E0-B6F3-4E7A-AA2A-377ADF6518E2}" type="parTrans" cxnId="{96DC05D9-1E83-4100-9944-54B469DF32E3}">
      <dgm:prSet/>
      <dgm:spPr/>
      <dgm:t>
        <a:bodyPr/>
        <a:lstStyle/>
        <a:p>
          <a:endParaRPr lang="en-US"/>
        </a:p>
      </dgm:t>
    </dgm:pt>
    <dgm:pt modelId="{2374EBBC-9AF7-4834-91E1-B54DC24B97A5}" type="sibTrans" cxnId="{96DC05D9-1E83-4100-9944-54B469DF32E3}">
      <dgm:prSet/>
      <dgm:spPr/>
      <dgm:t>
        <a:bodyPr/>
        <a:lstStyle/>
        <a:p>
          <a:endParaRPr lang="en-US"/>
        </a:p>
      </dgm:t>
    </dgm:pt>
    <dgm:pt modelId="{0312D971-2035-4D59-B6BC-28D17B3CE4B5}" type="pres">
      <dgm:prSet presAssocID="{8E96671B-7C65-43C0-8F3B-33F25F62B5BC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14A0BA82-1C93-461A-A4B8-1E4F6A884AC6}" type="pres">
      <dgm:prSet presAssocID="{190C14B1-F961-4980-A5CD-44C698680D98}" presName="parentText1" presStyleLbl="node1" presStyleIdx="0" presStyleCnt="4" custLinFactNeighborX="-356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96D60EE-9F54-42AD-857E-183A0EEDB65B}" type="pres">
      <dgm:prSet presAssocID="{190C14B1-F961-4980-A5CD-44C698680D98}" presName="childText1" presStyleLbl="solidAlignAcc1" presStyleIdx="0" presStyleCnt="4" custScaleY="51571" custLinFactNeighborY="-253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3EDB7AD-DF5F-4D36-91E8-1A75597BAE87}" type="pres">
      <dgm:prSet presAssocID="{8A6C829C-F38F-45F3-AFAB-E1A70BCA44BE}" presName="parentText2" presStyleLbl="node1" presStyleIdx="1" presStyleCnt="4" custLinFactNeighborX="-46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E6BA512-7C1C-400C-B82E-4EEC46E664F5}" type="pres">
      <dgm:prSet presAssocID="{8A6C829C-F38F-45F3-AFAB-E1A70BCA44BE}" presName="childText2" presStyleLbl="solidAlignAcc1" presStyleIdx="1" presStyleCnt="4" custScaleY="50985" custLinFactNeighborX="-117" custLinFactNeighborY="-257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A14DB28-875D-4BC6-8A6F-D88B79D947C2}" type="pres">
      <dgm:prSet presAssocID="{14A16B32-FD82-4393-AB5B-BC2ED098AA7F}" presName="parentText3" presStyleLbl="node1" presStyleIdx="2" presStyleCnt="4" custLinFactNeighborX="-66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694F9C1-1881-4BC9-9109-39297AB15512}" type="pres">
      <dgm:prSet presAssocID="{14A16B32-FD82-4393-AB5B-BC2ED098AA7F}" presName="childText3" presStyleLbl="solidAlignAcc1" presStyleIdx="2" presStyleCnt="4" custScaleY="69573" custLinFactNeighborY="-168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11CCFA3-DF31-4A4D-830D-89BBD9B1729C}" type="pres">
      <dgm:prSet presAssocID="{92FCFF34-BD53-47AF-922F-091F8D1E16BA}" presName="parentText4" presStyleLbl="node1" presStyleIdx="3" presStyleCnt="4" custLinFactNeighborX="-1145" custLinFactNeighborY="-68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4DA0ED2-8F50-41CA-83DD-4D07FF2D7FA3}" type="pres">
      <dgm:prSet presAssocID="{92FCFF34-BD53-47AF-922F-091F8D1E16BA}" presName="childText4" presStyleLbl="solidAlignAcc1" presStyleIdx="3" presStyleCnt="4" custScaleY="68417" custLinFactNeighborY="-173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E4DF2F2-A72B-4C69-A3E2-9E2D3F800150}" srcId="{8E96671B-7C65-43C0-8F3B-33F25F62B5BC}" destId="{8A6C829C-F38F-45F3-AFAB-E1A70BCA44BE}" srcOrd="1" destOrd="0" parTransId="{C52FAD2E-D6C9-4735-901D-61BC9AF55202}" sibTransId="{6A970353-EC46-41AA-8E88-EF5F0B29DAD3}"/>
    <dgm:cxn modelId="{BCA63838-79F5-4469-BF7A-8CE5E3CC46DC}" srcId="{14A16B32-FD82-4393-AB5B-BC2ED098AA7F}" destId="{5D13899D-439F-4813-ADCD-76AE3CE790A7}" srcOrd="0" destOrd="0" parTransId="{EFDC6ACC-4DDB-4899-9277-3FBA7F999601}" sibTransId="{B84BB410-A294-4A98-BACD-26456CA9966A}"/>
    <dgm:cxn modelId="{1AC40FEB-27CE-4337-9CBB-45E22FD6CA8E}" type="presOf" srcId="{5D8A8C58-3767-4492-A8EF-4F99A61D7278}" destId="{096D60EE-9F54-42AD-857E-183A0EEDB65B}" srcOrd="0" destOrd="0" presId="urn:microsoft.com/office/officeart/2009/3/layout/IncreasingArrowsProcess"/>
    <dgm:cxn modelId="{96DC05D9-1E83-4100-9944-54B469DF32E3}" srcId="{92FCFF34-BD53-47AF-922F-091F8D1E16BA}" destId="{B71128B2-E767-4EA4-BA23-06D0D36A342D}" srcOrd="0" destOrd="0" parTransId="{32D929E0-B6F3-4E7A-AA2A-377ADF6518E2}" sibTransId="{2374EBBC-9AF7-4834-91E1-B54DC24B97A5}"/>
    <dgm:cxn modelId="{DEA69DC6-A989-4B0A-98E4-50D07AB6D9A5}" srcId="{8E96671B-7C65-43C0-8F3B-33F25F62B5BC}" destId="{92FCFF34-BD53-47AF-922F-091F8D1E16BA}" srcOrd="3" destOrd="0" parTransId="{89966F16-C744-4A80-AD4B-3DCAAE99B8EC}" sibTransId="{DA35F949-5426-4D69-A2E8-4664965560B5}"/>
    <dgm:cxn modelId="{3D72E3A2-F728-441E-B75A-865EDCE8E7CC}" type="presOf" srcId="{14A16B32-FD82-4393-AB5B-BC2ED098AA7F}" destId="{EA14DB28-875D-4BC6-8A6F-D88B79D947C2}" srcOrd="0" destOrd="0" presId="urn:microsoft.com/office/officeart/2009/3/layout/IncreasingArrowsProcess"/>
    <dgm:cxn modelId="{F5C661B3-127B-488D-AC47-78311BCFEBE8}" type="presOf" srcId="{92FCFF34-BD53-47AF-922F-091F8D1E16BA}" destId="{A11CCFA3-DF31-4A4D-830D-89BBD9B1729C}" srcOrd="0" destOrd="0" presId="urn:microsoft.com/office/officeart/2009/3/layout/IncreasingArrowsProcess"/>
    <dgm:cxn modelId="{104B8925-756A-47E9-A1F9-C8C9401C0F8A}" srcId="{8A6C829C-F38F-45F3-AFAB-E1A70BCA44BE}" destId="{AB7BF4B2-CF57-4DE8-8F04-E9CFB5E957B9}" srcOrd="0" destOrd="0" parTransId="{5731BFE3-C4C1-4BC0-84AA-8398C2DA41D5}" sibTransId="{4C358375-B684-4948-9C11-5A32ADC2FD2A}"/>
    <dgm:cxn modelId="{F09946E0-1815-445B-BD19-74B1DF56BD26}" srcId="{8E96671B-7C65-43C0-8F3B-33F25F62B5BC}" destId="{14A16B32-FD82-4393-AB5B-BC2ED098AA7F}" srcOrd="2" destOrd="0" parTransId="{95D752EE-6E2F-4C73-8864-5E272785A199}" sibTransId="{F0D1841A-61BD-4DBF-B628-AFBB31972795}"/>
    <dgm:cxn modelId="{29E6712C-CCC4-40C8-B719-7CE058731375}" type="presOf" srcId="{190C14B1-F961-4980-A5CD-44C698680D98}" destId="{14A0BA82-1C93-461A-A4B8-1E4F6A884AC6}" srcOrd="0" destOrd="0" presId="urn:microsoft.com/office/officeart/2009/3/layout/IncreasingArrowsProcess"/>
    <dgm:cxn modelId="{57F21E1B-4BDA-426F-9F22-B8876862C0B9}" type="presOf" srcId="{8A6C829C-F38F-45F3-AFAB-E1A70BCA44BE}" destId="{33EDB7AD-DF5F-4D36-91E8-1A75597BAE87}" srcOrd="0" destOrd="0" presId="urn:microsoft.com/office/officeart/2009/3/layout/IncreasingArrowsProcess"/>
    <dgm:cxn modelId="{27C735CD-BECD-4633-B703-619596BE8A45}" type="presOf" srcId="{B71128B2-E767-4EA4-BA23-06D0D36A342D}" destId="{34DA0ED2-8F50-41CA-83DD-4D07FF2D7FA3}" srcOrd="0" destOrd="0" presId="urn:microsoft.com/office/officeart/2009/3/layout/IncreasingArrowsProcess"/>
    <dgm:cxn modelId="{AAF9F266-AE46-426A-AF5C-322B82046D32}" type="presOf" srcId="{8E96671B-7C65-43C0-8F3B-33F25F62B5BC}" destId="{0312D971-2035-4D59-B6BC-28D17B3CE4B5}" srcOrd="0" destOrd="0" presId="urn:microsoft.com/office/officeart/2009/3/layout/IncreasingArrowsProcess"/>
    <dgm:cxn modelId="{CCDE2B80-C1C3-4A68-8D7E-79C6CB23D768}" type="presOf" srcId="{AB7BF4B2-CF57-4DE8-8F04-E9CFB5E957B9}" destId="{AE6BA512-7C1C-400C-B82E-4EEC46E664F5}" srcOrd="0" destOrd="0" presId="urn:microsoft.com/office/officeart/2009/3/layout/IncreasingArrowsProcess"/>
    <dgm:cxn modelId="{0E71B35C-81B0-4EB6-8EAA-BEC63C92322E}" srcId="{190C14B1-F961-4980-A5CD-44C698680D98}" destId="{5D8A8C58-3767-4492-A8EF-4F99A61D7278}" srcOrd="0" destOrd="0" parTransId="{5C800BDE-AF71-45FF-97D5-8100D6390DD4}" sibTransId="{C60DDAFC-F81F-4E0D-B6B3-19416AAA802C}"/>
    <dgm:cxn modelId="{58025A8D-F1C3-446C-BAA2-014F9681D5A0}" srcId="{8E96671B-7C65-43C0-8F3B-33F25F62B5BC}" destId="{190C14B1-F961-4980-A5CD-44C698680D98}" srcOrd="0" destOrd="0" parTransId="{22936A0F-DDF3-43A7-833A-94AC21DF0A1F}" sibTransId="{651B20F3-DA3D-464F-9C02-869052C94C72}"/>
    <dgm:cxn modelId="{0481159D-148A-407D-A35C-0E648247CADE}" type="presOf" srcId="{5D13899D-439F-4813-ADCD-76AE3CE790A7}" destId="{C694F9C1-1881-4BC9-9109-39297AB15512}" srcOrd="0" destOrd="0" presId="urn:microsoft.com/office/officeart/2009/3/layout/IncreasingArrowsProcess"/>
    <dgm:cxn modelId="{DC9F1205-7D98-4DD6-8D55-13F8C201CAAB}" type="presParOf" srcId="{0312D971-2035-4D59-B6BC-28D17B3CE4B5}" destId="{14A0BA82-1C93-461A-A4B8-1E4F6A884AC6}" srcOrd="0" destOrd="0" presId="urn:microsoft.com/office/officeart/2009/3/layout/IncreasingArrowsProcess"/>
    <dgm:cxn modelId="{8904E8F6-CA13-4903-9BBA-4A4DE7FA5F31}" type="presParOf" srcId="{0312D971-2035-4D59-B6BC-28D17B3CE4B5}" destId="{096D60EE-9F54-42AD-857E-183A0EEDB65B}" srcOrd="1" destOrd="0" presId="urn:microsoft.com/office/officeart/2009/3/layout/IncreasingArrowsProcess"/>
    <dgm:cxn modelId="{9E4A72CA-D4B2-498A-9849-B9D3DB330446}" type="presParOf" srcId="{0312D971-2035-4D59-B6BC-28D17B3CE4B5}" destId="{33EDB7AD-DF5F-4D36-91E8-1A75597BAE87}" srcOrd="2" destOrd="0" presId="urn:microsoft.com/office/officeart/2009/3/layout/IncreasingArrowsProcess"/>
    <dgm:cxn modelId="{30D74BB8-A8D5-4E3A-98D3-548C2DB4194C}" type="presParOf" srcId="{0312D971-2035-4D59-B6BC-28D17B3CE4B5}" destId="{AE6BA512-7C1C-400C-B82E-4EEC46E664F5}" srcOrd="3" destOrd="0" presId="urn:microsoft.com/office/officeart/2009/3/layout/IncreasingArrowsProcess"/>
    <dgm:cxn modelId="{D131EF93-672C-45E1-A684-B5119835940E}" type="presParOf" srcId="{0312D971-2035-4D59-B6BC-28D17B3CE4B5}" destId="{EA14DB28-875D-4BC6-8A6F-D88B79D947C2}" srcOrd="4" destOrd="0" presId="urn:microsoft.com/office/officeart/2009/3/layout/IncreasingArrowsProcess"/>
    <dgm:cxn modelId="{B6B433AB-1A13-4CDD-905A-D78F07F8F3A2}" type="presParOf" srcId="{0312D971-2035-4D59-B6BC-28D17B3CE4B5}" destId="{C694F9C1-1881-4BC9-9109-39297AB15512}" srcOrd="5" destOrd="0" presId="urn:microsoft.com/office/officeart/2009/3/layout/IncreasingArrowsProcess"/>
    <dgm:cxn modelId="{C7D07351-8CCC-43B7-BF63-6EEACD350687}" type="presParOf" srcId="{0312D971-2035-4D59-B6BC-28D17B3CE4B5}" destId="{A11CCFA3-DF31-4A4D-830D-89BBD9B1729C}" srcOrd="6" destOrd="0" presId="urn:microsoft.com/office/officeart/2009/3/layout/IncreasingArrowsProcess"/>
    <dgm:cxn modelId="{F06CBD8B-85E2-4A3C-9D33-C682E1D616F9}" type="presParOf" srcId="{0312D971-2035-4D59-B6BC-28D17B3CE4B5}" destId="{34DA0ED2-8F50-41CA-83DD-4D07FF2D7FA3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0BA82-1C93-461A-A4B8-1E4F6A884AC6}">
      <dsp:nvSpPr>
        <dsp:cNvPr id="0" name=""/>
        <dsp:cNvSpPr/>
      </dsp:nvSpPr>
      <dsp:spPr>
        <a:xfrm>
          <a:off x="26332" y="489073"/>
          <a:ext cx="4885480" cy="711252"/>
        </a:xfrm>
        <a:prstGeom prst="rightArrow">
          <a:avLst>
            <a:gd name="adj1" fmla="val 50000"/>
            <a:gd name="adj2" fmla="val 50000"/>
          </a:avLst>
        </a:prstGeom>
        <a:solidFill>
          <a:srgbClr val="FF9E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12911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>
              <a:solidFill>
                <a:schemeClr val="tx1"/>
              </a:solidFill>
            </a:rPr>
            <a:t>1979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6332" y="666886"/>
        <a:ext cx="4707667" cy="355626"/>
      </dsp:txXfrm>
    </dsp:sp>
    <dsp:sp modelId="{096D60EE-9F54-42AD-857E-183A0EEDB65B}">
      <dsp:nvSpPr>
        <dsp:cNvPr id="0" name=""/>
        <dsp:cNvSpPr/>
      </dsp:nvSpPr>
      <dsp:spPr>
        <a:xfrm>
          <a:off x="43725" y="1023944"/>
          <a:ext cx="1126103" cy="6784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9E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1" kern="1200" dirty="0">
              <a:solidFill>
                <a:srgbClr val="0070C0"/>
              </a:solidFill>
            </a:rPr>
            <a:t>R/2</a:t>
          </a:r>
          <a:endParaRPr lang="en-US" sz="1600" b="1" kern="1200" dirty="0">
            <a:solidFill>
              <a:srgbClr val="0070C0"/>
            </a:solidFill>
          </a:endParaRPr>
        </a:p>
      </dsp:txBody>
      <dsp:txXfrm>
        <a:off x="43725" y="1023944"/>
        <a:ext cx="1126103" cy="678469"/>
      </dsp:txXfrm>
    </dsp:sp>
    <dsp:sp modelId="{33EDB7AD-DF5F-4D36-91E8-1A75597BAE87}">
      <dsp:nvSpPr>
        <dsp:cNvPr id="0" name=""/>
        <dsp:cNvSpPr/>
      </dsp:nvSpPr>
      <dsp:spPr>
        <a:xfrm>
          <a:off x="1152384" y="726073"/>
          <a:ext cx="3759377" cy="711252"/>
        </a:xfrm>
        <a:prstGeom prst="rightArrow">
          <a:avLst>
            <a:gd name="adj1" fmla="val 50000"/>
            <a:gd name="adj2" fmla="val 50000"/>
          </a:avLst>
        </a:prstGeom>
        <a:solidFill>
          <a:srgbClr val="FF9E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12911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>
              <a:solidFill>
                <a:schemeClr val="tx1"/>
              </a:solidFill>
            </a:rPr>
            <a:t>1992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152384" y="903886"/>
        <a:ext cx="3581564" cy="355626"/>
      </dsp:txXfrm>
    </dsp:sp>
    <dsp:sp modelId="{AE6BA512-7C1C-400C-B82E-4EEC46E664F5}">
      <dsp:nvSpPr>
        <dsp:cNvPr id="0" name=""/>
        <dsp:cNvSpPr/>
      </dsp:nvSpPr>
      <dsp:spPr>
        <a:xfrm>
          <a:off x="1168510" y="1259782"/>
          <a:ext cx="1126103" cy="6536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9E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1" kern="1200" dirty="0">
              <a:solidFill>
                <a:srgbClr val="0070C0"/>
              </a:solidFill>
            </a:rPr>
            <a:t>R/3</a:t>
          </a:r>
          <a:endParaRPr lang="en-US" sz="1600" b="1" kern="1200" dirty="0">
            <a:solidFill>
              <a:srgbClr val="0070C0"/>
            </a:solidFill>
          </a:endParaRPr>
        </a:p>
      </dsp:txBody>
      <dsp:txXfrm>
        <a:off x="1168510" y="1259782"/>
        <a:ext cx="1126103" cy="653663"/>
      </dsp:txXfrm>
    </dsp:sp>
    <dsp:sp modelId="{EA14DB28-875D-4BC6-8A6F-D88B79D947C2}">
      <dsp:nvSpPr>
        <dsp:cNvPr id="0" name=""/>
        <dsp:cNvSpPr/>
      </dsp:nvSpPr>
      <dsp:spPr>
        <a:xfrm>
          <a:off x="2278499" y="963074"/>
          <a:ext cx="2633274" cy="711252"/>
        </a:xfrm>
        <a:prstGeom prst="rightArrow">
          <a:avLst>
            <a:gd name="adj1" fmla="val 50000"/>
            <a:gd name="adj2" fmla="val 50000"/>
          </a:avLst>
        </a:prstGeom>
        <a:solidFill>
          <a:srgbClr val="FF9E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12911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>
              <a:solidFill>
                <a:schemeClr val="tx1"/>
              </a:solidFill>
            </a:rPr>
            <a:t>2004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278499" y="1140887"/>
        <a:ext cx="2455461" cy="355626"/>
      </dsp:txXfrm>
    </dsp:sp>
    <dsp:sp modelId="{C694F9C1-1881-4BC9-9109-39297AB15512}">
      <dsp:nvSpPr>
        <dsp:cNvPr id="0" name=""/>
        <dsp:cNvSpPr/>
      </dsp:nvSpPr>
      <dsp:spPr>
        <a:xfrm>
          <a:off x="2295931" y="1492068"/>
          <a:ext cx="1126103" cy="8979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9E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kern="1200" dirty="0">
            <a:solidFill>
              <a:srgbClr val="0070C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1" kern="1200" dirty="0">
              <a:solidFill>
                <a:srgbClr val="0070C0"/>
              </a:solidFill>
            </a:rPr>
            <a:t>ERP</a:t>
          </a:r>
          <a:endParaRPr lang="en-US" sz="1600" b="1" kern="1200" dirty="0">
            <a:solidFill>
              <a:srgbClr val="0070C0"/>
            </a:solidFill>
          </a:endParaRPr>
        </a:p>
      </dsp:txBody>
      <dsp:txXfrm>
        <a:off x="2295931" y="1492068"/>
        <a:ext cx="1126103" cy="897938"/>
      </dsp:txXfrm>
    </dsp:sp>
    <dsp:sp modelId="{A11CCFA3-DF31-4A4D-830D-89BBD9B1729C}">
      <dsp:nvSpPr>
        <dsp:cNvPr id="0" name=""/>
        <dsp:cNvSpPr/>
      </dsp:nvSpPr>
      <dsp:spPr>
        <a:xfrm>
          <a:off x="3404777" y="1195187"/>
          <a:ext cx="1507170" cy="711252"/>
        </a:xfrm>
        <a:prstGeom prst="rightArrow">
          <a:avLst>
            <a:gd name="adj1" fmla="val 50000"/>
            <a:gd name="adj2" fmla="val 50000"/>
          </a:avLst>
        </a:prstGeom>
        <a:solidFill>
          <a:srgbClr val="FF9E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12911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>
              <a:solidFill>
                <a:schemeClr val="tx1"/>
              </a:solidFill>
            </a:rPr>
            <a:t>2015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404777" y="1373000"/>
        <a:ext cx="1329357" cy="355626"/>
      </dsp:txXfrm>
    </dsp:sp>
    <dsp:sp modelId="{34DA0ED2-8F50-41CA-83DD-4D07FF2D7FA3}">
      <dsp:nvSpPr>
        <dsp:cNvPr id="0" name=""/>
        <dsp:cNvSpPr/>
      </dsp:nvSpPr>
      <dsp:spPr>
        <a:xfrm>
          <a:off x="3422035" y="1729336"/>
          <a:ext cx="1136362" cy="8933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9E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600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1" kern="1200" dirty="0">
              <a:solidFill>
                <a:srgbClr val="0070C0"/>
              </a:solidFill>
            </a:rPr>
            <a:t>S/4HANA</a:t>
          </a:r>
          <a:endParaRPr lang="en-US" sz="1600" b="1" kern="1200" dirty="0">
            <a:solidFill>
              <a:srgbClr val="0070C0"/>
            </a:solidFill>
          </a:endParaRPr>
        </a:p>
      </dsp:txBody>
      <dsp:txXfrm>
        <a:off x="3422035" y="1729336"/>
        <a:ext cx="1136362" cy="893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926008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47855BD9-AF71-426C-9B9B-B0E52B88852E}" type="slidenum">
              <a:rPr lang="de-DE" sz="1000" smtClean="0"/>
              <a:pPr algn="ctr"/>
              <a:t>‹Nr.›</a:t>
            </a:fld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359932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57213" y="661988"/>
            <a:ext cx="5715000" cy="3214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44171" y="4548205"/>
            <a:ext cx="5709333" cy="4696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31497" y="9627396"/>
            <a:ext cx="934681" cy="2217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/>
            </a:lvl1pPr>
          </a:lstStyle>
          <a:p>
            <a:fld id="{7D8C2C35-2B8A-446E-BEC0-FD36716C29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738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1088776" rtl="0" eaLnBrk="1" latinLnBrk="0" hangingPunct="1">
      <a:buClr>
        <a:schemeClr val="accent1"/>
      </a:buClr>
      <a:buSzPct val="100000"/>
      <a:buFont typeface="Wingdings" pitchFamily="2" charset="2"/>
      <a:buChar char="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57188" indent="-176213" algn="l" defTabSz="1088776" rtl="0" eaLnBrk="1" latinLnBrk="0" hangingPunct="1">
      <a:buClr>
        <a:schemeClr val="accent2"/>
      </a:buClr>
      <a:buSzPct val="80000"/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74815" indent="-158780" algn="l" defTabSz="1088776" rtl="0" eaLnBrk="1" latinLnBrk="0" hangingPunct="1">
      <a:buClr>
        <a:schemeClr val="accent2"/>
      </a:buClr>
      <a:buFont typeface="Arial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177552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sh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49"/>
          <a:stretch/>
        </p:blipFill>
        <p:spPr>
          <a:xfrm>
            <a:off x="-1" y="-5663"/>
            <a:ext cx="12195175" cy="685894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Presentation Title</a:t>
            </a: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40520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&lt;First Name&gt; &lt;Last name&gt;, &lt;Organization&gt; (delete if not needed)</a:t>
            </a:r>
            <a:br>
              <a:rPr lang="en-US" dirty="0"/>
            </a:br>
            <a:r>
              <a:rPr lang="en-US" dirty="0"/>
              <a:t>&lt;Month&gt; &lt;Day&gt;, &lt;Year&gt;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  <p:grpSp>
        <p:nvGrpSpPr>
          <p:cNvPr id="7" name="Gruppieren 6"/>
          <p:cNvGrpSpPr/>
          <p:nvPr userDrawn="1"/>
        </p:nvGrpSpPr>
        <p:grpSpPr>
          <a:xfrm>
            <a:off x="10518759" y="6066338"/>
            <a:ext cx="1352566" cy="470987"/>
            <a:chOff x="10518759" y="6066338"/>
            <a:chExt cx="1352566" cy="470987"/>
          </a:xfrm>
        </p:grpSpPr>
        <p:sp>
          <p:nvSpPr>
            <p:cNvPr id="9" name="Rectangle 15"/>
            <p:cNvSpPr/>
            <p:nvPr/>
          </p:nvSpPr>
          <p:spPr bwMode="gray">
            <a:xfrm>
              <a:off x="10518759" y="6088062"/>
              <a:ext cx="1352566" cy="449263"/>
            </a:xfrm>
            <a:prstGeom prst="rect">
              <a:avLst/>
            </a:prstGeom>
            <a:solidFill>
              <a:schemeClr val="bg1"/>
            </a:solidFill>
            <a:ln w="12700" cmpd="sng" algn="ctr">
              <a:noFill/>
              <a:prstDash val="dash"/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10" name="Grafik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8759" y="6066338"/>
              <a:ext cx="1288232" cy="4709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330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2"/>
          </p:nvPr>
        </p:nvSpPr>
        <p:spPr bwMode="gray">
          <a:xfrm>
            <a:off x="6208016" y="1691079"/>
            <a:ext cx="5661184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57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idx="14"/>
          </p:nvPr>
        </p:nvSpPr>
        <p:spPr bwMode="gray">
          <a:xfrm>
            <a:off x="8133316" y="1691079"/>
            <a:ext cx="3735883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3"/>
          </p:nvPr>
        </p:nvSpPr>
        <p:spPr bwMode="gray">
          <a:xfrm>
            <a:off x="4228658" y="1691079"/>
            <a:ext cx="37404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3740399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4000" y="324075"/>
            <a:ext cx="11545200" cy="756175"/>
          </a:xfrm>
        </p:spPr>
        <p:txBody>
          <a:bodyPr/>
          <a:lstStyle/>
          <a:p>
            <a:r>
              <a:rPr lang="en-US" noProof="0" dirty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077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714995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7639050" y="1691079"/>
            <a:ext cx="4232275" cy="4392042"/>
          </a:xfrm>
          <a:solidFill>
            <a:schemeClr val="bg1">
              <a:lumMod val="95000"/>
            </a:schemeClr>
          </a:solidFill>
        </p:spPr>
        <p:txBody>
          <a:bodyPr tIns="1543147" anchor="t" anchorCtr="0"/>
          <a:lstStyle>
            <a:lvl1pPr algn="ctr">
              <a:defRPr b="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96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6208016" y="1692392"/>
            <a:ext cx="5662800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079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4224188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4706938" y="1692392"/>
            <a:ext cx="7164387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883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idx="17"/>
          </p:nvPr>
        </p:nvSpPr>
        <p:spPr bwMode="gray">
          <a:xfrm>
            <a:off x="6208016" y="1691079"/>
            <a:ext cx="5661184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&lt;Page title&gt;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/>
          </p:nvPr>
        </p:nvSpPr>
        <p:spPr bwMode="gray">
          <a:xfrm>
            <a:off x="324000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 bwMode="gray">
          <a:xfrm>
            <a:off x="6208016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93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/ Thank You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7" y="478741"/>
            <a:ext cx="1833518" cy="907200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324000" y="2061275"/>
            <a:ext cx="115452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6000" noProof="0" dirty="0"/>
              <a:t>Thank</a:t>
            </a:r>
            <a:r>
              <a:rPr lang="en-US" sz="6000" baseline="0" noProof="0" dirty="0"/>
              <a:t> you</a:t>
            </a:r>
            <a:r>
              <a:rPr lang="en-US" sz="6000" noProof="0" dirty="0"/>
              <a:t>!</a:t>
            </a:r>
            <a:endParaRPr lang="en-US" sz="6000" kern="0" noProof="0" dirty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925792" y="3659939"/>
            <a:ext cx="4341615" cy="2141713"/>
          </a:xfrm>
          <a:noFill/>
          <a:ln>
            <a:solidFill>
              <a:schemeClr val="accent1"/>
            </a:solidFill>
          </a:ln>
        </p:spPr>
        <p:txBody>
          <a:bodyPr lIns="108000" tIns="108000" rIns="108000" bIns="108000"/>
          <a:lstStyle>
            <a:lvl1pPr marL="0" indent="0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  <a:buNone/>
              <a:defRPr sz="2400" b="1" baseline="0">
                <a:solidFill>
                  <a:schemeClr val="tx1"/>
                </a:solidFill>
              </a:defRPr>
            </a:lvl1pPr>
            <a:lvl2pPr marL="2016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361338" indent="0">
              <a:buNone/>
              <a:defRPr/>
            </a:lvl5pPr>
          </a:lstStyle>
          <a:p>
            <a:pPr lvl="0"/>
            <a:r>
              <a:rPr lang="en-US" noProof="0" dirty="0"/>
              <a:t>Contact</a:t>
            </a:r>
          </a:p>
          <a:p>
            <a:pPr lvl="0"/>
            <a:endParaRPr lang="en-US" noProof="0" dirty="0"/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noProof="0" dirty="0">
                <a:ea typeface="Arial Unicode MS" pitchFamily="34" charset="-128"/>
                <a:cs typeface="Arial Unicode MS" pitchFamily="34" charset="-128"/>
              </a:rPr>
              <a:t> &lt;First name&gt; &lt;Last name&gt;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>
                <a:ea typeface="Arial Unicode MS" pitchFamily="34" charset="-128"/>
                <a:cs typeface="Arial Unicode MS" pitchFamily="34" charset="-128"/>
              </a:rPr>
              <a:t> &lt;Position, Organization&gt;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>
                <a:ea typeface="Arial Unicode MS" pitchFamily="34" charset="-128"/>
                <a:cs typeface="Arial Unicode MS" pitchFamily="34" charset="-128"/>
              </a:rPr>
              <a:t> &lt;Contact information&gt;</a:t>
            </a:r>
            <a:endParaRPr lang="en-US" sz="1800" kern="0" noProof="0" dirty="0"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4744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h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Authors</a:t>
            </a:r>
          </a:p>
        </p:txBody>
      </p:sp>
    </p:spTree>
    <p:extLst>
      <p:ext uri="{BB962C8B-B14F-4D97-AF65-F5344CB8AC3E}">
        <p14:creationId xmlns:p14="http://schemas.microsoft.com/office/powerpoint/2010/main" val="1787256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bg1">
                  <a:lumMod val="65000"/>
                </a:schemeClr>
              </a:buClr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&lt;level 1&gt;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Sources</a:t>
            </a:r>
          </a:p>
        </p:txBody>
      </p:sp>
    </p:spTree>
    <p:extLst>
      <p:ext uri="{BB962C8B-B14F-4D97-AF65-F5344CB8AC3E}">
        <p14:creationId xmlns:p14="http://schemas.microsoft.com/office/powerpoint/2010/main" val="387988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two lines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b" anchorCtr="0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9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&lt;First Name&gt; &lt;Last name&gt;, &lt;Organization&gt; (delete if not needed)</a:t>
            </a:r>
            <a:br>
              <a:rPr lang="en-US" dirty="0"/>
            </a:br>
            <a:r>
              <a:rPr lang="en-US" dirty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67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/>
              <a:t>Alternate Presentation Title</a:t>
            </a:r>
            <a:br>
              <a:rPr lang="en-US" sz="3600" dirty="0"/>
            </a:br>
            <a:r>
              <a:rPr lang="en-US" sz="3600" dirty="0"/>
              <a:t>Breaks to Two Lines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21360000">
            <a:off x="4212456" y="3628659"/>
            <a:ext cx="37702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800" kern="0" dirty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Use this title slide only with an</a:t>
            </a:r>
            <a:r>
              <a:rPr lang="en-US" sz="1800" kern="0" baseline="0" dirty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image</a:t>
            </a:r>
            <a:endParaRPr lang="en-US" sz="1800" kern="0" dirty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0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sho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Presentation Title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&lt;First Name&gt; &lt;Last name&gt;, &lt;Organization&gt; (delete if not needed)</a:t>
            </a:r>
            <a:br>
              <a:rPr lang="en-US" dirty="0"/>
            </a:br>
            <a:r>
              <a:rPr lang="en-US" dirty="0"/>
              <a:t>&lt;Month&gt; &lt;Day&gt;, &lt;Year&gt;</a:t>
            </a: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70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two lin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&lt;First Name&gt; &lt;Last name&gt;, &lt;Organization&gt; (delete if not needed)</a:t>
            </a:r>
            <a:br>
              <a:rPr lang="en-US" dirty="0"/>
            </a:br>
            <a:r>
              <a:rPr lang="en-US" dirty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/>
              <a:t>Alternate Presentation Title</a:t>
            </a:r>
            <a:br>
              <a:rPr lang="en-US" sz="3600" dirty="0"/>
            </a:br>
            <a:r>
              <a:rPr lang="en-US" sz="3600" dirty="0"/>
              <a:t>Breaks to Two Lines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00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riculum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Curriculum</a:t>
            </a:r>
            <a:r>
              <a:rPr lang="en-US" sz="2400" b="1" kern="0" baseline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362391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&lt;Curriculum version + last update&gt;</a:t>
            </a: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>
                  <a:solidFill>
                    <a:schemeClr val="tx1"/>
                  </a:solidFill>
                  <a:latin typeface="+mj-lt"/>
                </a:rPr>
                <a:t>Curriculum </a:t>
              </a:r>
              <a:r>
                <a:rPr lang="en-US" sz="1800" b="1" baseline="0" noProof="0" dirty="0">
                  <a:solidFill>
                    <a:schemeClr val="tx1"/>
                  </a:solidFill>
                  <a:latin typeface="+mj-lt"/>
                </a:rPr>
                <a:t>Version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 userDrawn="1"/>
        </p:nvGrpSpPr>
        <p:grpSpPr>
          <a:xfrm>
            <a:off x="324000" y="1499007"/>
            <a:ext cx="1299974" cy="1299976"/>
            <a:chOff x="352676" y="1326706"/>
            <a:chExt cx="765542" cy="765543"/>
          </a:xfrm>
        </p:grpSpPr>
        <p:sp>
          <p:nvSpPr>
            <p:cNvPr id="11" name="Donut 11"/>
            <p:cNvSpPr/>
            <p:nvPr userDrawn="1"/>
          </p:nvSpPr>
          <p:spPr bwMode="gray">
            <a:xfrm>
              <a:off x="352676" y="1326706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12" name="Gruppieren 11"/>
            <p:cNvGrpSpPr/>
            <p:nvPr userDrawn="1"/>
          </p:nvGrpSpPr>
          <p:grpSpPr>
            <a:xfrm>
              <a:off x="545702" y="1435466"/>
              <a:ext cx="403112" cy="511295"/>
              <a:chOff x="7057115" y="1361724"/>
              <a:chExt cx="403112" cy="511295"/>
            </a:xfrm>
          </p:grpSpPr>
          <p:sp>
            <p:nvSpPr>
              <p:cNvPr id="13" name="Gefaltete Ecke 12"/>
              <p:cNvSpPr/>
              <p:nvPr/>
            </p:nvSpPr>
            <p:spPr bwMode="gray">
              <a:xfrm rot="10800000" flipH="1">
                <a:off x="7150511" y="1361724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14" name="Gefaltete Ecke 13"/>
              <p:cNvSpPr/>
              <p:nvPr/>
            </p:nvSpPr>
            <p:spPr bwMode="gray">
              <a:xfrm rot="10800000" flipH="1">
                <a:off x="7103823" y="1410891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grpSp>
            <p:nvGrpSpPr>
              <p:cNvPr id="15" name="Gruppieren 33"/>
              <p:cNvGrpSpPr/>
              <p:nvPr/>
            </p:nvGrpSpPr>
            <p:grpSpPr>
              <a:xfrm>
                <a:off x="7057115" y="1452689"/>
                <a:ext cx="309716" cy="420330"/>
                <a:chOff x="589936" y="2809567"/>
                <a:chExt cx="309716" cy="420330"/>
              </a:xfrm>
            </p:grpSpPr>
            <p:sp>
              <p:nvSpPr>
                <p:cNvPr id="16" name="Gefaltete Ecke 15"/>
                <p:cNvSpPr/>
                <p:nvPr/>
              </p:nvSpPr>
              <p:spPr bwMode="gray">
                <a:xfrm rot="10800000" flipH="1">
                  <a:off x="589936" y="2809567"/>
                  <a:ext cx="309716" cy="420330"/>
                </a:xfrm>
                <a:prstGeom prst="foldedCorner">
                  <a:avLst>
                    <a:gd name="adj" fmla="val 38333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63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lIns="90000" tIns="72000" rIns="90000" bIns="72000" rtlCol="0" anchor="ctr"/>
                <a:lstStyle/>
                <a:p>
                  <a:pPr marR="0" algn="ctr" defTabSz="91440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  <a:tabLst/>
                  </a:pPr>
                  <a:endParaRPr kumimoji="0" lang="de-DE" b="0" i="0" u="none" strike="noStrike" kern="0" cap="none" spc="0" normalizeH="0" baseline="0">
                    <a:ln>
                      <a:noFill/>
                    </a:ln>
                    <a:effectLst/>
                    <a:uLnTx/>
                    <a:uFillTx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  <p:sp>
              <p:nvSpPr>
                <p:cNvPr id="17" name="Textfeld 16"/>
                <p:cNvSpPr txBox="1"/>
                <p:nvPr/>
              </p:nvSpPr>
              <p:spPr>
                <a:xfrm>
                  <a:off x="697006" y="2861855"/>
                  <a:ext cx="94496" cy="3262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</a:pPr>
                  <a:r>
                    <a:rPr lang="de-DE" sz="3600" i="1" kern="0" dirty="0">
                      <a:solidFill>
                        <a:schemeClr val="bg1"/>
                      </a:solidFill>
                      <a:latin typeface="Angsana New" pitchFamily="18" charset="-34"/>
                      <a:ea typeface="Arial Unicode MS" pitchFamily="34" charset="-128"/>
                      <a:cs typeface="Angsana New" pitchFamily="18" charset="-34"/>
                    </a:rPr>
                    <a:t>i</a:t>
                  </a:r>
                </a:p>
              </p:txBody>
            </p:sp>
          </p:grpSp>
        </p:grpSp>
      </p:grpSp>
      <p:sp>
        <p:nvSpPr>
          <p:cNvPr id="18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7108" y="3552319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&lt;server-side&gt;</a:t>
            </a:r>
          </a:p>
          <a:p>
            <a:pPr lvl="0"/>
            <a:r>
              <a:rPr lang="en-US" dirty="0"/>
              <a:t>&lt;client-side&gt;</a:t>
            </a:r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2041112" y="3250331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used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043658" y="4533142"/>
            <a:ext cx="9825542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Prerequisites</a:t>
            </a:r>
          </a:p>
        </p:txBody>
      </p:sp>
      <p:sp>
        <p:nvSpPr>
          <p:cNvPr id="2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2327107" y="4845892"/>
            <a:ext cx="9542093" cy="53099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&lt;curricula&gt;</a:t>
            </a:r>
          </a:p>
          <a:p>
            <a:pPr lvl="0"/>
            <a:r>
              <a:rPr lang="en-US" dirty="0"/>
              <a:t>&lt;other prerequisites&gt;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4089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324000" y="1499007"/>
            <a:ext cx="1299600" cy="1299600"/>
            <a:chOff x="214040" y="1152039"/>
            <a:chExt cx="765542" cy="765543"/>
          </a:xfrm>
        </p:grpSpPr>
        <p:grpSp>
          <p:nvGrpSpPr>
            <p:cNvPr id="23" name="Gruppieren 22"/>
            <p:cNvGrpSpPr/>
            <p:nvPr userDrawn="1"/>
          </p:nvGrpSpPr>
          <p:grpSpPr>
            <a:xfrm>
              <a:off x="361780" y="1456593"/>
              <a:ext cx="464587" cy="191753"/>
              <a:chOff x="1642324" y="4884196"/>
              <a:chExt cx="660745" cy="294992"/>
            </a:xfrm>
          </p:grpSpPr>
          <p:sp>
            <p:nvSpPr>
              <p:cNvPr id="25" name="Richtungspfeil 24"/>
              <p:cNvSpPr/>
              <p:nvPr userDrawn="1"/>
            </p:nvSpPr>
            <p:spPr bwMode="gray">
              <a:xfrm rot="8100000">
                <a:off x="1767471" y="4884196"/>
                <a:ext cx="535598" cy="221844"/>
              </a:xfrm>
              <a:prstGeom prst="homePlat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tx1">
                    <a:lumMod val="65000"/>
                    <a:lumOff val="35000"/>
                  </a:schemeClr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6" name="Rechteck 25"/>
              <p:cNvSpPr/>
              <p:nvPr/>
            </p:nvSpPr>
            <p:spPr bwMode="gray">
              <a:xfrm rot="8100000">
                <a:off x="1920613" y="4887121"/>
                <a:ext cx="305780" cy="129124"/>
              </a:xfrm>
              <a:prstGeom prst="rect">
                <a:avLst/>
              </a:prstGeom>
              <a:solidFill>
                <a:schemeClr val="bg1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cxnSp>
            <p:nvCxnSpPr>
              <p:cNvPr id="27" name="Gerade Verbindung 25"/>
              <p:cNvCxnSpPr/>
              <p:nvPr userDrawn="1"/>
            </p:nvCxnSpPr>
            <p:spPr>
              <a:xfrm>
                <a:off x="1642324" y="5179188"/>
                <a:ext cx="140109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28" name="Gruppieren 27"/>
          <p:cNvGrpSpPr/>
          <p:nvPr userDrawn="1"/>
        </p:nvGrpSpPr>
        <p:grpSpPr>
          <a:xfrm>
            <a:off x="324000" y="3809388"/>
            <a:ext cx="1299600" cy="1299600"/>
            <a:chOff x="216000" y="2969382"/>
            <a:chExt cx="765542" cy="765543"/>
          </a:xfrm>
        </p:grpSpPr>
        <p:pic>
          <p:nvPicPr>
            <p:cNvPr id="29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714" y="3133080"/>
              <a:ext cx="361950" cy="438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Donut 11"/>
            <p:cNvSpPr/>
            <p:nvPr userDrawn="1"/>
          </p:nvSpPr>
          <p:spPr bwMode="gray">
            <a:xfrm>
              <a:off x="216000" y="2969382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31" name="Gruppieren 30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32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>
                  <a:solidFill>
                    <a:schemeClr val="tx1"/>
                  </a:solidFill>
                  <a:latin typeface="+mj-lt"/>
                </a:rPr>
                <a:t>Authors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3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&lt;Author&gt;</a:t>
            </a:r>
          </a:p>
          <a:p>
            <a:pPr lvl="0"/>
            <a:r>
              <a:rPr lang="en-US" dirty="0"/>
              <a:t>&lt;Author&gt;</a:t>
            </a:r>
          </a:p>
          <a:p>
            <a:pPr lvl="0"/>
            <a:r>
              <a:rPr lang="en-US" dirty="0"/>
              <a:t>&lt;Author&gt;</a:t>
            </a:r>
          </a:p>
        </p:txBody>
      </p:sp>
      <p:grpSp>
        <p:nvGrpSpPr>
          <p:cNvPr id="35" name="Gruppieren 34"/>
          <p:cNvGrpSpPr/>
          <p:nvPr userDrawn="1"/>
        </p:nvGrpSpPr>
        <p:grpSpPr>
          <a:xfrm>
            <a:off x="1957853" y="4230977"/>
            <a:ext cx="9911347" cy="500901"/>
            <a:chOff x="1108399" y="1396713"/>
            <a:chExt cx="7030682" cy="404566"/>
          </a:xfrm>
        </p:grpSpPr>
        <p:sp>
          <p:nvSpPr>
            <p:cNvPr id="36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>
                  <a:solidFill>
                    <a:schemeClr val="tx1"/>
                  </a:solidFill>
                  <a:latin typeface="+mj-lt"/>
                </a:rPr>
                <a:t>Target Audience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7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044953" y="4927509"/>
            <a:ext cx="9824247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&lt;Target audience&gt;</a:t>
            </a:r>
          </a:p>
          <a:p>
            <a:pPr lvl="0"/>
            <a:r>
              <a:rPr lang="en-US" dirty="0"/>
              <a:t>&lt;Target audience&gt;</a:t>
            </a:r>
          </a:p>
          <a:p>
            <a:pPr lvl="0"/>
            <a:r>
              <a:rPr lang="en-US" dirty="0"/>
              <a:t>&lt;Target audience&gt;</a:t>
            </a:r>
          </a:p>
        </p:txBody>
      </p:sp>
    </p:spTree>
    <p:extLst>
      <p:ext uri="{BB962C8B-B14F-4D97-AF65-F5344CB8AC3E}">
        <p14:creationId xmlns:p14="http://schemas.microsoft.com/office/powerpoint/2010/main" val="273884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324000" y="1503256"/>
            <a:ext cx="1299600" cy="1299600"/>
            <a:chOff x="214040" y="1152039"/>
            <a:chExt cx="765542" cy="765543"/>
          </a:xfrm>
        </p:grpSpPr>
        <p:sp>
          <p:nvSpPr>
            <p:cNvPr id="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6" name="Picture 4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87" y="1313261"/>
              <a:ext cx="35242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4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kern="1200" noProof="0" dirty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Learning Objectives</a:t>
              </a: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&lt;Learning objective&gt;</a:t>
            </a:r>
          </a:p>
          <a:p>
            <a:pPr lvl="0"/>
            <a:r>
              <a:rPr lang="en-US" dirty="0"/>
              <a:t>&lt;Learning objective&gt;</a:t>
            </a:r>
          </a:p>
          <a:p>
            <a:pPr lvl="0"/>
            <a:r>
              <a:rPr lang="en-US" dirty="0"/>
              <a:t>&lt;Learning objective&gt;</a:t>
            </a:r>
          </a:p>
        </p:txBody>
      </p:sp>
    </p:spTree>
    <p:extLst>
      <p:ext uri="{BB962C8B-B14F-4D97-AF65-F5344CB8AC3E}">
        <p14:creationId xmlns:p14="http://schemas.microsoft.com/office/powerpoint/2010/main" val="1014866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&lt;Agenda&gt;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8060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4000" y="324075"/>
            <a:ext cx="11545200" cy="7561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 dirty="0"/>
              <a:t>Insert page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&lt;level 1&gt;</a:t>
            </a:r>
          </a:p>
          <a:p>
            <a:pPr lvl="1"/>
            <a:r>
              <a:rPr lang="en-US" noProof="0" dirty="0"/>
              <a:t>&lt;level 2&gt;</a:t>
            </a:r>
          </a:p>
          <a:p>
            <a:pPr lvl="2"/>
            <a:r>
              <a:rPr lang="en-US" noProof="0" dirty="0"/>
              <a:t>&lt;level 3&gt;</a:t>
            </a:r>
          </a:p>
          <a:p>
            <a:pPr lvl="3"/>
            <a:r>
              <a:rPr lang="en-US" noProof="0" dirty="0"/>
              <a:t>&lt;level 4&gt;</a:t>
            </a:r>
          </a:p>
        </p:txBody>
      </p:sp>
      <p:sp>
        <p:nvSpPr>
          <p:cNvPr id="33" name="Rectangle 32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24000" y="1231485"/>
            <a:ext cx="115452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 userDrawn="1"/>
        </p:nvSpPr>
        <p:spPr bwMode="white">
          <a:xfrm>
            <a:off x="324000" y="6537251"/>
            <a:ext cx="11545200" cy="32407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Box 9"/>
          <p:cNvSpPr txBox="1"/>
          <p:nvPr userDrawn="1"/>
        </p:nvSpPr>
        <p:spPr bwMode="black">
          <a:xfrm>
            <a:off x="324000" y="6630039"/>
            <a:ext cx="3153112" cy="138499"/>
          </a:xfrm>
          <a:prstGeom prst="rect">
            <a:avLst/>
          </a:prstGeom>
          <a:noFill/>
        </p:spPr>
        <p:txBody>
          <a:bodyPr wrap="none" lIns="85730" tIns="0" rIns="0" bIns="0" rtlCol="0">
            <a:spAutoFit/>
          </a:bodyPr>
          <a:lstStyle/>
          <a:p>
            <a:pPr marL="0" indent="0" algn="l" defTabSz="816226">
              <a:buClr>
                <a:srgbClr val="000000"/>
              </a:buClr>
              <a:buFont typeface="Arial" pitchFamily="34" charset="0"/>
              <a:buNone/>
            </a:pPr>
            <a:r>
              <a:rPr lang="en-US" sz="900" dirty="0">
                <a:solidFill>
                  <a:srgbClr val="FFFFFF"/>
                </a:solidFill>
              </a:rPr>
              <a:t>© </a:t>
            </a:r>
            <a:r>
              <a:rPr lang="en-US" sz="900" dirty="0" smtClean="0">
                <a:solidFill>
                  <a:srgbClr val="FFFFFF"/>
                </a:solidFill>
              </a:rPr>
              <a:t>2025 </a:t>
            </a:r>
            <a:r>
              <a:rPr lang="en-US" sz="900" dirty="0">
                <a:solidFill>
                  <a:srgbClr val="FFFFFF"/>
                </a:solidFill>
              </a:rPr>
              <a:t>SAP</a:t>
            </a:r>
            <a:r>
              <a:rPr lang="en-US" sz="900" baseline="0" dirty="0">
                <a:solidFill>
                  <a:srgbClr val="FFFFFF"/>
                </a:solidFill>
              </a:rPr>
              <a:t> SE / SAP UCC Magdeburg</a:t>
            </a:r>
            <a:r>
              <a:rPr lang="en-US" sz="900" dirty="0">
                <a:solidFill>
                  <a:srgbClr val="FFFFFF"/>
                </a:solidFill>
              </a:rPr>
              <a:t>. All rights reserved.</a:t>
            </a:r>
          </a:p>
        </p:txBody>
      </p:sp>
      <p:sp>
        <p:nvSpPr>
          <p:cNvPr id="34" name="TextBox 33"/>
          <p:cNvSpPr txBox="1"/>
          <p:nvPr userDrawn="1"/>
        </p:nvSpPr>
        <p:spPr bwMode="black">
          <a:xfrm>
            <a:off x="11640519" y="6630039"/>
            <a:ext cx="227631" cy="138499"/>
          </a:xfrm>
          <a:prstGeom prst="rect">
            <a:avLst/>
          </a:prstGeom>
          <a:noFill/>
        </p:spPr>
        <p:txBody>
          <a:bodyPr wrap="none" lIns="0" tIns="0" rIns="85730" bIns="0" rtlCol="0">
            <a:spAutoFit/>
          </a:bodyPr>
          <a:lstStyle/>
          <a:p>
            <a:pPr marL="111525" indent="-111525" algn="r">
              <a:buClr>
                <a:schemeClr val="accent2"/>
              </a:buClr>
              <a:buFont typeface="Arial" pitchFamily="34" charset="0"/>
              <a:buNone/>
            </a:pPr>
            <a:fld id="{0BDC132A-5C91-4078-9777-31DA19A62E0A}" type="slidenum">
              <a:rPr lang="en-US" sz="900" baseline="0" noProof="0" smtClean="0">
                <a:solidFill>
                  <a:schemeClr val="bg1"/>
                </a:solidFill>
              </a:rPr>
              <a:pPr marL="111525" indent="-111525" algn="r">
                <a:buClr>
                  <a:schemeClr val="accent2"/>
                </a:buClr>
                <a:buFont typeface="Arial" pitchFamily="34" charset="0"/>
                <a:buNone/>
              </a:pPr>
              <a:t>‹Nr.›</a:t>
            </a:fld>
            <a:endParaRPr lang="en-US" sz="9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0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56" r:id="rId5"/>
    <p:sldLayoutId id="2147483759" r:id="rId6"/>
    <p:sldLayoutId id="2147483760" r:id="rId7"/>
    <p:sldLayoutId id="2147483746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45" r:id="rId16"/>
    <p:sldLayoutId id="2147483757" r:id="rId17"/>
    <p:sldLayoutId id="2147483758" r:id="rId18"/>
  </p:sldLayoutIdLst>
  <p:hf hdr="0" ftr="0" dt="0"/>
  <p:txStyles>
    <p:titleStyle>
      <a:lvl1pPr algn="l" defTabSz="1088776" rtl="0" eaLnBrk="1" latinLnBrk="0" hangingPunct="1">
        <a:spcBef>
          <a:spcPct val="0"/>
        </a:spcBef>
        <a:buNone/>
        <a:defRPr sz="28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01600" indent="-201600" algn="l" defTabSz="1088776" rtl="0" eaLnBrk="1" latinLnBrk="0" hangingPunct="1">
        <a:spcBef>
          <a:spcPts val="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17600" indent="-216000" algn="l" defTabSz="1088776" rtl="0" eaLnBrk="1" latinLnBrk="0" hangingPunct="1">
        <a:spcBef>
          <a:spcPts val="338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16000" algn="l" defTabSz="1088776" rtl="0" eaLnBrk="1" latinLnBrk="0" hangingPunct="1">
        <a:spcBef>
          <a:spcPts val="225"/>
        </a:spcBef>
        <a:buClr>
          <a:schemeClr val="accent1"/>
        </a:buClr>
        <a:buSzPct val="75000"/>
        <a:buFont typeface="Symbol" panose="05050102010706020507" pitchFamily="18" charset="2"/>
        <a:buChar char="-"/>
        <a:defRPr sz="145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216000" algn="l" defTabSz="1088776" rtl="0" eaLnBrk="1" latinLnBrk="0" hangingPunct="1">
        <a:spcBef>
          <a:spcPts val="140"/>
        </a:spcBef>
        <a:buClr>
          <a:schemeClr val="accent1"/>
        </a:buClr>
        <a:buSzPct val="75000"/>
        <a:buFont typeface="Courier New" panose="02070309020205020404" pitchFamily="49" charset="0"/>
        <a:buChar char="o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1088776" rtl="0" eaLnBrk="1" latinLnBrk="0" hangingPunct="1">
        <a:spcBef>
          <a:spcPts val="250"/>
        </a:spcBef>
        <a:buClr>
          <a:schemeClr val="tx1"/>
        </a:buClr>
        <a:buSzPct val="100000"/>
        <a:buFont typeface="Courier New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9.jp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jpg"/><Relationship Id="rId11" Type="http://schemas.openxmlformats.org/officeDocument/2006/relationships/image" Target="../media/image46.png"/><Relationship Id="rId5" Type="http://schemas.openxmlformats.org/officeDocument/2006/relationships/image" Target="../media/image37.png"/><Relationship Id="rId10" Type="http://schemas.openxmlformats.org/officeDocument/2006/relationships/image" Target="../media/image45.jpg"/><Relationship Id="rId4" Type="http://schemas.openxmlformats.org/officeDocument/2006/relationships/image" Target="../media/image36.png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5400" dirty="0" err="1"/>
              <a:t>Introduction</a:t>
            </a:r>
            <a:r>
              <a:rPr lang="de-DE" sz="5400" dirty="0"/>
              <a:t> </a:t>
            </a:r>
            <a:r>
              <a:rPr lang="de-DE" sz="5400" dirty="0" err="1"/>
              <a:t>to</a:t>
            </a:r>
            <a:r>
              <a:rPr lang="de-DE" sz="5400" dirty="0"/>
              <a:t> SAP </a:t>
            </a:r>
            <a:r>
              <a:rPr lang="en-US" sz="5400" dirty="0"/>
              <a:t>S/4HANA</a:t>
            </a:r>
            <a:endParaRPr lang="de-DE" sz="5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999" y="1540520"/>
            <a:ext cx="10620000" cy="553998"/>
          </a:xfrm>
        </p:spPr>
        <p:txBody>
          <a:bodyPr/>
          <a:lstStyle/>
          <a:p>
            <a:r>
              <a:rPr lang="de-DE" b="1" dirty="0"/>
              <a:t>Next Generation Business Suite</a:t>
            </a:r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7206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What´s</a:t>
            </a:r>
            <a:r>
              <a:rPr lang="de-DE" dirty="0"/>
              <a:t> New?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819300" y="1678378"/>
            <a:ext cx="7219800" cy="4392043"/>
          </a:xfrm>
        </p:spPr>
        <p:txBody>
          <a:bodyPr/>
          <a:lstStyle/>
          <a:p>
            <a:r>
              <a:rPr lang="de-DE" sz="2400" dirty="0"/>
              <a:t>SAP S/4HANA </a:t>
            </a:r>
            <a:r>
              <a:rPr lang="de-DE" sz="2000" dirty="0">
                <a:solidFill>
                  <a:srgbClr val="FF9E00"/>
                </a:solidFill>
              </a:rPr>
              <a:t>…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generation</a:t>
            </a:r>
            <a:r>
              <a:rPr lang="de-DE" dirty="0"/>
              <a:t> Business Suite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biggest</a:t>
            </a:r>
            <a:r>
              <a:rPr lang="de-DE" dirty="0"/>
              <a:t> </a:t>
            </a:r>
            <a:r>
              <a:rPr lang="de-DE" dirty="0" err="1"/>
              <a:t>innovation</a:t>
            </a:r>
            <a:r>
              <a:rPr lang="de-DE" dirty="0"/>
              <a:t> </a:t>
            </a:r>
            <a:r>
              <a:rPr lang="de-DE" dirty="0" err="1"/>
              <a:t>since</a:t>
            </a:r>
            <a:r>
              <a:rPr lang="de-DE" dirty="0"/>
              <a:t> SAP R/3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dirty="0" err="1"/>
              <a:t>connects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,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networks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devices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dirty="0" err="1"/>
              <a:t>works</a:t>
            </a:r>
            <a:r>
              <a:rPr lang="de-DE" dirty="0"/>
              <a:t> in real time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dirty="0" err="1"/>
              <a:t>represents</a:t>
            </a:r>
            <a:r>
              <a:rPr lang="de-DE" dirty="0"/>
              <a:t> </a:t>
            </a:r>
            <a:r>
              <a:rPr lang="de-DE" dirty="0" err="1"/>
              <a:t>efficiency</a:t>
            </a:r>
            <a:r>
              <a:rPr lang="de-DE" dirty="0"/>
              <a:t>, </a:t>
            </a:r>
            <a:r>
              <a:rPr lang="de-DE" dirty="0" err="1"/>
              <a:t>simplicity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innovation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dirty="0" err="1" smtClean="0"/>
              <a:t>master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managed</a:t>
            </a:r>
            <a:r>
              <a:rPr lang="de-DE" dirty="0" smtClean="0"/>
              <a:t> </a:t>
            </a:r>
            <a:r>
              <a:rPr lang="de-DE" dirty="0" err="1" smtClean="0"/>
              <a:t>centrally</a:t>
            </a:r>
            <a:r>
              <a:rPr lang="de-DE" dirty="0" smtClean="0"/>
              <a:t>,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/>
              <a:t>partners</a:t>
            </a:r>
            <a:r>
              <a:rPr lang="de-DE" dirty="0"/>
              <a:t>,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vendors</a:t>
            </a:r>
            <a:endParaRPr lang="en-US" dirty="0"/>
          </a:p>
          <a:p>
            <a:endParaRPr lang="de-DE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2938120272"/>
              </p:ext>
            </p:extLst>
          </p:nvPr>
        </p:nvGraphicFramePr>
        <p:xfrm>
          <a:off x="6418969" y="1824194"/>
          <a:ext cx="4972931" cy="3338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84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</a:t>
            </a:r>
            <a:r>
              <a:rPr lang="de-DE" dirty="0" smtClean="0">
                <a:solidFill>
                  <a:srgbClr val="666666"/>
                </a:solidFill>
              </a:rPr>
              <a:t>S/4HANA</a:t>
            </a:r>
            <a:r>
              <a:rPr lang="en-US" altLang="de-DE" dirty="0"/>
              <a:t/>
            </a:r>
            <a:br>
              <a:rPr lang="en-US" altLang="de-DE" dirty="0"/>
            </a:br>
            <a:r>
              <a:rPr lang="en-US" altLang="de-DE" b="0" dirty="0"/>
              <a:t>Enterprise Resource Planning (SAP ERP)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>
              <a:tabLst>
                <a:tab pos="1971675" algn="l"/>
              </a:tabLst>
            </a:pPr>
            <a:endParaRPr lang="en-US" altLang="de-DE" sz="1200" dirty="0"/>
          </a:p>
          <a:p>
            <a:pPr>
              <a:lnSpc>
                <a:spcPct val="250000"/>
              </a:lnSpc>
              <a:tabLst>
                <a:tab pos="1971675" algn="l"/>
              </a:tabLst>
            </a:pPr>
            <a:r>
              <a:rPr lang="en-US" altLang="de-DE" sz="2000" dirty="0"/>
              <a:t>Enables a company to support and optimize its business processes</a:t>
            </a:r>
          </a:p>
          <a:p>
            <a:pPr>
              <a:lnSpc>
                <a:spcPct val="250000"/>
              </a:lnSpc>
              <a:tabLst>
                <a:tab pos="1971675" algn="l"/>
              </a:tabLst>
            </a:pPr>
            <a:r>
              <a:rPr lang="en-US" altLang="de-DE" sz="2000" dirty="0"/>
              <a:t>Helps the organization run smoothly</a:t>
            </a:r>
          </a:p>
          <a:p>
            <a:pPr>
              <a:lnSpc>
                <a:spcPct val="250000"/>
              </a:lnSpc>
              <a:tabLst>
                <a:tab pos="1971675" algn="l"/>
              </a:tabLst>
            </a:pPr>
            <a:r>
              <a:rPr lang="en-US" altLang="de-DE" sz="2000" dirty="0"/>
              <a:t>Real-time environment, </a:t>
            </a:r>
            <a:r>
              <a:rPr lang="en-US" altLang="de-DE" sz="2000" dirty="0" smtClean="0"/>
              <a:t>scalable </a:t>
            </a:r>
            <a:r>
              <a:rPr lang="en-US" altLang="de-DE" sz="2000" dirty="0"/>
              <a:t>and flexible</a:t>
            </a:r>
          </a:p>
          <a:p>
            <a:pPr>
              <a:lnSpc>
                <a:spcPct val="250000"/>
              </a:lnSpc>
              <a:tabLst>
                <a:tab pos="1971675" algn="l"/>
              </a:tabLst>
            </a:pPr>
            <a:r>
              <a:rPr lang="en-US" altLang="de-DE" sz="2000" dirty="0">
                <a:solidFill>
                  <a:sysClr val="windowText" lastClr="000000"/>
                </a:solidFill>
              </a:rPr>
              <a:t>Collections of logically related transactions within</a:t>
            </a:r>
          </a:p>
          <a:p>
            <a:pPr marL="0" indent="0">
              <a:lnSpc>
                <a:spcPct val="250000"/>
              </a:lnSpc>
              <a:buNone/>
              <a:tabLst>
                <a:tab pos="1971675" algn="l"/>
              </a:tabLst>
            </a:pPr>
            <a:r>
              <a:rPr lang="en-US" altLang="de-DE" sz="2000" dirty="0">
                <a:solidFill>
                  <a:sysClr val="windowText" lastClr="000000"/>
                </a:solidFill>
              </a:rPr>
              <a:t>   identifiable business functions</a:t>
            </a:r>
          </a:p>
          <a:p>
            <a:pPr>
              <a:tabLst>
                <a:tab pos="1971675" algn="l"/>
              </a:tabLst>
            </a:pPr>
            <a:endParaRPr lang="en-US" altLang="de-DE" dirty="0"/>
          </a:p>
          <a:p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7127615" y="3006811"/>
            <a:ext cx="3762806" cy="2754232"/>
            <a:chOff x="1136180" y="4515479"/>
            <a:chExt cx="2835790" cy="2230614"/>
          </a:xfrm>
        </p:grpSpPr>
        <p:sp>
          <p:nvSpPr>
            <p:cNvPr id="5" name="Sechseck 4"/>
            <p:cNvSpPr/>
            <p:nvPr/>
          </p:nvSpPr>
          <p:spPr>
            <a:xfrm>
              <a:off x="3156458" y="6048249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Sechseck 5"/>
            <p:cNvSpPr/>
            <p:nvPr/>
          </p:nvSpPr>
          <p:spPr>
            <a:xfrm>
              <a:off x="1818454" y="4524550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Sechseck 6"/>
            <p:cNvSpPr/>
            <p:nvPr/>
          </p:nvSpPr>
          <p:spPr>
            <a:xfrm>
              <a:off x="2480197" y="4889661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Sechseck 7"/>
            <p:cNvSpPr/>
            <p:nvPr/>
          </p:nvSpPr>
          <p:spPr>
            <a:xfrm>
              <a:off x="1136180" y="4903033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Sechseck 8"/>
            <p:cNvSpPr/>
            <p:nvPr/>
          </p:nvSpPr>
          <p:spPr>
            <a:xfrm>
              <a:off x="1136180" y="5663239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Sechseck 9"/>
            <p:cNvSpPr/>
            <p:nvPr/>
          </p:nvSpPr>
          <p:spPr>
            <a:xfrm>
              <a:off x="2480196" y="5656401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Sechseck 10"/>
            <p:cNvSpPr/>
            <p:nvPr/>
          </p:nvSpPr>
          <p:spPr>
            <a:xfrm>
              <a:off x="1818454" y="5281516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Sechseck 11"/>
            <p:cNvSpPr/>
            <p:nvPr/>
          </p:nvSpPr>
          <p:spPr>
            <a:xfrm>
              <a:off x="1818454" y="6038481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Sechseck 12"/>
            <p:cNvSpPr/>
            <p:nvPr/>
          </p:nvSpPr>
          <p:spPr>
            <a:xfrm>
              <a:off x="3162471" y="5277918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Sechseck 13"/>
            <p:cNvSpPr/>
            <p:nvPr/>
          </p:nvSpPr>
          <p:spPr>
            <a:xfrm>
              <a:off x="3156458" y="4515479"/>
              <a:ext cx="809499" cy="697844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1178509" y="5073081"/>
              <a:ext cx="7199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Sell</a:t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(SD)</a:t>
              </a: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1720224" y="4640206"/>
              <a:ext cx="10181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00" dirty="0" err="1">
                  <a:solidFill>
                    <a:sysClr val="windowText" lastClr="000000"/>
                  </a:solidFill>
                  <a:latin typeface="+mn-lt"/>
                </a:rPr>
                <a:t>Buy</a:t>
              </a: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/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(MM)</a:t>
              </a: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1858093" y="5461161"/>
              <a:ext cx="7199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de-DE" sz="1000" dirty="0">
                  <a:solidFill>
                    <a:sysClr val="windowText" lastClr="000000"/>
                  </a:solidFill>
                  <a:latin typeface="+mn-lt"/>
                </a:rPr>
                <a:t>Make</a:t>
              </a: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/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(PP)</a:t>
              </a: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1159788" y="5842883"/>
              <a:ext cx="7582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de-DE" sz="1000" dirty="0">
                  <a:solidFill>
                    <a:sysClr val="windowText" lastClr="000000"/>
                  </a:solidFill>
                  <a:latin typeface="+mn-lt"/>
                </a:rPr>
                <a:t>Track</a:t>
              </a: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/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(FI)</a:t>
              </a: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3202594" y="4700597"/>
              <a:ext cx="7199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de-DE" sz="1000" dirty="0">
                  <a:solidFill>
                    <a:sysClr val="windowText" lastClr="000000"/>
                  </a:solidFill>
                  <a:latin typeface="+mn-lt"/>
                </a:rPr>
                <a:t>Track</a:t>
              </a: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/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(CO)</a:t>
              </a: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2432701" y="5025921"/>
              <a:ext cx="9107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de-DE" sz="1000" dirty="0">
                  <a:solidFill>
                    <a:sysClr val="windowText" lastClr="000000"/>
                  </a:solidFill>
                  <a:latin typeface="+mn-lt"/>
                </a:rPr>
                <a:t>People</a:t>
              </a: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/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(HCM)</a:t>
              </a: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2474184" y="5781328"/>
              <a:ext cx="8360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de-DE" sz="1000" dirty="0">
                  <a:solidFill>
                    <a:sysClr val="windowText" lastClr="000000"/>
                  </a:solidFill>
                  <a:latin typeface="+mn-lt"/>
                </a:rPr>
                <a:t>Store</a:t>
              </a: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/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(WM)</a:t>
              </a: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3202594" y="5452205"/>
              <a:ext cx="7199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de-DE" sz="1000" dirty="0">
                  <a:solidFill>
                    <a:sysClr val="windowText" lastClr="000000"/>
                  </a:solidFill>
                  <a:latin typeface="+mn-lt"/>
                </a:rPr>
                <a:t>Maintain</a:t>
              </a: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/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(EAM)</a:t>
              </a: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3210231" y="6225145"/>
              <a:ext cx="7199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Services</a:t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(CS)</a:t>
              </a: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1689445" y="6156570"/>
              <a:ext cx="10572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Projekt</a:t>
              </a:r>
              <a:br>
                <a:rPr lang="de-DE" sz="1000" dirty="0">
                  <a:solidFill>
                    <a:sysClr val="windowText" lastClr="000000"/>
                  </a:solidFill>
                  <a:latin typeface="+mn-lt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+mn-lt"/>
                </a:rPr>
                <a:t>(PS)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234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</a:t>
            </a:r>
            <a:r>
              <a:rPr lang="de-DE" dirty="0" smtClean="0">
                <a:solidFill>
                  <a:srgbClr val="666666"/>
                </a:solidFill>
              </a:rPr>
              <a:t>S/4HANA</a:t>
            </a:r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sz="2400" b="0" dirty="0"/>
              <a:t>Data </a:t>
            </a:r>
            <a:r>
              <a:rPr lang="de-DE" altLang="de-DE" sz="2400" b="0" dirty="0" err="1"/>
              <a:t>Types</a:t>
            </a:r>
            <a:r>
              <a:rPr lang="de-DE" altLang="de-DE" sz="2400" b="0" dirty="0"/>
              <a:t> in ERP Systems 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875361"/>
              </p:ext>
            </p:extLst>
          </p:nvPr>
        </p:nvGraphicFramePr>
        <p:xfrm>
          <a:off x="2726724" y="2092409"/>
          <a:ext cx="6870957" cy="317788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90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0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983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?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?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?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983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983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983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983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983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3983">
                <a:tc>
                  <a:txBody>
                    <a:bodyPr/>
                    <a:lstStyle/>
                    <a:p>
                      <a:r>
                        <a:rPr lang="de-DE" sz="1800" dirty="0"/>
                        <a:t>…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…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…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94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</a:t>
            </a:r>
            <a:r>
              <a:rPr lang="de-DE" dirty="0" smtClean="0">
                <a:solidFill>
                  <a:srgbClr val="666666"/>
                </a:solidFill>
              </a:rPr>
              <a:t>S/4HANA</a:t>
            </a:r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sz="2400" b="0" dirty="0"/>
              <a:t>Data </a:t>
            </a:r>
            <a:r>
              <a:rPr lang="de-DE" altLang="de-DE" sz="2400" b="0" dirty="0" err="1"/>
              <a:t>Types</a:t>
            </a:r>
            <a:r>
              <a:rPr lang="de-DE" altLang="de-DE" sz="2400" b="0" dirty="0"/>
              <a:t> in ERP Systems 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553631"/>
              </p:ext>
            </p:extLst>
          </p:nvPr>
        </p:nvGraphicFramePr>
        <p:xfrm>
          <a:off x="2545490" y="1762896"/>
          <a:ext cx="7035714" cy="387871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345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5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5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0012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err="1"/>
                        <a:t>Organizational</a:t>
                      </a:r>
                      <a:r>
                        <a:rPr lang="de-DE" sz="2400" dirty="0"/>
                        <a:t> Data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Master Data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Transaction Data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061">
                <a:tc>
                  <a:txBody>
                    <a:bodyPr/>
                    <a:lstStyle/>
                    <a:p>
                      <a:r>
                        <a:rPr lang="de-DE" sz="1800" dirty="0"/>
                        <a:t>Company</a:t>
                      </a:r>
                      <a:r>
                        <a:rPr lang="de-DE" sz="1800" baseline="0" dirty="0"/>
                        <a:t> Code</a:t>
                      </a:r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Person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 err="1"/>
                        <a:t>Purchase</a:t>
                      </a:r>
                      <a:r>
                        <a:rPr lang="de-DE" sz="1800" dirty="0"/>
                        <a:t> Order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061">
                <a:tc>
                  <a:txBody>
                    <a:bodyPr/>
                    <a:lstStyle/>
                    <a:p>
                      <a:r>
                        <a:rPr lang="de-DE" sz="1800" dirty="0"/>
                        <a:t>Plant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Material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 err="1"/>
                        <a:t>Invoice</a:t>
                      </a:r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061">
                <a:tc>
                  <a:txBody>
                    <a:bodyPr/>
                    <a:lstStyle/>
                    <a:p>
                      <a:r>
                        <a:rPr lang="de-DE" sz="1800" dirty="0"/>
                        <a:t>Storage </a:t>
                      </a:r>
                      <a:r>
                        <a:rPr lang="de-DE" sz="1800" dirty="0" err="1"/>
                        <a:t>Location</a:t>
                      </a:r>
                      <a:r>
                        <a:rPr lang="de-DE" sz="1800" dirty="0"/>
                        <a:t> 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Customer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Quotation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2229">
                <a:tc>
                  <a:txBody>
                    <a:bodyPr/>
                    <a:lstStyle/>
                    <a:p>
                      <a:r>
                        <a:rPr lang="de-DE" sz="1800" dirty="0"/>
                        <a:t>Distribution Channel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 err="1"/>
                        <a:t>Vendor</a:t>
                      </a:r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Sales Order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2229">
                <a:tc>
                  <a:txBody>
                    <a:bodyPr/>
                    <a:lstStyle/>
                    <a:p>
                      <a:r>
                        <a:rPr lang="de-DE" sz="1800" dirty="0" err="1" smtClean="0"/>
                        <a:t>Purchasing</a:t>
                      </a:r>
                      <a:r>
                        <a:rPr lang="de-DE" sz="1800" dirty="0" smtClean="0"/>
                        <a:t> </a:t>
                      </a:r>
                      <a:r>
                        <a:rPr lang="de-DE" sz="1800" dirty="0" err="1"/>
                        <a:t>Organization</a:t>
                      </a:r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 smtClean="0"/>
                        <a:t>Work </a:t>
                      </a:r>
                      <a:r>
                        <a:rPr lang="de-DE" sz="1800" dirty="0" err="1" smtClean="0"/>
                        <a:t>Centre</a:t>
                      </a:r>
                      <a:endParaRPr lang="de-DE" sz="1800" dirty="0"/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Transportation Order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061">
                <a:tc>
                  <a:txBody>
                    <a:bodyPr/>
                    <a:lstStyle/>
                    <a:p>
                      <a:r>
                        <a:rPr lang="de-DE" sz="1800" dirty="0"/>
                        <a:t>…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…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…</a:t>
                      </a:r>
                    </a:p>
                  </a:txBody>
                  <a:tcPr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36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en-US" altLang="de-DE" dirty="0"/>
              <a:t/>
            </a:r>
            <a:br>
              <a:rPr lang="en-US" altLang="de-DE" dirty="0"/>
            </a:br>
            <a:r>
              <a:rPr lang="en-US" altLang="de-DE" sz="2400" b="0" dirty="0"/>
              <a:t>Organizational Unit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7992352" y="1368046"/>
            <a:ext cx="3026428" cy="4799377"/>
            <a:chOff x="6464347" y="699037"/>
            <a:chExt cx="3026428" cy="4799377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white">
            <a:xfrm>
              <a:off x="7436014" y="1448971"/>
              <a:ext cx="2054761" cy="4049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6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Client</a:t>
              </a: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1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1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6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Company Code</a:t>
              </a: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6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6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6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Plant</a:t>
              </a: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600" dirty="0" smtClean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6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6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600" dirty="0" err="1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Sales</a:t>
              </a:r>
              <a:r>
                <a:rPr lang="de-DE" altLang="de-DE" sz="16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</a:t>
              </a:r>
              <a:r>
                <a:rPr lang="de-DE" altLang="de-DE" sz="1600" dirty="0" err="1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Organization</a:t>
              </a:r>
              <a:endParaRPr lang="de-DE" altLang="de-DE" sz="16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600" dirty="0" smtClean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6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6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Division</a:t>
              </a: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6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6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Storage Location</a:t>
              </a:r>
            </a:p>
            <a:p>
              <a:pPr algn="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endParaRPr lang="de-DE" altLang="de-DE" sz="11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6" name="Textfeld 41"/>
            <p:cNvSpPr txBox="1">
              <a:spLocks noChangeArrowheads="1"/>
            </p:cNvSpPr>
            <p:nvPr/>
          </p:nvSpPr>
          <p:spPr bwMode="auto">
            <a:xfrm>
              <a:off x="6464347" y="699037"/>
              <a:ext cx="241203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de-DE" altLang="de-DE" sz="2000" u="sng" dirty="0"/>
                <a:t>SAP </a:t>
              </a:r>
              <a:r>
                <a:rPr lang="de-DE" altLang="de-DE" sz="2000" u="sng" dirty="0" err="1"/>
                <a:t>Terminology</a:t>
              </a:r>
              <a:r>
                <a:rPr lang="de-DE" altLang="de-DE" sz="2000" u="sng" dirty="0"/>
                <a:t>:</a:t>
              </a:r>
            </a:p>
          </p:txBody>
        </p:sp>
        <p:grpSp>
          <p:nvGrpSpPr>
            <p:cNvPr id="7" name="Gruppieren 34"/>
            <p:cNvGrpSpPr>
              <a:grpSpLocks/>
            </p:cNvGrpSpPr>
            <p:nvPr/>
          </p:nvGrpSpPr>
          <p:grpSpPr bwMode="auto">
            <a:xfrm>
              <a:off x="6560321" y="1486176"/>
              <a:ext cx="720009" cy="3846779"/>
              <a:chOff x="6352397" y="2045638"/>
              <a:chExt cx="799430" cy="3846779"/>
            </a:xfrm>
          </p:grpSpPr>
          <p:sp>
            <p:nvSpPr>
              <p:cNvPr id="8" name="Pfeil nach rechts 45"/>
              <p:cNvSpPr>
                <a:spLocks noChangeArrowheads="1"/>
              </p:cNvSpPr>
              <p:nvPr/>
            </p:nvSpPr>
            <p:spPr bwMode="auto">
              <a:xfrm>
                <a:off x="6352407" y="2045638"/>
                <a:ext cx="799420" cy="252000"/>
              </a:xfrm>
              <a:prstGeom prst="rightArrow">
                <a:avLst>
                  <a:gd name="adj1" fmla="val 50000"/>
                  <a:gd name="adj2" fmla="val 49599"/>
                </a:avLst>
              </a:prstGeom>
              <a:solidFill>
                <a:schemeClr val="bg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de-DE" altLang="de-DE" sz="2000"/>
              </a:p>
            </p:txBody>
          </p:sp>
          <p:sp>
            <p:nvSpPr>
              <p:cNvPr id="9" name="Pfeil nach rechts 34"/>
              <p:cNvSpPr>
                <a:spLocks noChangeArrowheads="1"/>
              </p:cNvSpPr>
              <p:nvPr/>
            </p:nvSpPr>
            <p:spPr bwMode="auto">
              <a:xfrm>
                <a:off x="6352405" y="2645099"/>
                <a:ext cx="799420" cy="252000"/>
              </a:xfrm>
              <a:prstGeom prst="rightArrow">
                <a:avLst>
                  <a:gd name="adj1" fmla="val 50000"/>
                  <a:gd name="adj2" fmla="val 49963"/>
                </a:avLst>
              </a:prstGeom>
              <a:solidFill>
                <a:schemeClr val="bg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de-DE" altLang="de-DE" sz="2000"/>
              </a:p>
            </p:txBody>
          </p:sp>
          <p:sp>
            <p:nvSpPr>
              <p:cNvPr id="10" name="Pfeil nach rechts 35"/>
              <p:cNvSpPr>
                <a:spLocks noChangeArrowheads="1"/>
              </p:cNvSpPr>
              <p:nvPr/>
            </p:nvSpPr>
            <p:spPr bwMode="auto">
              <a:xfrm>
                <a:off x="6352403" y="3295613"/>
                <a:ext cx="799420" cy="252000"/>
              </a:xfrm>
              <a:prstGeom prst="rightArrow">
                <a:avLst>
                  <a:gd name="adj1" fmla="val 50000"/>
                  <a:gd name="adj2" fmla="val 49963"/>
                </a:avLst>
              </a:prstGeom>
              <a:solidFill>
                <a:schemeClr val="bg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de-DE" altLang="de-DE" sz="2000"/>
              </a:p>
            </p:txBody>
          </p:sp>
          <p:sp>
            <p:nvSpPr>
              <p:cNvPr id="11" name="Pfeil nach rechts 36"/>
              <p:cNvSpPr>
                <a:spLocks noChangeArrowheads="1"/>
              </p:cNvSpPr>
              <p:nvPr/>
            </p:nvSpPr>
            <p:spPr bwMode="auto">
              <a:xfrm>
                <a:off x="6352397" y="3792381"/>
                <a:ext cx="799420" cy="252000"/>
              </a:xfrm>
              <a:prstGeom prst="rightArrow">
                <a:avLst>
                  <a:gd name="adj1" fmla="val 50000"/>
                  <a:gd name="adj2" fmla="val 49963"/>
                </a:avLst>
              </a:prstGeom>
              <a:solidFill>
                <a:schemeClr val="bg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de-DE" altLang="de-DE" sz="2000"/>
              </a:p>
            </p:txBody>
          </p:sp>
          <p:sp>
            <p:nvSpPr>
              <p:cNvPr id="12" name="Pfeil nach rechts 42"/>
              <p:cNvSpPr>
                <a:spLocks noChangeArrowheads="1"/>
              </p:cNvSpPr>
              <p:nvPr/>
            </p:nvSpPr>
            <p:spPr bwMode="auto">
              <a:xfrm>
                <a:off x="6352404" y="5132203"/>
                <a:ext cx="799420" cy="252000"/>
              </a:xfrm>
              <a:prstGeom prst="rightArrow">
                <a:avLst>
                  <a:gd name="adj1" fmla="val 50000"/>
                  <a:gd name="adj2" fmla="val 49963"/>
                </a:avLst>
              </a:prstGeom>
              <a:solidFill>
                <a:schemeClr val="bg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de-DE" altLang="de-DE" sz="2000"/>
              </a:p>
            </p:txBody>
          </p:sp>
          <p:sp>
            <p:nvSpPr>
              <p:cNvPr id="13" name="Pfeil nach rechts 43"/>
              <p:cNvSpPr>
                <a:spLocks noChangeArrowheads="1"/>
              </p:cNvSpPr>
              <p:nvPr/>
            </p:nvSpPr>
            <p:spPr bwMode="auto">
              <a:xfrm>
                <a:off x="6352404" y="5640417"/>
                <a:ext cx="799420" cy="252000"/>
              </a:xfrm>
              <a:prstGeom prst="rightArrow">
                <a:avLst>
                  <a:gd name="adj1" fmla="val 50000"/>
                  <a:gd name="adj2" fmla="val 49963"/>
                </a:avLst>
              </a:prstGeom>
              <a:solidFill>
                <a:schemeClr val="bg1"/>
              </a:solidFill>
              <a:ln w="63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48B00"/>
                  </a:buClr>
                  <a:buFont typeface="Wingdings" panose="05000000000000000000" pitchFamily="2" charset="2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de-DE" altLang="de-DE" sz="2000"/>
              </a:p>
            </p:txBody>
          </p:sp>
        </p:grpSp>
      </p:grpSp>
      <p:grpSp>
        <p:nvGrpSpPr>
          <p:cNvPr id="14" name="Gruppieren 13"/>
          <p:cNvGrpSpPr/>
          <p:nvPr/>
        </p:nvGrpSpPr>
        <p:grpSpPr>
          <a:xfrm>
            <a:off x="958896" y="1966211"/>
            <a:ext cx="6282164" cy="4123759"/>
            <a:chOff x="234958" y="1418927"/>
            <a:chExt cx="6084881" cy="3549560"/>
          </a:xfrm>
        </p:grpSpPr>
        <p:sp>
          <p:nvSpPr>
            <p:cNvPr id="37" name="Line 8"/>
            <p:cNvSpPr>
              <a:spLocks noChangeShapeType="1"/>
            </p:cNvSpPr>
            <p:nvPr/>
          </p:nvSpPr>
          <p:spPr bwMode="white">
            <a:xfrm>
              <a:off x="1148557" y="2390922"/>
              <a:ext cx="0" cy="3712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/>
            </a:p>
          </p:txBody>
        </p:sp>
        <p:cxnSp>
          <p:nvCxnSpPr>
            <p:cNvPr id="38" name="Gerader Verbinder 37"/>
            <p:cNvCxnSpPr/>
            <p:nvPr/>
          </p:nvCxnSpPr>
          <p:spPr>
            <a:xfrm flipH="1">
              <a:off x="1133474" y="2959054"/>
              <a:ext cx="14288" cy="17272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" name="Line 8"/>
            <p:cNvSpPr>
              <a:spLocks noChangeShapeType="1"/>
            </p:cNvSpPr>
            <p:nvPr/>
          </p:nvSpPr>
          <p:spPr bwMode="white">
            <a:xfrm>
              <a:off x="3611320" y="3693928"/>
              <a:ext cx="0" cy="7349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white">
            <a:xfrm>
              <a:off x="5073660" y="3863748"/>
              <a:ext cx="0" cy="5352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 sz="1200"/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white">
            <a:xfrm>
              <a:off x="2625735" y="3863748"/>
              <a:ext cx="0" cy="5352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 sz="120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white">
            <a:xfrm>
              <a:off x="2780391" y="1703664"/>
              <a:ext cx="0" cy="2817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 sz="1200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white">
            <a:xfrm>
              <a:off x="1143000" y="1985446"/>
              <a:ext cx="3271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 sz="1200"/>
            </a:p>
          </p:txBody>
        </p:sp>
        <p:sp>
          <p:nvSpPr>
            <p:cNvPr id="20" name="Rectangle 5"/>
            <p:cNvSpPr>
              <a:spLocks noChangeArrowheads="1"/>
            </p:cNvSpPr>
            <p:nvPr/>
          </p:nvSpPr>
          <p:spPr bwMode="white">
            <a:xfrm>
              <a:off x="668131" y="2109754"/>
              <a:ext cx="997687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Company</a:t>
              </a: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white">
            <a:xfrm>
              <a:off x="3879002" y="2111741"/>
              <a:ext cx="1097073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 err="1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Subsidiary</a:t>
              </a:r>
              <a:endParaRPr lang="de-DE" altLang="de-DE" sz="14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2" name="Rectangle 5"/>
            <p:cNvSpPr>
              <a:spLocks noChangeArrowheads="1"/>
            </p:cNvSpPr>
            <p:nvPr/>
          </p:nvSpPr>
          <p:spPr bwMode="white">
            <a:xfrm>
              <a:off x="847599" y="2745701"/>
              <a:ext cx="619378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Plant</a:t>
              </a:r>
            </a:p>
          </p:txBody>
        </p:sp>
        <p:sp>
          <p:nvSpPr>
            <p:cNvPr id="23" name="Rectangle 5"/>
            <p:cNvSpPr>
              <a:spLocks noChangeArrowheads="1"/>
            </p:cNvSpPr>
            <p:nvPr/>
          </p:nvSpPr>
          <p:spPr bwMode="white">
            <a:xfrm>
              <a:off x="234958" y="4658529"/>
              <a:ext cx="1642094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Storage Location</a:t>
              </a:r>
            </a:p>
          </p:txBody>
        </p:sp>
        <p:sp>
          <p:nvSpPr>
            <p:cNvPr id="24" name="Line 10"/>
            <p:cNvSpPr>
              <a:spLocks noChangeShapeType="1"/>
            </p:cNvSpPr>
            <p:nvPr/>
          </p:nvSpPr>
          <p:spPr bwMode="white">
            <a:xfrm>
              <a:off x="3611320" y="3125823"/>
              <a:ext cx="17287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 sz="1200"/>
            </a:p>
          </p:txBody>
        </p:sp>
        <p:sp>
          <p:nvSpPr>
            <p:cNvPr id="25" name="Line 8"/>
            <p:cNvSpPr>
              <a:spLocks noChangeShapeType="1"/>
            </p:cNvSpPr>
            <p:nvPr/>
          </p:nvSpPr>
          <p:spPr bwMode="white">
            <a:xfrm>
              <a:off x="3611320" y="3125823"/>
              <a:ext cx="0" cy="2889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 sz="1200"/>
            </a:p>
          </p:txBody>
        </p:sp>
        <p:sp>
          <p:nvSpPr>
            <p:cNvPr id="26" name="Line 8"/>
            <p:cNvSpPr>
              <a:spLocks noChangeShapeType="1"/>
            </p:cNvSpPr>
            <p:nvPr/>
          </p:nvSpPr>
          <p:spPr bwMode="white">
            <a:xfrm>
              <a:off x="5340108" y="3125823"/>
              <a:ext cx="0" cy="2889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 sz="1200"/>
            </a:p>
          </p:txBody>
        </p:sp>
        <p:sp>
          <p:nvSpPr>
            <p:cNvPr id="27" name="Rectangle 5"/>
            <p:cNvSpPr>
              <a:spLocks noChangeArrowheads="1"/>
            </p:cNvSpPr>
            <p:nvPr/>
          </p:nvSpPr>
          <p:spPr bwMode="white">
            <a:xfrm>
              <a:off x="2624056" y="3414748"/>
              <a:ext cx="1792776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 err="1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Sales</a:t>
              </a:r>
              <a:r>
                <a:rPr lang="de-DE" altLang="de-DE" sz="14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</a:t>
              </a:r>
              <a:r>
                <a:rPr lang="de-DE" altLang="de-DE" sz="1400" dirty="0" err="1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Organization</a:t>
              </a:r>
              <a:endParaRPr lang="de-DE" altLang="de-DE" sz="14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white">
            <a:xfrm>
              <a:off x="4527063" y="3414748"/>
              <a:ext cx="1792776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 err="1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Sales</a:t>
              </a:r>
              <a:r>
                <a:rPr lang="de-DE" altLang="de-DE" sz="14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</a:t>
              </a:r>
              <a:r>
                <a:rPr lang="de-DE" altLang="de-DE" sz="1400" dirty="0" err="1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Organization</a:t>
              </a:r>
              <a:endParaRPr lang="de-DE" altLang="de-DE" sz="1400" dirty="0"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white">
            <a:xfrm>
              <a:off x="3311027" y="4157270"/>
              <a:ext cx="877461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Division</a:t>
              </a:r>
            </a:p>
          </p:txBody>
        </p:sp>
        <p:sp>
          <p:nvSpPr>
            <p:cNvPr id="30" name="Rectangle 5"/>
            <p:cNvSpPr>
              <a:spLocks noChangeArrowheads="1"/>
            </p:cNvSpPr>
            <p:nvPr/>
          </p:nvSpPr>
          <p:spPr bwMode="white">
            <a:xfrm>
              <a:off x="2029102" y="4157270"/>
              <a:ext cx="1177223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Department</a:t>
              </a:r>
            </a:p>
          </p:txBody>
        </p:sp>
        <p:sp>
          <p:nvSpPr>
            <p:cNvPr id="31" name="Rectangle 5"/>
            <p:cNvSpPr>
              <a:spLocks noChangeArrowheads="1"/>
            </p:cNvSpPr>
            <p:nvPr/>
          </p:nvSpPr>
          <p:spPr bwMode="white">
            <a:xfrm>
              <a:off x="4412479" y="4157270"/>
              <a:ext cx="1419021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Business Area</a:t>
              </a:r>
            </a:p>
          </p:txBody>
        </p:sp>
        <p:sp>
          <p:nvSpPr>
            <p:cNvPr id="32" name="Line 10"/>
            <p:cNvSpPr>
              <a:spLocks noChangeShapeType="1"/>
            </p:cNvSpPr>
            <p:nvPr/>
          </p:nvSpPr>
          <p:spPr bwMode="white">
            <a:xfrm>
              <a:off x="2625735" y="3860725"/>
              <a:ext cx="244792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 sz="1200"/>
            </a:p>
          </p:txBody>
        </p:sp>
        <p:sp>
          <p:nvSpPr>
            <p:cNvPr id="33" name="Rectangle 5"/>
            <p:cNvSpPr>
              <a:spLocks noChangeArrowheads="1"/>
            </p:cNvSpPr>
            <p:nvPr/>
          </p:nvSpPr>
          <p:spPr bwMode="white">
            <a:xfrm>
              <a:off x="2246281" y="1418927"/>
              <a:ext cx="1068219" cy="309958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>
              <a:lvl1pPr marL="244475" indent="-244475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48B00"/>
                </a:buClr>
                <a:buFont typeface="Wingdings" panose="05000000000000000000" pitchFamily="2" charset="2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chemeClr val="accent1"/>
                </a:buClr>
                <a:buSzPct val="80000"/>
              </a:pPr>
              <a:r>
                <a:rPr lang="de-DE" altLang="de-DE" sz="1400" dirty="0"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Enterprise</a:t>
              </a:r>
            </a:p>
          </p:txBody>
        </p:sp>
        <p:sp>
          <p:nvSpPr>
            <p:cNvPr id="34" name="Line 8"/>
            <p:cNvSpPr>
              <a:spLocks noChangeShapeType="1"/>
            </p:cNvSpPr>
            <p:nvPr/>
          </p:nvSpPr>
          <p:spPr bwMode="white">
            <a:xfrm flipH="1">
              <a:off x="4413808" y="1980684"/>
              <a:ext cx="0" cy="1338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/>
            </a:p>
          </p:txBody>
        </p:sp>
        <p:sp>
          <p:nvSpPr>
            <p:cNvPr id="35" name="Line 8"/>
            <p:cNvSpPr>
              <a:spLocks noChangeShapeType="1"/>
            </p:cNvSpPr>
            <p:nvPr/>
          </p:nvSpPr>
          <p:spPr bwMode="white">
            <a:xfrm flipH="1">
              <a:off x="1143000" y="1980437"/>
              <a:ext cx="0" cy="1338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/>
            </a:p>
          </p:txBody>
        </p:sp>
        <p:sp>
          <p:nvSpPr>
            <p:cNvPr id="36" name="Line 8"/>
            <p:cNvSpPr>
              <a:spLocks noChangeShapeType="1"/>
            </p:cNvSpPr>
            <p:nvPr/>
          </p:nvSpPr>
          <p:spPr bwMode="white">
            <a:xfrm>
              <a:off x="4409043" y="2390921"/>
              <a:ext cx="0" cy="7349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9152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en-US" altLang="de-DE" dirty="0"/>
              <a:t/>
            </a:r>
            <a:br>
              <a:rPr lang="en-US" altLang="de-DE" dirty="0"/>
            </a:br>
            <a:r>
              <a:rPr lang="en-US" altLang="de-DE" sz="2400" b="0" dirty="0"/>
              <a:t>Master Data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65184" y="1682840"/>
            <a:ext cx="5222943" cy="4392043"/>
          </a:xfrm>
        </p:spPr>
        <p:txBody>
          <a:bodyPr/>
          <a:lstStyle/>
          <a:p>
            <a:pPr>
              <a:lnSpc>
                <a:spcPct val="200000"/>
              </a:lnSpc>
              <a:tabLst>
                <a:tab pos="1971675" algn="l"/>
              </a:tabLst>
            </a:pPr>
            <a:r>
              <a:rPr lang="en-US" altLang="de-DE" sz="2000" dirty="0"/>
              <a:t>Stored for a long time and seldom changed</a:t>
            </a:r>
          </a:p>
          <a:p>
            <a:pPr>
              <a:lnSpc>
                <a:spcPct val="200000"/>
              </a:lnSpc>
              <a:tabLst>
                <a:tab pos="1971675" algn="l"/>
              </a:tabLst>
            </a:pPr>
            <a:r>
              <a:rPr lang="en-US" altLang="de-DE" sz="2000" dirty="0"/>
              <a:t>Represent logically grouped data like:</a:t>
            </a:r>
          </a:p>
          <a:p>
            <a:pPr lvl="1">
              <a:lnSpc>
                <a:spcPct val="200000"/>
              </a:lnSpc>
              <a:tabLst>
                <a:tab pos="1971675" algn="l"/>
              </a:tabLst>
            </a:pPr>
            <a:r>
              <a:rPr lang="en-US" altLang="de-DE" dirty="0"/>
              <a:t>Customer Master </a:t>
            </a:r>
          </a:p>
          <a:p>
            <a:pPr lvl="1">
              <a:lnSpc>
                <a:spcPct val="200000"/>
              </a:lnSpc>
              <a:tabLst>
                <a:tab pos="1971675" algn="l"/>
              </a:tabLst>
            </a:pPr>
            <a:r>
              <a:rPr lang="en-US" altLang="de-DE" dirty="0"/>
              <a:t>Material Master</a:t>
            </a:r>
          </a:p>
          <a:p>
            <a:pPr lvl="1">
              <a:lnSpc>
                <a:spcPct val="200000"/>
              </a:lnSpc>
              <a:tabLst>
                <a:tab pos="1971675" algn="l"/>
              </a:tabLst>
            </a:pPr>
            <a:r>
              <a:rPr lang="en-US" altLang="de-DE" dirty="0"/>
              <a:t>Vendor Master </a:t>
            </a:r>
          </a:p>
          <a:p>
            <a:pPr lvl="1">
              <a:lnSpc>
                <a:spcPct val="200000"/>
              </a:lnSpc>
              <a:tabLst>
                <a:tab pos="1971675" algn="l"/>
              </a:tabLst>
            </a:pPr>
            <a:r>
              <a:rPr lang="en-US" altLang="de-DE" dirty="0"/>
              <a:t>General Ledger accounts</a:t>
            </a:r>
          </a:p>
          <a:p>
            <a:pPr>
              <a:lnSpc>
                <a:spcPct val="150000"/>
              </a:lnSpc>
              <a:tabLst>
                <a:tab pos="1971675" algn="l"/>
              </a:tabLst>
            </a:pPr>
            <a:endParaRPr lang="en-US" altLang="de-DE" dirty="0"/>
          </a:p>
          <a:p>
            <a:pPr>
              <a:lnSpc>
                <a:spcPct val="150000"/>
              </a:lnSpc>
            </a:pP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549" y="1520747"/>
            <a:ext cx="5625399" cy="430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en-US" altLang="de-DE" dirty="0"/>
              <a:t/>
            </a:r>
            <a:br>
              <a:rPr lang="en-US" altLang="de-DE" dirty="0"/>
            </a:br>
            <a:r>
              <a:rPr lang="en-US" altLang="de-DE" sz="2400" b="0" dirty="0"/>
              <a:t>Transaction Data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427462"/>
            <a:ext cx="11545200" cy="4392043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1971675" algn="l"/>
              </a:tabLst>
            </a:pPr>
            <a:r>
              <a:rPr lang="en-US" altLang="de-DE" sz="1600" dirty="0"/>
              <a:t>Transaction data is the system record of business </a:t>
            </a:r>
            <a:r>
              <a:rPr lang="en-US" altLang="de-DE" sz="1600" dirty="0" smtClean="0"/>
              <a:t>events</a:t>
            </a:r>
            <a:endParaRPr lang="en-US" altLang="de-DE" sz="1600" dirty="0"/>
          </a:p>
          <a:p>
            <a:pPr>
              <a:lnSpc>
                <a:spcPct val="150000"/>
              </a:lnSpc>
              <a:tabLst>
                <a:tab pos="1971675" algn="l"/>
              </a:tabLst>
            </a:pPr>
            <a:r>
              <a:rPr lang="en-US" altLang="de-DE" sz="1600" dirty="0"/>
              <a:t>Depending on the business event, different master data </a:t>
            </a:r>
            <a:r>
              <a:rPr lang="en-US" altLang="de-DE" sz="1600" dirty="0" smtClean="0"/>
              <a:t>and organizational </a:t>
            </a:r>
            <a:r>
              <a:rPr lang="en-US" altLang="de-DE" sz="1600" dirty="0"/>
              <a:t>data will be referenced </a:t>
            </a:r>
          </a:p>
          <a:p>
            <a:pPr>
              <a:lnSpc>
                <a:spcPct val="150000"/>
              </a:lnSpc>
              <a:tabLst>
                <a:tab pos="1971675" algn="l"/>
              </a:tabLst>
            </a:pPr>
            <a:r>
              <a:rPr lang="en-US" altLang="de-DE" sz="1600" dirty="0"/>
              <a:t>For example, during a sales order business event, the </a:t>
            </a:r>
            <a:r>
              <a:rPr lang="en-US" altLang="de-DE" sz="1600" dirty="0" smtClean="0"/>
              <a:t>following </a:t>
            </a:r>
            <a:r>
              <a:rPr lang="en-US" altLang="de-DE" sz="1600" dirty="0"/>
              <a:t>data is stored </a:t>
            </a:r>
          </a:p>
          <a:p>
            <a:pPr lvl="1">
              <a:lnSpc>
                <a:spcPct val="150000"/>
              </a:lnSpc>
              <a:tabLst>
                <a:tab pos="1971675" algn="l"/>
              </a:tabLst>
            </a:pPr>
            <a:r>
              <a:rPr lang="en-US" altLang="de-DE" sz="1400" dirty="0"/>
              <a:t>Organizational level: client, company code, sales organization</a:t>
            </a:r>
          </a:p>
          <a:p>
            <a:pPr lvl="1">
              <a:lnSpc>
                <a:spcPct val="150000"/>
              </a:lnSpc>
              <a:tabLst>
                <a:tab pos="1971675" algn="l"/>
              </a:tabLst>
            </a:pPr>
            <a:r>
              <a:rPr lang="en-US" altLang="de-DE" sz="1400" dirty="0"/>
              <a:t>Master data: customer, material, pricing (condition)</a:t>
            </a:r>
          </a:p>
          <a:p>
            <a:pPr lvl="1">
              <a:lnSpc>
                <a:spcPct val="150000"/>
              </a:lnSpc>
              <a:tabLst>
                <a:tab pos="1971675" algn="l"/>
              </a:tabLst>
            </a:pPr>
            <a:r>
              <a:rPr lang="en-US" altLang="de-DE" sz="1400" dirty="0"/>
              <a:t>Situational data: date, time, person, amount</a:t>
            </a:r>
          </a:p>
          <a:p>
            <a:pPr>
              <a:lnSpc>
                <a:spcPct val="150000"/>
              </a:lnSpc>
              <a:tabLst>
                <a:tab pos="1971675" algn="l"/>
              </a:tabLst>
            </a:pPr>
            <a:endParaRPr lang="en-US" altLang="de-DE" sz="1600" dirty="0"/>
          </a:p>
          <a:p>
            <a:pPr>
              <a:lnSpc>
                <a:spcPct val="150000"/>
              </a:lnSpc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555" y="3623483"/>
            <a:ext cx="7233645" cy="245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92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en-US" altLang="de-DE" dirty="0"/>
              <a:t/>
            </a:r>
            <a:br>
              <a:rPr lang="en-US" altLang="de-DE" dirty="0"/>
            </a:br>
            <a:r>
              <a:rPr lang="en-US" altLang="de-DE" sz="2400" b="0" dirty="0"/>
              <a:t>Documents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431094" y="1476890"/>
            <a:ext cx="11545200" cy="439204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de-DE" sz="1600" dirty="0" smtClean="0"/>
              <a:t>Transactions </a:t>
            </a:r>
            <a:r>
              <a:rPr lang="en-US" altLang="de-DE" sz="1600" dirty="0"/>
              <a:t>are data sets that are generated if a business transaction was executed</a:t>
            </a:r>
            <a:r>
              <a:rPr lang="en-US" altLang="de-DE" sz="1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de-DE" altLang="de-DE" sz="1600" dirty="0" err="1" smtClean="0"/>
              <a:t>Is</a:t>
            </a:r>
            <a:r>
              <a:rPr lang="de-DE" altLang="de-DE" sz="1600" dirty="0" smtClean="0"/>
              <a:t> </a:t>
            </a:r>
            <a:r>
              <a:rPr lang="de-DE" altLang="de-DE" sz="1600" dirty="0"/>
              <a:t>a </a:t>
            </a:r>
            <a:r>
              <a:rPr lang="de-DE" altLang="de-DE" sz="1600" dirty="0" err="1"/>
              <a:t>record</a:t>
            </a:r>
            <a:r>
              <a:rPr lang="de-DE" altLang="de-DE" sz="1600" dirty="0"/>
              <a:t> </a:t>
            </a:r>
            <a:r>
              <a:rPr lang="de-DE" altLang="de-DE" sz="1600" dirty="0" err="1"/>
              <a:t>of</a:t>
            </a:r>
            <a:r>
              <a:rPr lang="de-DE" altLang="de-DE" sz="1600" dirty="0"/>
              <a:t> </a:t>
            </a:r>
            <a:r>
              <a:rPr lang="de-DE" altLang="de-DE" sz="1600" dirty="0" err="1"/>
              <a:t>the</a:t>
            </a:r>
            <a:r>
              <a:rPr lang="de-DE" altLang="de-DE" sz="1600" dirty="0"/>
              <a:t> </a:t>
            </a:r>
            <a:r>
              <a:rPr lang="de-DE" altLang="de-DE" sz="1600" dirty="0" err="1"/>
              <a:t>business</a:t>
            </a:r>
            <a:r>
              <a:rPr lang="de-DE" altLang="de-DE" sz="1600" dirty="0"/>
              <a:t> </a:t>
            </a:r>
            <a:r>
              <a:rPr lang="de-DE" altLang="de-DE" sz="1600" dirty="0" err="1"/>
              <a:t>transaction</a:t>
            </a:r>
            <a:endParaRPr lang="de-DE" altLang="de-DE" sz="1600" dirty="0"/>
          </a:p>
          <a:p>
            <a:pPr>
              <a:lnSpc>
                <a:spcPct val="150000"/>
              </a:lnSpc>
            </a:pPr>
            <a:r>
              <a:rPr lang="de-DE" altLang="de-DE" sz="1600" dirty="0" err="1"/>
              <a:t>Includes</a:t>
            </a:r>
            <a:r>
              <a:rPr lang="de-DE" altLang="de-DE" sz="1600" dirty="0"/>
              <a:t> all relevant </a:t>
            </a:r>
            <a:r>
              <a:rPr lang="de-DE" altLang="de-DE" sz="1600" dirty="0" err="1"/>
              <a:t>predefined</a:t>
            </a:r>
            <a:r>
              <a:rPr lang="de-DE" altLang="de-DE" sz="1600" dirty="0"/>
              <a:t> </a:t>
            </a:r>
            <a:r>
              <a:rPr lang="de-DE" altLang="de-DE" sz="1600" dirty="0" err="1"/>
              <a:t>information</a:t>
            </a:r>
            <a:r>
              <a:rPr lang="de-DE" altLang="de-DE" sz="1600" dirty="0"/>
              <a:t> </a:t>
            </a:r>
            <a:r>
              <a:rPr lang="de-DE" altLang="de-DE" sz="1600" dirty="0" err="1"/>
              <a:t>from</a:t>
            </a:r>
            <a:r>
              <a:rPr lang="de-DE" altLang="de-DE" sz="1600" dirty="0"/>
              <a:t> </a:t>
            </a:r>
            <a:r>
              <a:rPr lang="de-DE" altLang="de-DE" sz="1600" dirty="0" err="1"/>
              <a:t>the</a:t>
            </a:r>
            <a:r>
              <a:rPr lang="de-DE" altLang="de-DE" sz="1600" dirty="0"/>
              <a:t> </a:t>
            </a:r>
            <a:r>
              <a:rPr lang="de-DE" altLang="de-DE" sz="1600" dirty="0" err="1"/>
              <a:t>master</a:t>
            </a:r>
            <a:r>
              <a:rPr lang="de-DE" altLang="de-DE" sz="1600" dirty="0"/>
              <a:t> </a:t>
            </a:r>
            <a:r>
              <a:rPr lang="de-DE" altLang="de-DE" sz="1600" dirty="0" err="1"/>
              <a:t>data</a:t>
            </a:r>
            <a:r>
              <a:rPr lang="de-DE" altLang="de-DE" sz="1600" dirty="0"/>
              <a:t> </a:t>
            </a:r>
            <a:r>
              <a:rPr lang="de-DE" altLang="de-DE" sz="1600" dirty="0" err="1"/>
              <a:t>and</a:t>
            </a:r>
            <a:r>
              <a:rPr lang="de-DE" altLang="de-DE" sz="1600" dirty="0"/>
              <a:t> </a:t>
            </a:r>
            <a:r>
              <a:rPr lang="de-DE" altLang="de-DE" sz="1600" dirty="0" err="1"/>
              <a:t>organizational</a:t>
            </a:r>
            <a:r>
              <a:rPr lang="de-DE" altLang="de-DE" sz="1600" dirty="0"/>
              <a:t> </a:t>
            </a:r>
            <a:r>
              <a:rPr lang="de-DE" altLang="de-DE" sz="1600" dirty="0" err="1"/>
              <a:t>entities</a:t>
            </a:r>
            <a:endParaRPr lang="de-DE" altLang="de-DE" sz="1600" dirty="0"/>
          </a:p>
          <a:p>
            <a:pPr>
              <a:lnSpc>
                <a:spcPct val="150000"/>
              </a:lnSpc>
            </a:pPr>
            <a:r>
              <a:rPr lang="de-DE" altLang="de-DE" sz="1600" dirty="0" err="1"/>
              <a:t>Example</a:t>
            </a:r>
            <a:r>
              <a:rPr lang="de-DE" altLang="de-DE" sz="1600" dirty="0"/>
              <a:t>:</a:t>
            </a:r>
          </a:p>
          <a:p>
            <a:pPr lvl="1">
              <a:lnSpc>
                <a:spcPct val="150000"/>
              </a:lnSpc>
            </a:pPr>
            <a:r>
              <a:rPr lang="de-DE" altLang="de-DE" sz="1400" dirty="0" err="1"/>
              <a:t>Sales</a:t>
            </a:r>
            <a:r>
              <a:rPr lang="de-DE" altLang="de-DE" sz="1400" dirty="0"/>
              <a:t> </a:t>
            </a:r>
            <a:r>
              <a:rPr lang="de-DE" altLang="de-DE" sz="1400" dirty="0" err="1"/>
              <a:t>Document</a:t>
            </a:r>
            <a:endParaRPr lang="de-DE" altLang="de-DE" sz="1400" dirty="0"/>
          </a:p>
          <a:p>
            <a:pPr lvl="1">
              <a:lnSpc>
                <a:spcPct val="150000"/>
              </a:lnSpc>
            </a:pPr>
            <a:r>
              <a:rPr lang="de-DE" altLang="de-DE" sz="1400" dirty="0" err="1"/>
              <a:t>Purchasing</a:t>
            </a:r>
            <a:r>
              <a:rPr lang="de-DE" altLang="de-DE" sz="1400" dirty="0"/>
              <a:t> </a:t>
            </a:r>
            <a:r>
              <a:rPr lang="de-DE" altLang="de-DE" sz="1400" dirty="0" err="1"/>
              <a:t>Document</a:t>
            </a:r>
            <a:endParaRPr lang="de-DE" altLang="de-DE" sz="1400" dirty="0"/>
          </a:p>
          <a:p>
            <a:pPr lvl="1">
              <a:lnSpc>
                <a:spcPct val="150000"/>
              </a:lnSpc>
            </a:pPr>
            <a:r>
              <a:rPr lang="de-DE" altLang="de-DE" sz="1400" dirty="0"/>
              <a:t>Material </a:t>
            </a:r>
            <a:r>
              <a:rPr lang="de-DE" altLang="de-DE" sz="1400" dirty="0" err="1"/>
              <a:t>Document</a:t>
            </a:r>
            <a:endParaRPr lang="de-DE" altLang="de-DE" sz="1400" dirty="0"/>
          </a:p>
          <a:p>
            <a:pPr lvl="1">
              <a:lnSpc>
                <a:spcPct val="150000"/>
              </a:lnSpc>
            </a:pPr>
            <a:r>
              <a:rPr lang="de-DE" altLang="de-DE" sz="1400" dirty="0"/>
              <a:t>Accounting </a:t>
            </a:r>
            <a:r>
              <a:rPr lang="de-DE" altLang="de-DE" sz="1400" dirty="0" err="1"/>
              <a:t>Document</a:t>
            </a:r>
            <a:endParaRPr lang="de-DE" altLang="de-DE" sz="1400" dirty="0"/>
          </a:p>
          <a:p>
            <a:pPr marL="0" indent="0">
              <a:lnSpc>
                <a:spcPct val="150000"/>
              </a:lnSpc>
              <a:buNone/>
              <a:tabLst>
                <a:tab pos="1971675" algn="l"/>
              </a:tabLst>
            </a:pPr>
            <a:r>
              <a:rPr lang="de-DE" altLang="de-DE" sz="1600" b="1" u="sng" dirty="0" err="1"/>
              <a:t>Document</a:t>
            </a:r>
            <a:r>
              <a:rPr lang="de-DE" altLang="de-DE" sz="1600" b="1" u="sng" dirty="0"/>
              <a:t> Flow </a:t>
            </a:r>
          </a:p>
          <a:p>
            <a:pPr>
              <a:lnSpc>
                <a:spcPct val="150000"/>
              </a:lnSpc>
              <a:tabLst>
                <a:tab pos="1971675" algn="l"/>
              </a:tabLst>
            </a:pPr>
            <a:r>
              <a:rPr lang="de-DE" altLang="de-DE" sz="1600" dirty="0"/>
              <a:t>The </a:t>
            </a:r>
            <a:r>
              <a:rPr lang="de-DE" altLang="de-DE" sz="1600" dirty="0" err="1"/>
              <a:t>document</a:t>
            </a:r>
            <a:r>
              <a:rPr lang="de-DE" altLang="de-DE" sz="1600" dirty="0"/>
              <a:t> </a:t>
            </a:r>
            <a:r>
              <a:rPr lang="de-DE" altLang="de-DE" sz="1600" dirty="0" err="1"/>
              <a:t>flow</a:t>
            </a:r>
            <a:r>
              <a:rPr lang="de-DE" altLang="de-DE" sz="1600" dirty="0"/>
              <a:t> </a:t>
            </a:r>
            <a:r>
              <a:rPr lang="de-DE" altLang="de-DE" sz="1600" dirty="0" err="1"/>
              <a:t>as</a:t>
            </a:r>
            <a:r>
              <a:rPr lang="de-DE" altLang="de-DE" sz="1600" dirty="0"/>
              <a:t> </a:t>
            </a:r>
            <a:r>
              <a:rPr lang="de-DE" altLang="de-DE" sz="1600" dirty="0" err="1"/>
              <a:t>well</a:t>
            </a:r>
            <a:r>
              <a:rPr lang="de-DE" altLang="de-DE" sz="1600" dirty="0"/>
              <a:t> </a:t>
            </a:r>
            <a:r>
              <a:rPr lang="de-DE" altLang="de-DE" sz="1600" dirty="0" err="1"/>
              <a:t>as</a:t>
            </a:r>
            <a:r>
              <a:rPr lang="de-DE" altLang="de-DE" sz="1600" dirty="0"/>
              <a:t> </a:t>
            </a:r>
            <a:r>
              <a:rPr lang="de-DE" altLang="de-DE" sz="1600" dirty="0" err="1"/>
              <a:t>the</a:t>
            </a:r>
            <a:r>
              <a:rPr lang="de-DE" altLang="de-DE" sz="1600" dirty="0"/>
              <a:t> </a:t>
            </a:r>
            <a:r>
              <a:rPr lang="de-DE" altLang="de-DE" sz="1600" dirty="0" err="1"/>
              <a:t>order</a:t>
            </a:r>
            <a:r>
              <a:rPr lang="de-DE" altLang="de-DE" sz="1600" dirty="0"/>
              <a:t> </a:t>
            </a:r>
            <a:r>
              <a:rPr lang="de-DE" altLang="de-DE" sz="1600" dirty="0" err="1"/>
              <a:t>status</a:t>
            </a:r>
            <a:r>
              <a:rPr lang="de-DE" altLang="de-DE" sz="1600" dirty="0"/>
              <a:t/>
            </a:r>
            <a:br>
              <a:rPr lang="de-DE" altLang="de-DE" sz="1600" dirty="0"/>
            </a:br>
            <a:r>
              <a:rPr lang="de-DE" altLang="de-DE" sz="1600" dirty="0" err="1"/>
              <a:t>allow</a:t>
            </a:r>
            <a:r>
              <a:rPr lang="de-DE" altLang="de-DE" sz="1600" dirty="0"/>
              <a:t> </a:t>
            </a:r>
            <a:r>
              <a:rPr lang="de-DE" altLang="de-DE" sz="1600" dirty="0" err="1"/>
              <a:t>the</a:t>
            </a:r>
            <a:r>
              <a:rPr lang="de-DE" altLang="de-DE" sz="1600" dirty="0"/>
              <a:t> </a:t>
            </a:r>
            <a:r>
              <a:rPr lang="de-DE" altLang="de-DE" sz="1600" dirty="0" err="1"/>
              <a:t>setting</a:t>
            </a:r>
            <a:r>
              <a:rPr lang="de-DE" altLang="de-DE" sz="1600" dirty="0"/>
              <a:t> </a:t>
            </a:r>
            <a:r>
              <a:rPr lang="de-DE" altLang="de-DE" sz="1600" dirty="0" err="1"/>
              <a:t>of</a:t>
            </a:r>
            <a:r>
              <a:rPr lang="de-DE" altLang="de-DE" sz="1600" dirty="0"/>
              <a:t> </a:t>
            </a:r>
            <a:r>
              <a:rPr lang="de-DE" altLang="de-DE" sz="1600" dirty="0" err="1"/>
              <a:t>the</a:t>
            </a:r>
            <a:r>
              <a:rPr lang="de-DE" altLang="de-DE" sz="1600" dirty="0"/>
              <a:t> </a:t>
            </a:r>
            <a:r>
              <a:rPr lang="de-DE" altLang="de-DE" sz="1600" dirty="0" err="1"/>
              <a:t>status</a:t>
            </a:r>
            <a:r>
              <a:rPr lang="de-DE" altLang="de-DE" sz="1600" dirty="0"/>
              <a:t> at </a:t>
            </a:r>
            <a:r>
              <a:rPr lang="de-DE" altLang="de-DE" sz="1600" dirty="0" err="1"/>
              <a:t>any</a:t>
            </a:r>
            <a:r>
              <a:rPr lang="de-DE" altLang="de-DE" sz="1600" dirty="0"/>
              <a:t> </a:t>
            </a:r>
            <a:r>
              <a:rPr lang="de-DE" altLang="de-DE" sz="1600" dirty="0" err="1"/>
              <a:t>point</a:t>
            </a:r>
            <a:r>
              <a:rPr lang="de-DE" altLang="de-DE" sz="1600" dirty="0"/>
              <a:t> in time</a:t>
            </a:r>
          </a:p>
          <a:p>
            <a:pPr>
              <a:lnSpc>
                <a:spcPct val="150000"/>
              </a:lnSpc>
              <a:tabLst>
                <a:tab pos="1971675" algn="l"/>
              </a:tabLst>
            </a:pPr>
            <a:r>
              <a:rPr lang="en-US" altLang="de-DE" sz="1600" dirty="0"/>
              <a:t>SAP revises the status every time a change in a </a:t>
            </a:r>
            <a:r>
              <a:rPr lang="en-US" altLang="de-DE" sz="1600" dirty="0" smtClean="0"/>
              <a:t/>
            </a:r>
            <a:br>
              <a:rPr lang="en-US" altLang="de-DE" sz="1600" dirty="0" smtClean="0"/>
            </a:br>
            <a:r>
              <a:rPr lang="en-US" altLang="de-DE" sz="1600" dirty="0" smtClean="0"/>
              <a:t>document </a:t>
            </a:r>
            <a:r>
              <a:rPr lang="en-US" altLang="de-DE" sz="1600" dirty="0"/>
              <a:t>takes place</a:t>
            </a:r>
            <a:endParaRPr lang="en-US" altLang="de-DE" sz="1400" dirty="0"/>
          </a:p>
          <a:p>
            <a:pPr>
              <a:lnSpc>
                <a:spcPct val="150000"/>
              </a:lnSpc>
            </a:pPr>
            <a:endParaRPr lang="de-DE" dirty="0"/>
          </a:p>
        </p:txBody>
      </p:sp>
      <p:pic>
        <p:nvPicPr>
          <p:cNvPr id="5" name="Picture 2" descr="C:\Dokumente und Einstellungen\Kroliczek\Eigene Dateien\Eigene Bilder\Microsoft Clip Organizer\j044145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633" y="2926269"/>
            <a:ext cx="157131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3342" y="2926269"/>
            <a:ext cx="3464180" cy="34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0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de-DE" dirty="0"/>
              <a:t/>
            </a:r>
            <a:br>
              <a:rPr lang="de-DE" dirty="0"/>
            </a:br>
            <a:r>
              <a:rPr lang="de-DE" sz="2400" b="0" dirty="0"/>
              <a:t>Digital Transformation - </a:t>
            </a:r>
            <a:r>
              <a:rPr lang="de-DE" sz="2400" b="0" dirty="0" err="1"/>
              <a:t>Why</a:t>
            </a:r>
            <a:r>
              <a:rPr lang="de-DE" sz="2400" b="0" dirty="0"/>
              <a:t>?</a:t>
            </a:r>
            <a:endParaRPr lang="de-DE" dirty="0"/>
          </a:p>
        </p:txBody>
      </p:sp>
      <p:sp>
        <p:nvSpPr>
          <p:cNvPr id="4" name="Wolke 3"/>
          <p:cNvSpPr/>
          <p:nvPr/>
        </p:nvSpPr>
        <p:spPr>
          <a:xfrm>
            <a:off x="511616" y="2361058"/>
            <a:ext cx="2527764" cy="126498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dirty="0" err="1"/>
              <a:t>Contact</a:t>
            </a:r>
            <a:r>
              <a:rPr lang="de-DE" sz="1600" dirty="0"/>
              <a:t> to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companies</a:t>
            </a:r>
            <a:r>
              <a:rPr lang="de-DE" sz="1600" dirty="0"/>
              <a:t> </a:t>
            </a:r>
            <a:r>
              <a:rPr lang="de-DE" sz="1600" dirty="0" err="1"/>
              <a:t>by</a:t>
            </a:r>
            <a:r>
              <a:rPr lang="de-DE" sz="1600" dirty="0"/>
              <a:t> </a:t>
            </a:r>
            <a:r>
              <a:rPr lang="de-DE" sz="1600" dirty="0" err="1"/>
              <a:t>social</a:t>
            </a:r>
            <a:r>
              <a:rPr lang="de-DE" sz="1600" dirty="0"/>
              <a:t> </a:t>
            </a:r>
            <a:r>
              <a:rPr lang="de-DE" sz="1600" dirty="0" err="1"/>
              <a:t>media</a:t>
            </a:r>
            <a:r>
              <a:rPr lang="de-DE" sz="1600" dirty="0"/>
              <a:t> </a:t>
            </a:r>
            <a:r>
              <a:rPr lang="de-DE" sz="1600" dirty="0" err="1"/>
              <a:t>etc</a:t>
            </a:r>
            <a:endParaRPr lang="de-DE" sz="1600" cap="none" spc="0" dirty="0">
              <a:ln w="50800"/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4808108" y="3316245"/>
            <a:ext cx="1873898" cy="91940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2400" b="1" cap="none" spc="0" dirty="0">
                <a:ln w="50800"/>
                <a:solidFill>
                  <a:schemeClr val="accent1"/>
                </a:solidFill>
                <a:effectLst/>
              </a:rPr>
              <a:t>Drivers </a:t>
            </a:r>
            <a:r>
              <a:rPr lang="de-DE" sz="2400" b="1" cap="none" spc="0" dirty="0" err="1">
                <a:ln w="50800"/>
                <a:solidFill>
                  <a:schemeClr val="accent1"/>
                </a:solidFill>
                <a:effectLst/>
              </a:rPr>
              <a:t>of</a:t>
            </a:r>
            <a:r>
              <a:rPr lang="de-DE" sz="2400" b="1" cap="none" spc="0" dirty="0">
                <a:ln w="50800"/>
                <a:solidFill>
                  <a:schemeClr val="accent1"/>
                </a:solidFill>
                <a:effectLst/>
              </a:rPr>
              <a:t> Change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352503" y="4522948"/>
            <a:ext cx="156870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de-DE" sz="2400" u="sng" kern="0" dirty="0">
                <a:ea typeface="Arial Unicode MS" pitchFamily="34" charset="-128"/>
                <a:cs typeface="Arial Unicode MS" pitchFamily="34" charset="-128"/>
              </a:rPr>
              <a:t>Companies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8611414" y="2361058"/>
            <a:ext cx="14833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de-DE" sz="2400" u="sng" kern="0" dirty="0">
                <a:ea typeface="Arial Unicode MS" pitchFamily="34" charset="-128"/>
                <a:cs typeface="Arial Unicode MS" pitchFamily="34" charset="-128"/>
              </a:rPr>
              <a:t>Research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8548934" y="4882988"/>
            <a:ext cx="16083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de-DE" sz="2400" u="sng" kern="0" dirty="0">
                <a:ea typeface="Arial Unicode MS" pitchFamily="34" charset="-128"/>
                <a:cs typeface="Arial Unicode MS" pitchFamily="34" charset="-128"/>
              </a:rPr>
              <a:t>Technology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064529" y="2224685"/>
            <a:ext cx="141221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de-DE" sz="2400" u="sng" kern="0" dirty="0">
                <a:ea typeface="Arial Unicode MS" pitchFamily="34" charset="-128"/>
                <a:cs typeface="Arial Unicode MS" pitchFamily="34" charset="-128"/>
              </a:rPr>
              <a:t>Customer</a:t>
            </a:r>
          </a:p>
        </p:txBody>
      </p:sp>
      <p:sp>
        <p:nvSpPr>
          <p:cNvPr id="10" name="Freihandform 9"/>
          <p:cNvSpPr/>
          <p:nvPr/>
        </p:nvSpPr>
        <p:spPr>
          <a:xfrm>
            <a:off x="6682006" y="3836114"/>
            <a:ext cx="2497342" cy="1012442"/>
          </a:xfrm>
          <a:custGeom>
            <a:avLst/>
            <a:gdLst>
              <a:gd name="connsiteX0" fmla="*/ 2467428 w 2588097"/>
              <a:gd name="connsiteY0" fmla="*/ 1081315 h 1081315"/>
              <a:gd name="connsiteX1" fmla="*/ 2547257 w 2588097"/>
              <a:gd name="connsiteY1" fmla="*/ 508000 h 1081315"/>
              <a:gd name="connsiteX2" fmla="*/ 1901371 w 2588097"/>
              <a:gd name="connsiteY2" fmla="*/ 210458 h 1081315"/>
              <a:gd name="connsiteX3" fmla="*/ 1342571 w 2588097"/>
              <a:gd name="connsiteY3" fmla="*/ 370115 h 1081315"/>
              <a:gd name="connsiteX4" fmla="*/ 428171 w 2588097"/>
              <a:gd name="connsiteY4" fmla="*/ 275772 h 1081315"/>
              <a:gd name="connsiteX5" fmla="*/ 0 w 2588097"/>
              <a:gd name="connsiteY5" fmla="*/ 0 h 108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8097" h="1081315">
                <a:moveTo>
                  <a:pt x="2467428" y="1081315"/>
                </a:moveTo>
                <a:cubicBezTo>
                  <a:pt x="2554514" y="867229"/>
                  <a:pt x="2641600" y="653143"/>
                  <a:pt x="2547257" y="508000"/>
                </a:cubicBezTo>
                <a:cubicBezTo>
                  <a:pt x="2452914" y="362857"/>
                  <a:pt x="2102152" y="233439"/>
                  <a:pt x="1901371" y="210458"/>
                </a:cubicBezTo>
                <a:cubicBezTo>
                  <a:pt x="1700590" y="187477"/>
                  <a:pt x="1588104" y="359229"/>
                  <a:pt x="1342571" y="370115"/>
                </a:cubicBezTo>
                <a:cubicBezTo>
                  <a:pt x="1097038" y="381001"/>
                  <a:pt x="651933" y="337458"/>
                  <a:pt x="428171" y="275772"/>
                </a:cubicBezTo>
                <a:cubicBezTo>
                  <a:pt x="204409" y="214086"/>
                  <a:pt x="102204" y="107043"/>
                  <a:pt x="0" y="0"/>
                </a:cubicBezTo>
              </a:path>
            </a:pathLst>
          </a:custGeom>
          <a:noFill/>
          <a:ln w="12700">
            <a:solidFill>
              <a:srgbClr val="FF9E0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reihandform 10"/>
          <p:cNvSpPr/>
          <p:nvPr/>
        </p:nvSpPr>
        <p:spPr>
          <a:xfrm>
            <a:off x="6440645" y="2839734"/>
            <a:ext cx="2538597" cy="463773"/>
          </a:xfrm>
          <a:custGeom>
            <a:avLst/>
            <a:gdLst>
              <a:gd name="connsiteX0" fmla="*/ 1814286 w 1814286"/>
              <a:gd name="connsiteY0" fmla="*/ 0 h 442686"/>
              <a:gd name="connsiteX1" fmla="*/ 1386115 w 1814286"/>
              <a:gd name="connsiteY1" fmla="*/ 391886 h 442686"/>
              <a:gd name="connsiteX2" fmla="*/ 508000 w 1814286"/>
              <a:gd name="connsiteY2" fmla="*/ 210457 h 442686"/>
              <a:gd name="connsiteX3" fmla="*/ 0 w 1814286"/>
              <a:gd name="connsiteY3" fmla="*/ 442686 h 44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4286" h="442686">
                <a:moveTo>
                  <a:pt x="1814286" y="0"/>
                </a:moveTo>
                <a:cubicBezTo>
                  <a:pt x="1709057" y="178405"/>
                  <a:pt x="1603829" y="356810"/>
                  <a:pt x="1386115" y="391886"/>
                </a:cubicBezTo>
                <a:cubicBezTo>
                  <a:pt x="1168401" y="426962"/>
                  <a:pt x="739019" y="201990"/>
                  <a:pt x="508000" y="210457"/>
                </a:cubicBezTo>
                <a:cubicBezTo>
                  <a:pt x="276981" y="218924"/>
                  <a:pt x="138490" y="330805"/>
                  <a:pt x="0" y="442686"/>
                </a:cubicBezTo>
              </a:path>
            </a:pathLst>
          </a:custGeom>
          <a:noFill/>
          <a:ln w="12700">
            <a:solidFill>
              <a:srgbClr val="FF9E0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reihandform 11"/>
          <p:cNvSpPr/>
          <p:nvPr/>
        </p:nvSpPr>
        <p:spPr>
          <a:xfrm>
            <a:off x="3451655" y="2668527"/>
            <a:ext cx="2393238" cy="638700"/>
          </a:xfrm>
          <a:custGeom>
            <a:avLst/>
            <a:gdLst>
              <a:gd name="connsiteX0" fmla="*/ 84496 w 2363239"/>
              <a:gd name="connsiteY0" fmla="*/ 0 h 805543"/>
              <a:gd name="connsiteX1" fmla="*/ 84496 w 2363239"/>
              <a:gd name="connsiteY1" fmla="*/ 529771 h 805543"/>
              <a:gd name="connsiteX2" fmla="*/ 962610 w 2363239"/>
              <a:gd name="connsiteY2" fmla="*/ 348343 h 805543"/>
              <a:gd name="connsiteX3" fmla="*/ 1760896 w 2363239"/>
              <a:gd name="connsiteY3" fmla="*/ 580571 h 805543"/>
              <a:gd name="connsiteX4" fmla="*/ 2363239 w 2363239"/>
              <a:gd name="connsiteY4" fmla="*/ 805543 h 80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3239" h="805543">
                <a:moveTo>
                  <a:pt x="84496" y="0"/>
                </a:moveTo>
                <a:cubicBezTo>
                  <a:pt x="11320" y="235857"/>
                  <a:pt x="-61856" y="471714"/>
                  <a:pt x="84496" y="529771"/>
                </a:cubicBezTo>
                <a:cubicBezTo>
                  <a:pt x="230848" y="587828"/>
                  <a:pt x="683210" y="339876"/>
                  <a:pt x="962610" y="348343"/>
                </a:cubicBezTo>
                <a:cubicBezTo>
                  <a:pt x="1242010" y="356810"/>
                  <a:pt x="1527458" y="504371"/>
                  <a:pt x="1760896" y="580571"/>
                </a:cubicBezTo>
                <a:cubicBezTo>
                  <a:pt x="1994334" y="656771"/>
                  <a:pt x="2178786" y="731157"/>
                  <a:pt x="2363239" y="805543"/>
                </a:cubicBezTo>
              </a:path>
            </a:pathLst>
          </a:custGeom>
          <a:noFill/>
          <a:ln w="12700">
            <a:solidFill>
              <a:srgbClr val="FF9E0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ihandform 12"/>
          <p:cNvSpPr/>
          <p:nvPr/>
        </p:nvSpPr>
        <p:spPr>
          <a:xfrm>
            <a:off x="2613490" y="3779743"/>
            <a:ext cx="2177989" cy="742241"/>
          </a:xfrm>
          <a:custGeom>
            <a:avLst/>
            <a:gdLst>
              <a:gd name="connsiteX0" fmla="*/ 363704 w 2177989"/>
              <a:gd name="connsiteY0" fmla="*/ 742241 h 742241"/>
              <a:gd name="connsiteX1" fmla="*/ 51647 w 2177989"/>
              <a:gd name="connsiteY1" fmla="*/ 263270 h 742241"/>
              <a:gd name="connsiteX2" fmla="*/ 1314389 w 2177989"/>
              <a:gd name="connsiteY2" fmla="*/ 38298 h 742241"/>
              <a:gd name="connsiteX3" fmla="*/ 2177989 w 2177989"/>
              <a:gd name="connsiteY3" fmla="*/ 2013 h 74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7989" h="742241">
                <a:moveTo>
                  <a:pt x="363704" y="742241"/>
                </a:moveTo>
                <a:cubicBezTo>
                  <a:pt x="128451" y="561417"/>
                  <a:pt x="-106801" y="380594"/>
                  <a:pt x="51647" y="263270"/>
                </a:cubicBezTo>
                <a:cubicBezTo>
                  <a:pt x="210094" y="145946"/>
                  <a:pt x="959999" y="81841"/>
                  <a:pt x="1314389" y="38298"/>
                </a:cubicBezTo>
                <a:cubicBezTo>
                  <a:pt x="1668779" y="-5245"/>
                  <a:pt x="1923384" y="-1616"/>
                  <a:pt x="2177989" y="2013"/>
                </a:cubicBezTo>
              </a:path>
            </a:pathLst>
          </a:custGeom>
          <a:noFill/>
          <a:ln w="12700">
            <a:solidFill>
              <a:srgbClr val="FF9E00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Wolke 13"/>
          <p:cNvSpPr/>
          <p:nvPr/>
        </p:nvSpPr>
        <p:spPr>
          <a:xfrm>
            <a:off x="9498604" y="4251132"/>
            <a:ext cx="961924" cy="515362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cap="none" spc="0" dirty="0" err="1">
                <a:ln w="50800"/>
                <a:effectLst/>
              </a:rPr>
              <a:t>IoT</a:t>
            </a:r>
            <a:endParaRPr lang="de-DE" sz="1600" cap="none" spc="0" dirty="0">
              <a:ln w="50800"/>
              <a:effectLst/>
            </a:endParaRPr>
          </a:p>
        </p:txBody>
      </p:sp>
      <p:sp>
        <p:nvSpPr>
          <p:cNvPr id="15" name="Wolke 14"/>
          <p:cNvSpPr/>
          <p:nvPr/>
        </p:nvSpPr>
        <p:spPr>
          <a:xfrm>
            <a:off x="7914805" y="5486515"/>
            <a:ext cx="1264543" cy="890171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cap="none" spc="0" dirty="0">
                <a:ln w="50800"/>
                <a:effectLst/>
              </a:rPr>
              <a:t>Big Data</a:t>
            </a:r>
          </a:p>
        </p:txBody>
      </p:sp>
      <p:sp>
        <p:nvSpPr>
          <p:cNvPr id="16" name="Wolke 15"/>
          <p:cNvSpPr/>
          <p:nvPr/>
        </p:nvSpPr>
        <p:spPr>
          <a:xfrm>
            <a:off x="10375929" y="4850684"/>
            <a:ext cx="1141981" cy="515362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cap="none" spc="0" dirty="0">
                <a:ln w="50800"/>
                <a:effectLst/>
              </a:rPr>
              <a:t>Cloud</a:t>
            </a:r>
          </a:p>
        </p:txBody>
      </p:sp>
      <p:sp>
        <p:nvSpPr>
          <p:cNvPr id="17" name="Wolke 16"/>
          <p:cNvSpPr/>
          <p:nvPr/>
        </p:nvSpPr>
        <p:spPr>
          <a:xfrm>
            <a:off x="9353094" y="5485309"/>
            <a:ext cx="1395118" cy="515362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cap="none" spc="0" dirty="0">
                <a:ln w="50800"/>
                <a:effectLst/>
              </a:rPr>
              <a:t>Mobility</a:t>
            </a:r>
          </a:p>
        </p:txBody>
      </p:sp>
      <p:sp>
        <p:nvSpPr>
          <p:cNvPr id="18" name="Wolke 17"/>
          <p:cNvSpPr/>
          <p:nvPr/>
        </p:nvSpPr>
        <p:spPr>
          <a:xfrm>
            <a:off x="3942815" y="1456145"/>
            <a:ext cx="2990578" cy="890171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dirty="0" err="1"/>
              <a:t>Empowered</a:t>
            </a:r>
            <a:r>
              <a:rPr lang="de-DE" sz="1600" dirty="0"/>
              <a:t> &amp; </a:t>
            </a:r>
            <a:r>
              <a:rPr lang="de-DE" sz="1600" dirty="0" err="1"/>
              <a:t>Informed</a:t>
            </a:r>
            <a:r>
              <a:rPr lang="de-DE" sz="1600" dirty="0"/>
              <a:t> Customer</a:t>
            </a:r>
            <a:endParaRPr lang="de-DE" sz="1600" cap="none" spc="0" dirty="0">
              <a:ln w="50800"/>
              <a:effectLst/>
            </a:endParaRPr>
          </a:p>
        </p:txBody>
      </p:sp>
      <p:sp>
        <p:nvSpPr>
          <p:cNvPr id="19" name="Wolke 18"/>
          <p:cNvSpPr/>
          <p:nvPr/>
        </p:nvSpPr>
        <p:spPr>
          <a:xfrm>
            <a:off x="1670479" y="1332306"/>
            <a:ext cx="2236888" cy="890171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dirty="0" err="1"/>
              <a:t>Changing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way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life</a:t>
            </a:r>
            <a:endParaRPr lang="de-DE" sz="1600" cap="none" spc="0" dirty="0">
              <a:ln w="50800"/>
              <a:effectLst/>
            </a:endParaRPr>
          </a:p>
        </p:txBody>
      </p:sp>
      <p:sp>
        <p:nvSpPr>
          <p:cNvPr id="20" name="Wolke 19"/>
          <p:cNvSpPr/>
          <p:nvPr/>
        </p:nvSpPr>
        <p:spPr>
          <a:xfrm>
            <a:off x="9979566" y="2526767"/>
            <a:ext cx="1908887" cy="890171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dirty="0"/>
              <a:t>New </a:t>
            </a:r>
            <a:r>
              <a:rPr lang="de-DE" sz="1600" dirty="0" err="1"/>
              <a:t>possibilities</a:t>
            </a:r>
            <a:endParaRPr lang="de-DE" sz="1600" cap="none" spc="0" dirty="0">
              <a:ln w="50800"/>
              <a:effectLst/>
            </a:endParaRPr>
          </a:p>
        </p:txBody>
      </p:sp>
      <p:sp>
        <p:nvSpPr>
          <p:cNvPr id="21" name="Wolke 20"/>
          <p:cNvSpPr/>
          <p:nvPr/>
        </p:nvSpPr>
        <p:spPr>
          <a:xfrm>
            <a:off x="9551885" y="1855683"/>
            <a:ext cx="1966025" cy="515362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dirty="0" err="1">
                <a:ln w="50800"/>
              </a:rPr>
              <a:t>Forecasting</a:t>
            </a:r>
            <a:endParaRPr lang="de-DE" sz="1600" cap="none" spc="0" dirty="0">
              <a:ln w="50800"/>
              <a:effectLst/>
            </a:endParaRPr>
          </a:p>
        </p:txBody>
      </p:sp>
      <p:sp>
        <p:nvSpPr>
          <p:cNvPr id="22" name="Wolke 21"/>
          <p:cNvSpPr/>
          <p:nvPr/>
        </p:nvSpPr>
        <p:spPr>
          <a:xfrm>
            <a:off x="7669671" y="1429694"/>
            <a:ext cx="1883486" cy="890171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dirty="0">
                <a:ln w="50800"/>
                <a:solidFill>
                  <a:schemeClr val="bg1"/>
                </a:solidFill>
              </a:rPr>
              <a:t>s</a:t>
            </a:r>
            <a:r>
              <a:rPr lang="de-DE" sz="1600" dirty="0">
                <a:ln w="50800"/>
              </a:rPr>
              <a:t/>
            </a:r>
            <a:br>
              <a:rPr lang="de-DE" sz="1600" dirty="0">
                <a:ln w="50800"/>
              </a:rPr>
            </a:br>
            <a:r>
              <a:rPr lang="de-DE" sz="1600" dirty="0">
                <a:ln w="50800"/>
              </a:rPr>
              <a:t>Simulation</a:t>
            </a:r>
          </a:p>
        </p:txBody>
      </p:sp>
      <p:sp>
        <p:nvSpPr>
          <p:cNvPr id="23" name="Wolke 22"/>
          <p:cNvSpPr/>
          <p:nvPr/>
        </p:nvSpPr>
        <p:spPr>
          <a:xfrm>
            <a:off x="589643" y="5013921"/>
            <a:ext cx="2374929" cy="126498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dirty="0"/>
              <a:t>New </a:t>
            </a:r>
            <a:r>
              <a:rPr lang="de-DE" sz="1600" dirty="0" err="1" smtClean="0"/>
              <a:t>organizational</a:t>
            </a:r>
            <a:r>
              <a:rPr lang="de-DE" sz="1600" dirty="0" smtClean="0"/>
              <a:t> </a:t>
            </a:r>
            <a:r>
              <a:rPr lang="de-DE" sz="1600" dirty="0" err="1"/>
              <a:t>units</a:t>
            </a:r>
            <a:endParaRPr lang="de-DE" sz="1600" cap="none" spc="0" dirty="0">
              <a:ln w="50800"/>
              <a:effectLst/>
            </a:endParaRPr>
          </a:p>
        </p:txBody>
      </p:sp>
      <p:sp>
        <p:nvSpPr>
          <p:cNvPr id="24" name="Wolke 23"/>
          <p:cNvSpPr/>
          <p:nvPr/>
        </p:nvSpPr>
        <p:spPr>
          <a:xfrm>
            <a:off x="3217587" y="4968034"/>
            <a:ext cx="2208651" cy="126498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r>
              <a:rPr lang="de-DE" sz="1600" dirty="0" err="1"/>
              <a:t>Changing</a:t>
            </a:r>
            <a:r>
              <a:rPr lang="de-DE" sz="1600" dirty="0"/>
              <a:t> </a:t>
            </a:r>
            <a:r>
              <a:rPr lang="de-DE" sz="1600" dirty="0" err="1"/>
              <a:t>customer</a:t>
            </a:r>
            <a:r>
              <a:rPr lang="de-DE" sz="1600" dirty="0"/>
              <a:t> </a:t>
            </a:r>
            <a:r>
              <a:rPr lang="de-DE" sz="1600" dirty="0" err="1"/>
              <a:t>expections</a:t>
            </a:r>
            <a:endParaRPr lang="de-DE" sz="1600" cap="none" spc="0" dirty="0">
              <a:ln w="50800"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3153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972" y="1428692"/>
            <a:ext cx="7679767" cy="490844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472281" y="1946451"/>
            <a:ext cx="5137686" cy="1774017"/>
          </a:xfrm>
        </p:spPr>
        <p:txBody>
          <a:bodyPr/>
          <a:lstStyle/>
          <a:p>
            <a:r>
              <a:rPr lang="en-US" sz="2000" dirty="0"/>
              <a:t>S/4HANA is the digital core of the company that enables digital transformation.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816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2038856" y="2528187"/>
            <a:ext cx="9830344" cy="625211"/>
          </a:xfrm>
        </p:spPr>
        <p:txBody>
          <a:bodyPr/>
          <a:lstStyle/>
          <a:p>
            <a:r>
              <a:rPr lang="de-DE" dirty="0" smtClean="0"/>
              <a:t>Global Bike 4.3</a:t>
            </a:r>
          </a:p>
          <a:p>
            <a:r>
              <a:rPr lang="de-DE" dirty="0" smtClean="0"/>
              <a:t>Last Update: </a:t>
            </a:r>
            <a:r>
              <a:rPr lang="de-DE" smtClean="0"/>
              <a:t>July </a:t>
            </a:r>
            <a:r>
              <a:rPr lang="de-DE" dirty="0" smtClean="0"/>
              <a:t>2025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S/4HANA 2023</a:t>
            </a:r>
          </a:p>
          <a:p>
            <a:r>
              <a:rPr lang="de-DE" dirty="0" err="1" smtClean="0"/>
              <a:t>Fiori</a:t>
            </a:r>
            <a:r>
              <a:rPr lang="de-DE" dirty="0" smtClean="0"/>
              <a:t> 3.0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/>
              <a:t>none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952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1914522" y="1901965"/>
            <a:ext cx="8364155" cy="3749191"/>
            <a:chOff x="499759" y="1250512"/>
            <a:chExt cx="7861640" cy="3150073"/>
          </a:xfrm>
        </p:grpSpPr>
        <p:grpSp>
          <p:nvGrpSpPr>
            <p:cNvPr id="5" name="Gruppieren 4"/>
            <p:cNvGrpSpPr/>
            <p:nvPr/>
          </p:nvGrpSpPr>
          <p:grpSpPr>
            <a:xfrm>
              <a:off x="499759" y="1250512"/>
              <a:ext cx="7622749" cy="3150073"/>
              <a:chOff x="535364" y="1460221"/>
              <a:chExt cx="7622749" cy="3150073"/>
            </a:xfrm>
          </p:grpSpPr>
          <p:grpSp>
            <p:nvGrpSpPr>
              <p:cNvPr id="13" name="Gruppieren 12"/>
              <p:cNvGrpSpPr/>
              <p:nvPr/>
            </p:nvGrpSpPr>
            <p:grpSpPr>
              <a:xfrm>
                <a:off x="535364" y="1460221"/>
                <a:ext cx="7622749" cy="3150073"/>
                <a:chOff x="381106" y="1059582"/>
                <a:chExt cx="7622749" cy="3150073"/>
              </a:xfrm>
            </p:grpSpPr>
            <p:pic>
              <p:nvPicPr>
                <p:cNvPr id="15" name="Grafik 14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8208" b="21017"/>
                <a:stretch/>
              </p:blipFill>
              <p:spPr>
                <a:xfrm>
                  <a:off x="4195527" y="1358610"/>
                  <a:ext cx="911580" cy="310115"/>
                </a:xfrm>
                <a:prstGeom prst="rect">
                  <a:avLst/>
                </a:prstGeom>
              </p:spPr>
            </p:pic>
            <p:grpSp>
              <p:nvGrpSpPr>
                <p:cNvPr id="16" name="Gruppieren 15"/>
                <p:cNvGrpSpPr/>
                <p:nvPr/>
              </p:nvGrpSpPr>
              <p:grpSpPr>
                <a:xfrm>
                  <a:off x="381106" y="1059582"/>
                  <a:ext cx="7622749" cy="3150073"/>
                  <a:chOff x="381106" y="1059582"/>
                  <a:chExt cx="7622749" cy="3150073"/>
                </a:xfrm>
              </p:grpSpPr>
              <p:sp>
                <p:nvSpPr>
                  <p:cNvPr id="17" name="Wolke 16"/>
                  <p:cNvSpPr/>
                  <p:nvPr/>
                </p:nvSpPr>
                <p:spPr>
                  <a:xfrm>
                    <a:off x="2539952" y="1059582"/>
                    <a:ext cx="3040159" cy="1748292"/>
                  </a:xfrm>
                  <a:prstGeom prst="cloud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txBody>
                  <a:bodyPr wrap="square" lIns="91440" tIns="45720" rIns="91440" bIns="45720" rtlCol="0" anchor="ctr">
                    <a:spAutoFit/>
                    <a:scene3d>
                      <a:camera prst="orthographicFront"/>
                      <a:lightRig rig="balanced" dir="t">
                        <a:rot lat="0" lon="0" rev="2100000"/>
                      </a:lightRig>
                    </a:scene3d>
                    <a:sp3d prstMaterial="metal">
                      <a:contourClr>
                        <a:schemeClr val="bg2"/>
                      </a:contourClr>
                    </a:sp3d>
                  </a:bodyPr>
                  <a:lstStyle/>
                  <a:p>
                    <a:pPr algn="ctr"/>
                    <a:endParaRPr lang="en-US" sz="2000" b="1" cap="none" spc="0" dirty="0">
                      <a:ln w="50800"/>
                      <a:solidFill>
                        <a:schemeClr val="accent1"/>
                      </a:solidFill>
                      <a:effectLst/>
                    </a:endParaRPr>
                  </a:p>
                </p:txBody>
              </p:sp>
              <p:grpSp>
                <p:nvGrpSpPr>
                  <p:cNvPr id="18" name="Gruppieren 17"/>
                  <p:cNvGrpSpPr/>
                  <p:nvPr/>
                </p:nvGrpSpPr>
                <p:grpSpPr>
                  <a:xfrm>
                    <a:off x="381106" y="1681311"/>
                    <a:ext cx="7622749" cy="2528344"/>
                    <a:chOff x="65331" y="1759841"/>
                    <a:chExt cx="10574095" cy="2702649"/>
                  </a:xfrm>
                </p:grpSpPr>
                <p:sp>
                  <p:nvSpPr>
                    <p:cNvPr id="22" name="Abgerundetes Rechteck 21"/>
                    <p:cNvSpPr/>
                    <p:nvPr/>
                  </p:nvSpPr>
                  <p:spPr>
                    <a:xfrm>
                      <a:off x="65331" y="1761875"/>
                      <a:ext cx="2557553" cy="930442"/>
                    </a:xfrm>
                    <a:prstGeom prst="roundRect">
                      <a:avLst/>
                    </a:prstGeom>
                    <a:noFill/>
                    <a:ln>
                      <a:solidFill>
                        <a:srgbClr val="FF9E00"/>
                      </a:solidFill>
                    </a:ln>
                  </p:spPr>
                  <p:style>
                    <a:lnRef idx="2">
                      <a:schemeClr val="accent4"/>
                    </a:lnRef>
                    <a:fillRef idx="1">
                      <a:schemeClr val="lt1"/>
                    </a:fillRef>
                    <a:effectRef idx="0">
                      <a:schemeClr val="accent4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dirty="0"/>
                        <a:t>Modifications</a:t>
                      </a:r>
                      <a:endParaRPr lang="en-US" dirty="0"/>
                    </a:p>
                  </p:txBody>
                </p:sp>
                <p:sp>
                  <p:nvSpPr>
                    <p:cNvPr id="23" name="Abgerundetes Rechteck 22"/>
                    <p:cNvSpPr/>
                    <p:nvPr/>
                  </p:nvSpPr>
                  <p:spPr>
                    <a:xfrm>
                      <a:off x="65331" y="2592804"/>
                      <a:ext cx="2557553" cy="1293896"/>
                    </a:xfrm>
                    <a:prstGeom prst="roundRect">
                      <a:avLst/>
                    </a:prstGeom>
                    <a:noFill/>
                    <a:ln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5"/>
                    </a:lnRef>
                    <a:fillRef idx="1">
                      <a:schemeClr val="lt1"/>
                    </a:fillRef>
                    <a:effectRef idx="0">
                      <a:schemeClr val="accent5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dirty="0"/>
                        <a:t>ERP</a:t>
                      </a:r>
                      <a:endParaRPr lang="en-US" dirty="0"/>
                    </a:p>
                  </p:txBody>
                </p:sp>
                <p:sp>
                  <p:nvSpPr>
                    <p:cNvPr id="24" name="Abgerundetes Rechteck 23"/>
                    <p:cNvSpPr/>
                    <p:nvPr/>
                  </p:nvSpPr>
                  <p:spPr>
                    <a:xfrm>
                      <a:off x="3497179" y="2554704"/>
                      <a:ext cx="3039978" cy="934452"/>
                    </a:xfrm>
                    <a:prstGeom prst="roundRect">
                      <a:avLst/>
                    </a:prstGeom>
                    <a:solidFill>
                      <a:srgbClr val="FFFFFF"/>
                    </a:solidFill>
                    <a:ln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5"/>
                    </a:lnRef>
                    <a:fillRef idx="1">
                      <a:schemeClr val="lt1"/>
                    </a:fillRef>
                    <a:effectRef idx="0">
                      <a:schemeClr val="accent5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25" name="Gewinkelte Verbindung 24"/>
                    <p:cNvCxnSpPr>
                      <a:stCxn id="24" idx="3"/>
                    </p:cNvCxnSpPr>
                    <p:nvPr/>
                  </p:nvCxnSpPr>
                  <p:spPr>
                    <a:xfrm flipV="1">
                      <a:off x="6537158" y="2206178"/>
                      <a:ext cx="1724526" cy="815752"/>
                    </a:xfrm>
                    <a:prstGeom prst="bentConnector3">
                      <a:avLst/>
                    </a:prstGeom>
                    <a:ln w="19050">
                      <a:solidFill>
                        <a:srgbClr val="0070C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" name="Gewinkelte Verbindung 25"/>
                    <p:cNvCxnSpPr/>
                    <p:nvPr/>
                  </p:nvCxnSpPr>
                  <p:spPr>
                    <a:xfrm>
                      <a:off x="6537156" y="3021930"/>
                      <a:ext cx="1724528" cy="973333"/>
                    </a:xfrm>
                    <a:prstGeom prst="bentConnector3">
                      <a:avLst/>
                    </a:prstGeom>
                    <a:ln w="19050">
                      <a:solidFill>
                        <a:srgbClr val="0070C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Gerade Verbindung mit Pfeil 26"/>
                    <p:cNvCxnSpPr>
                      <a:endCxn id="24" idx="1"/>
                    </p:cNvCxnSpPr>
                    <p:nvPr/>
                  </p:nvCxnSpPr>
                  <p:spPr>
                    <a:xfrm>
                      <a:off x="2622884" y="3021929"/>
                      <a:ext cx="874295" cy="1"/>
                    </a:xfrm>
                    <a:prstGeom prst="straightConnector1">
                      <a:avLst/>
                    </a:prstGeom>
                    <a:ln w="19050">
                      <a:solidFill>
                        <a:srgbClr val="0070C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8" name="Abgerundetes Rechteck 27"/>
                    <p:cNvSpPr/>
                    <p:nvPr/>
                  </p:nvSpPr>
                  <p:spPr>
                    <a:xfrm>
                      <a:off x="8261684" y="1759841"/>
                      <a:ext cx="2377742" cy="930442"/>
                    </a:xfrm>
                    <a:prstGeom prst="roundRect">
                      <a:avLst/>
                    </a:prstGeom>
                    <a:noFill/>
                    <a:ln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4"/>
                    </a:lnRef>
                    <a:fillRef idx="1">
                      <a:schemeClr val="lt1"/>
                    </a:fillRef>
                    <a:effectRef idx="0">
                      <a:schemeClr val="accent4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dirty="0"/>
                        <a:t>Cloud</a:t>
                      </a:r>
                      <a:endParaRPr lang="en-US" dirty="0"/>
                    </a:p>
                  </p:txBody>
                </p:sp>
                <p:sp>
                  <p:nvSpPr>
                    <p:cNvPr id="29" name="Abgerundetes Rechteck 28"/>
                    <p:cNvSpPr/>
                    <p:nvPr/>
                  </p:nvSpPr>
                  <p:spPr>
                    <a:xfrm>
                      <a:off x="8261684" y="3532048"/>
                      <a:ext cx="2377742" cy="930442"/>
                    </a:xfrm>
                    <a:prstGeom prst="roundRect">
                      <a:avLst/>
                    </a:prstGeom>
                    <a:noFill/>
                    <a:ln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4"/>
                    </a:lnRef>
                    <a:fillRef idx="1">
                      <a:schemeClr val="lt1"/>
                    </a:fillRef>
                    <a:effectRef idx="0">
                      <a:schemeClr val="accent4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dirty="0"/>
                        <a:t>On-Premise</a:t>
                      </a:r>
                      <a:endParaRPr lang="en-US" dirty="0"/>
                    </a:p>
                  </p:txBody>
                </p:sp>
                <p:pic>
                  <p:nvPicPr>
                    <p:cNvPr id="30" name="Grafik 29"/>
                    <p:cNvPicPr>
                      <a:picLocks noChangeAspect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157" t="31684" r="3553" b="31839"/>
                    <a:stretch/>
                  </p:blipFill>
                  <p:spPr>
                    <a:xfrm>
                      <a:off x="3910262" y="2797192"/>
                      <a:ext cx="2326106" cy="449473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9" name="Grafik 18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132837" y="1797081"/>
                    <a:ext cx="896214" cy="426114"/>
                  </a:xfrm>
                  <a:prstGeom prst="rect">
                    <a:avLst/>
                  </a:prstGeom>
                </p:spPr>
              </p:pic>
              <p:pic>
                <p:nvPicPr>
                  <p:cNvPr id="20" name="Grafik 19"/>
                  <p:cNvPicPr>
                    <a:picLocks noChangeAspect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388" b="78170"/>
                  <a:stretch/>
                </p:blipFill>
                <p:spPr>
                  <a:xfrm>
                    <a:off x="2751408" y="1755107"/>
                    <a:ext cx="1495735" cy="186327"/>
                  </a:xfrm>
                  <a:prstGeom prst="rect">
                    <a:avLst/>
                  </a:prstGeom>
                </p:spPr>
              </p:pic>
              <p:pic>
                <p:nvPicPr>
                  <p:cNvPr id="21" name="Grafik 20"/>
                  <p:cNvPicPr>
                    <a:picLocks noChangeAspect="1"/>
                  </p:cNvPicPr>
                  <p:nvPr/>
                </p:nvPicPr>
                <p:blipFill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957" b="30751"/>
                  <a:stretch/>
                </p:blipFill>
                <p:spPr>
                  <a:xfrm>
                    <a:off x="3152875" y="1376839"/>
                    <a:ext cx="577244" cy="327862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14" name="Abgerundetes Rechteck 13"/>
              <p:cNvSpPr/>
              <p:nvPr/>
            </p:nvSpPr>
            <p:spPr>
              <a:xfrm>
                <a:off x="535364" y="3992284"/>
                <a:ext cx="1843712" cy="403771"/>
              </a:xfrm>
              <a:prstGeom prst="roundRect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/>
                  <a:t>Any DB</a:t>
                </a:r>
                <a:endParaRPr lang="en-US" dirty="0"/>
              </a:p>
            </p:txBody>
          </p:sp>
        </p:grpSp>
        <p:sp>
          <p:nvSpPr>
            <p:cNvPr id="6" name="Textfeld 5"/>
            <p:cNvSpPr txBox="1"/>
            <p:nvPr/>
          </p:nvSpPr>
          <p:spPr>
            <a:xfrm>
              <a:off x="2392325" y="3091434"/>
              <a:ext cx="1758404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900" kern="0" dirty="0">
                  <a:ea typeface="Arial Unicode MS" pitchFamily="34" charset="-128"/>
                  <a:cs typeface="Arial Unicode MS" pitchFamily="34" charset="-128"/>
                </a:rPr>
                <a:t>Simpli-</a:t>
              </a:r>
              <a:br>
                <a:rPr lang="de-DE" sz="900" kern="0" dirty="0">
                  <a:ea typeface="Arial Unicode MS" pitchFamily="34" charset="-128"/>
                  <a:cs typeface="Arial Unicode MS" pitchFamily="34" charset="-128"/>
                </a:rPr>
              </a:br>
              <a:r>
                <a:rPr lang="de-DE" sz="900" kern="0" dirty="0">
                  <a:ea typeface="Arial Unicode MS" pitchFamily="34" charset="-128"/>
                  <a:cs typeface="Arial Unicode MS" pitchFamily="34" charset="-128"/>
                </a:rPr>
                <a:t>fication</a:t>
              </a:r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7"/>
            <a:srcRect l="12462" t="1128" r="8617" b="11900"/>
            <a:stretch/>
          </p:blipFill>
          <p:spPr>
            <a:xfrm>
              <a:off x="7625006" y="1570824"/>
              <a:ext cx="736393" cy="503848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 rotWithShape="1">
            <a:blip r:embed="rId8"/>
            <a:srcRect l="9708" t="9939" r="7265" b="12239"/>
            <a:stretch/>
          </p:blipFill>
          <p:spPr>
            <a:xfrm>
              <a:off x="7651613" y="3268651"/>
              <a:ext cx="709786" cy="523000"/>
            </a:xfrm>
            <a:prstGeom prst="rect">
              <a:avLst/>
            </a:prstGeom>
          </p:spPr>
        </p:pic>
        <p:cxnSp>
          <p:nvCxnSpPr>
            <p:cNvPr id="9" name="Gewinkelte Verbindung 8"/>
            <p:cNvCxnSpPr/>
            <p:nvPr/>
          </p:nvCxnSpPr>
          <p:spPr>
            <a:xfrm>
              <a:off x="1890179" y="1767468"/>
              <a:ext cx="1066038" cy="1063030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FF9E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9"/>
            <p:cNvCxnSpPr/>
            <p:nvPr/>
          </p:nvCxnSpPr>
          <p:spPr>
            <a:xfrm flipV="1">
              <a:off x="1890179" y="1761118"/>
              <a:ext cx="0" cy="115464"/>
            </a:xfrm>
            <a:prstGeom prst="line">
              <a:avLst/>
            </a:prstGeom>
            <a:ln w="19050">
              <a:solidFill>
                <a:srgbClr val="FF9E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feld 10"/>
            <p:cNvSpPr txBox="1"/>
            <p:nvPr/>
          </p:nvSpPr>
          <p:spPr>
            <a:xfrm>
              <a:off x="1790383" y="1592812"/>
              <a:ext cx="915759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900" kern="0" dirty="0">
                  <a:ea typeface="Arial Unicode MS" pitchFamily="34" charset="-128"/>
                  <a:cs typeface="Arial Unicode MS" pitchFamily="34" charset="-128"/>
                </a:rPr>
                <a:t>Back to Standard</a:t>
              </a:r>
            </a:p>
          </p:txBody>
        </p:sp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0818" y="2180446"/>
              <a:ext cx="393990" cy="4118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31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969B537-4CC0-A94C-8077-4A946BDBF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000" y="1275344"/>
            <a:ext cx="11432472" cy="53008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F6533BE-8A77-B546-A331-833EEB244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SAP S/4HANA Architecture</a:t>
            </a:r>
          </a:p>
        </p:txBody>
      </p:sp>
    </p:spTree>
    <p:extLst>
      <p:ext uri="{BB962C8B-B14F-4D97-AF65-F5344CB8AC3E}">
        <p14:creationId xmlns:p14="http://schemas.microsoft.com/office/powerpoint/2010/main" val="198171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de-DE" dirty="0"/>
              <a:t/>
            </a:r>
            <a:br>
              <a:rPr lang="de-DE" dirty="0"/>
            </a:br>
            <a:r>
              <a:rPr lang="de-DE" sz="2400" b="0" dirty="0"/>
              <a:t>On-Premise vs. Cloud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686467" y="1666364"/>
            <a:ext cx="9668497" cy="4392043"/>
          </a:xfrm>
        </p:spPr>
        <p:txBody>
          <a:bodyPr/>
          <a:lstStyle/>
          <a:p>
            <a:r>
              <a:rPr lang="de-DE" sz="2400" dirty="0"/>
              <a:t>SAP S/4HANA</a:t>
            </a:r>
            <a:r>
              <a:rPr lang="de-DE" sz="2400" dirty="0">
                <a:solidFill>
                  <a:srgbClr val="FF9E00"/>
                </a:solidFill>
              </a:rPr>
              <a:t> </a:t>
            </a:r>
            <a:r>
              <a:rPr lang="de-DE" dirty="0">
                <a:solidFill>
                  <a:srgbClr val="FF9E00"/>
                </a:solidFill>
              </a:rPr>
              <a:t>…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sz="2000" dirty="0" err="1" smtClean="0"/>
              <a:t>Choose</a:t>
            </a:r>
            <a:r>
              <a:rPr lang="de-DE" sz="2000" dirty="0" smtClean="0"/>
              <a:t> </a:t>
            </a:r>
            <a:r>
              <a:rPr lang="de-DE" sz="2000" dirty="0" err="1"/>
              <a:t>between</a:t>
            </a:r>
            <a:r>
              <a:rPr lang="de-DE" sz="2000" dirty="0"/>
              <a:t> Cloud </a:t>
            </a:r>
            <a:r>
              <a:rPr lang="de-DE" sz="2000" dirty="0" err="1"/>
              <a:t>and</a:t>
            </a:r>
            <a:r>
              <a:rPr lang="de-DE" sz="2000" dirty="0"/>
              <a:t> On-Premise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Cloud </a:t>
            </a:r>
            <a:r>
              <a:rPr lang="de-DE" dirty="0" err="1"/>
              <a:t>and</a:t>
            </a:r>
            <a:r>
              <a:rPr lang="de-DE" dirty="0"/>
              <a:t> On-Premise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hybridly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 smtClean="0"/>
              <a:t>losing</a:t>
            </a:r>
            <a:r>
              <a:rPr lang="de-DE" dirty="0" smtClean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company´s</a:t>
            </a:r>
            <a:r>
              <a:rPr lang="de-DE" dirty="0"/>
              <a:t> </a:t>
            </a:r>
            <a:r>
              <a:rPr lang="de-DE" dirty="0" err="1"/>
              <a:t>integration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/>
              <a:t>migration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SAP Business Suite </a:t>
            </a:r>
            <a:r>
              <a:rPr lang="de-DE" dirty="0" err="1"/>
              <a:t>customers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v"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7480920" y="2358182"/>
            <a:ext cx="2989372" cy="2625710"/>
            <a:chOff x="5623968" y="1611879"/>
            <a:chExt cx="2780009" cy="2256210"/>
          </a:xfrm>
        </p:grpSpPr>
        <p:sp>
          <p:nvSpPr>
            <p:cNvPr id="5" name="Abgerundetes Rechteck 4"/>
            <p:cNvSpPr/>
            <p:nvPr/>
          </p:nvSpPr>
          <p:spPr>
            <a:xfrm>
              <a:off x="5623968" y="2233599"/>
              <a:ext cx="2780009" cy="1634490"/>
            </a:xfrm>
            <a:prstGeom prst="round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>
                <a:buClr>
                  <a:srgbClr val="FFC000"/>
                </a:buClr>
              </a:pPr>
              <a:r>
                <a:rPr lang="de-DE" sz="18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SAP </a:t>
              </a:r>
              <a:r>
                <a:rPr lang="de-DE" sz="1800" b="1" kern="0" dirty="0" err="1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Fiori</a:t>
              </a:r>
              <a:endParaRPr lang="de-DE" sz="1800" b="1" kern="0" dirty="0">
                <a:solidFill>
                  <a:srgbClr val="0070C0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buClr>
                  <a:srgbClr val="FFC000"/>
                </a:buClr>
              </a:pPr>
              <a:endParaRPr lang="de-DE" sz="1800" b="1" kern="0" dirty="0">
                <a:solidFill>
                  <a:srgbClr val="0070C0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buClr>
                  <a:srgbClr val="FFC000"/>
                </a:buClr>
              </a:pPr>
              <a:r>
                <a:rPr lang="de-DE" sz="18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SAP S/4HANA Core</a:t>
              </a:r>
            </a:p>
            <a:p>
              <a:pPr algn="ctr">
                <a:buClr>
                  <a:srgbClr val="FFC000"/>
                </a:buClr>
              </a:pPr>
              <a:endParaRPr lang="de-DE" sz="1800" b="1" kern="0" dirty="0">
                <a:solidFill>
                  <a:srgbClr val="0070C0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buClr>
                  <a:srgbClr val="FFC000"/>
                </a:buClr>
              </a:pPr>
              <a:r>
                <a:rPr lang="de-DE" sz="18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SAP HANA</a:t>
              </a:r>
              <a:endParaRPr lang="en-US" sz="1800" b="1" kern="0" dirty="0">
                <a:solidFill>
                  <a:srgbClr val="0070C0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2"/>
            <a:srcRect l="12462" t="1128" r="8617" b="11900"/>
            <a:stretch/>
          </p:blipFill>
          <p:spPr>
            <a:xfrm>
              <a:off x="7169026" y="1649855"/>
              <a:ext cx="898760" cy="614941"/>
            </a:xfrm>
            <a:prstGeom prst="rect">
              <a:avLst/>
            </a:prstGeom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3"/>
            <a:srcRect l="9708" t="9939" r="7265" b="12239"/>
            <a:stretch/>
          </p:blipFill>
          <p:spPr>
            <a:xfrm>
              <a:off x="5910778" y="1611879"/>
              <a:ext cx="932376" cy="6870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884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de-DE" dirty="0"/>
              <a:t/>
            </a:r>
            <a:br>
              <a:rPr lang="de-DE" dirty="0"/>
            </a:br>
            <a:r>
              <a:rPr lang="de-DE" sz="2400" b="0" dirty="0"/>
              <a:t>On-Premise vs. Cloud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6228873" y="1356046"/>
            <a:ext cx="4842010" cy="5004852"/>
            <a:chOff x="4839639" y="266825"/>
            <a:chExt cx="3718104" cy="5004852"/>
          </a:xfrm>
        </p:grpSpPr>
        <p:sp>
          <p:nvSpPr>
            <p:cNvPr id="5" name="Abgerundetes Rechteck 4"/>
            <p:cNvSpPr/>
            <p:nvPr/>
          </p:nvSpPr>
          <p:spPr>
            <a:xfrm>
              <a:off x="4839639" y="1202478"/>
              <a:ext cx="3718104" cy="4069199"/>
            </a:xfrm>
            <a:prstGeom prst="round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>
                <a:spcAft>
                  <a:spcPts val="600"/>
                </a:spcAft>
                <a:buClr>
                  <a:srgbClr val="FFC000"/>
                </a:buClr>
              </a:pPr>
              <a:r>
                <a:rPr lang="en-US" sz="1800" b="1" dirty="0"/>
                <a:t>Traditional licensing</a:t>
              </a:r>
            </a:p>
            <a:p>
              <a:pPr>
                <a:spcAft>
                  <a:spcPts val="600"/>
                </a:spcAft>
                <a:buClr>
                  <a:srgbClr val="FFC000"/>
                </a:buClr>
              </a:pPr>
              <a:r>
                <a:rPr lang="en-US" sz="1800" dirty="0">
                  <a:sym typeface="Wingdings" panose="05000000000000000000" pitchFamily="2" charset="2"/>
                </a:rPr>
                <a:t> </a:t>
              </a:r>
              <a:r>
                <a:rPr lang="de-DE" sz="1800" dirty="0"/>
                <a:t>Traditional </a:t>
              </a:r>
              <a:r>
                <a:rPr lang="de-DE" sz="1800" dirty="0" err="1"/>
                <a:t>licensing</a:t>
              </a:r>
              <a:r>
                <a:rPr lang="de-DE" sz="1800" dirty="0"/>
                <a:t> </a:t>
              </a:r>
              <a:r>
                <a:rPr lang="de-DE" sz="1800" dirty="0" err="1"/>
                <a:t>with</a:t>
              </a:r>
              <a:r>
                <a:rPr lang="de-DE" sz="1800" dirty="0"/>
                <a:t> </a:t>
              </a:r>
              <a:r>
                <a:rPr lang="de-DE" sz="1800" dirty="0" err="1"/>
                <a:t>customer</a:t>
              </a:r>
              <a:r>
                <a:rPr lang="de-DE" sz="1800" dirty="0"/>
                <a:t> </a:t>
              </a:r>
              <a:r>
                <a:rPr lang="de-DE" sz="1800" dirty="0" err="1"/>
                <a:t>control</a:t>
              </a:r>
              <a:r>
                <a:rPr lang="de-DE" sz="1800" dirty="0"/>
                <a:t> </a:t>
              </a:r>
              <a:r>
                <a:rPr lang="de-DE" sz="1800" dirty="0" err="1"/>
                <a:t>of</a:t>
              </a:r>
              <a:r>
                <a:rPr lang="de-DE" sz="1800" dirty="0"/>
                <a:t> </a:t>
              </a:r>
              <a:r>
                <a:rPr lang="de-DE" sz="1800" dirty="0" err="1"/>
                <a:t>deployment</a:t>
              </a:r>
              <a:r>
                <a:rPr lang="de-DE" sz="1800" dirty="0"/>
                <a:t> </a:t>
              </a:r>
              <a:r>
                <a:rPr lang="de-DE" sz="1800" dirty="0" err="1"/>
                <a:t>and</a:t>
              </a:r>
              <a:r>
                <a:rPr lang="de-DE" sz="1800" dirty="0"/>
                <a:t> </a:t>
              </a:r>
              <a:r>
                <a:rPr lang="de-DE" sz="1800" dirty="0" err="1"/>
                <a:t>maintenance</a:t>
              </a:r>
              <a:endParaRPr lang="en-US" sz="1800" dirty="0"/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Private control of deployment and maintenance</a:t>
              </a:r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Hardware at companies location</a:t>
              </a:r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Privately controlled data </a:t>
              </a:r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Fewer release cycles</a:t>
              </a:r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Individual requirements possible </a:t>
              </a:r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Traditional ABAP extensibility up to core modification</a:t>
              </a:r>
            </a:p>
          </p:txBody>
        </p:sp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2"/>
            <a:srcRect l="9708" t="9939" r="7265" b="12239"/>
            <a:stretch/>
          </p:blipFill>
          <p:spPr>
            <a:xfrm>
              <a:off x="6014614" y="266825"/>
              <a:ext cx="1368153" cy="1101981"/>
            </a:xfrm>
            <a:prstGeom prst="rect">
              <a:avLst/>
            </a:prstGeom>
          </p:spPr>
        </p:pic>
      </p:grpSp>
      <p:grpSp>
        <p:nvGrpSpPr>
          <p:cNvPr id="7" name="Gruppieren 6"/>
          <p:cNvGrpSpPr/>
          <p:nvPr/>
        </p:nvGrpSpPr>
        <p:grpSpPr>
          <a:xfrm>
            <a:off x="737122" y="1470346"/>
            <a:ext cx="4776106" cy="4619761"/>
            <a:chOff x="594404" y="158259"/>
            <a:chExt cx="3667498" cy="4416434"/>
          </a:xfrm>
        </p:grpSpPr>
        <p:sp>
          <p:nvSpPr>
            <p:cNvPr id="8" name="Abgerundetes Rechteck 7"/>
            <p:cNvSpPr/>
            <p:nvPr/>
          </p:nvSpPr>
          <p:spPr>
            <a:xfrm>
              <a:off x="594404" y="1058951"/>
              <a:ext cx="3667498" cy="3515742"/>
            </a:xfrm>
            <a:prstGeom prst="round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>
                <a:spcAft>
                  <a:spcPts val="600"/>
                </a:spcAft>
                <a:buClr>
                  <a:srgbClr val="FFC000"/>
                </a:buClr>
              </a:pPr>
              <a:r>
                <a:rPr lang="de-DE" sz="1800" b="1" kern="0" dirty="0" err="1">
                  <a:solidFill>
                    <a:schemeClr val="tx1"/>
                  </a:solidFill>
                  <a:ea typeface="Arial Unicode MS" pitchFamily="34" charset="-128"/>
                  <a:cs typeface="Arial Unicode MS" pitchFamily="34" charset="-128"/>
                </a:rPr>
                <a:t>Subscription</a:t>
              </a:r>
              <a:r>
                <a:rPr lang="de-DE" sz="1800" b="1" kern="0" dirty="0">
                  <a:solidFill>
                    <a:schemeClr val="tx1"/>
                  </a:solidFill>
                  <a:ea typeface="Arial Unicode MS" pitchFamily="34" charset="-128"/>
                  <a:cs typeface="Arial Unicode MS" pitchFamily="34" charset="-128"/>
                </a:rPr>
                <a:t> Licensing</a:t>
              </a:r>
            </a:p>
            <a:p>
              <a:pPr>
                <a:spcAft>
                  <a:spcPts val="600"/>
                </a:spcAft>
                <a:buClr>
                  <a:srgbClr val="FFC000"/>
                </a:buClr>
              </a:pPr>
              <a:r>
                <a:rPr lang="de-DE" sz="1800" kern="0" dirty="0">
                  <a:solidFill>
                    <a:schemeClr val="tx1"/>
                  </a:solidFill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 </a:t>
              </a:r>
              <a:r>
                <a:rPr lang="de-DE" sz="1800" dirty="0" err="1"/>
                <a:t>Deployment</a:t>
              </a:r>
              <a:r>
                <a:rPr lang="de-DE" sz="1800" dirty="0"/>
                <a:t> in </a:t>
              </a:r>
              <a:r>
                <a:rPr lang="de-DE" sz="1800" dirty="0" err="1"/>
                <a:t>the</a:t>
              </a:r>
              <a:r>
                <a:rPr lang="de-DE" sz="1800" dirty="0"/>
                <a:t> private </a:t>
              </a:r>
              <a:r>
                <a:rPr lang="de-DE" sz="1800" dirty="0" err="1"/>
                <a:t>cloud</a:t>
              </a:r>
              <a:r>
                <a:rPr lang="de-DE" sz="1800" dirty="0"/>
                <a:t>, </a:t>
              </a:r>
              <a:r>
                <a:rPr lang="de-DE" sz="1800" dirty="0" err="1"/>
                <a:t>maintained</a:t>
              </a:r>
              <a:r>
                <a:rPr lang="de-DE" sz="1800" dirty="0"/>
                <a:t> </a:t>
              </a:r>
              <a:r>
                <a:rPr lang="de-DE" sz="1800" dirty="0" err="1"/>
                <a:t>by</a:t>
              </a:r>
              <a:r>
                <a:rPr lang="de-DE" sz="1800" dirty="0"/>
                <a:t> SAP</a:t>
              </a:r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SAP provides system and controls maintenance</a:t>
              </a:r>
              <a:r>
                <a:rPr lang="de-DE" sz="1800" kern="0" dirty="0">
                  <a:solidFill>
                    <a:schemeClr val="tx1"/>
                  </a:solidFill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endParaRPr lang="en-US" sz="1800" dirty="0"/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Automatic participation in quarterly innovation upgrades</a:t>
              </a:r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In-App extensibility with limited ABAP</a:t>
              </a:r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Current release cycles</a:t>
              </a:r>
            </a:p>
            <a:p>
              <a:pPr marL="171450" indent="-171450">
                <a:spcAft>
                  <a:spcPts val="600"/>
                </a:spcAft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800" dirty="0"/>
                <a:t>SAP ERP embedded</a:t>
              </a:r>
              <a:endParaRPr lang="en-US" sz="1800" kern="0" dirty="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3"/>
            <a:srcRect l="12462" t="1128" r="8617" b="11900"/>
            <a:stretch/>
          </p:blipFill>
          <p:spPr>
            <a:xfrm>
              <a:off x="1744077" y="158259"/>
              <a:ext cx="1368152" cy="985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076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de-DE" dirty="0"/>
              <a:t/>
            </a:r>
            <a:br>
              <a:rPr lang="de-DE" dirty="0"/>
            </a:br>
            <a:r>
              <a:rPr lang="de-DE" sz="2400" b="0" dirty="0" err="1"/>
              <a:t>Optimization</a:t>
            </a:r>
            <a:r>
              <a:rPr lang="de-DE" sz="2400" b="0" dirty="0"/>
              <a:t> Levers 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9"/>
            <a:ext cx="11545200" cy="458564"/>
          </a:xfrm>
        </p:spPr>
        <p:txBody>
          <a:bodyPr/>
          <a:lstStyle/>
          <a:p>
            <a:r>
              <a:rPr lang="de-DE" sz="2400" kern="0" dirty="0" err="1">
                <a:ea typeface="Arial Unicode MS" pitchFamily="34" charset="-128"/>
                <a:cs typeface="Arial Unicode MS" pitchFamily="34" charset="-128"/>
              </a:rPr>
              <a:t>What</a:t>
            </a:r>
            <a:r>
              <a:rPr lang="de-DE" sz="2400" kern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400" kern="0" dirty="0" err="1">
                <a:ea typeface="Arial Unicode MS" pitchFamily="34" charset="-128"/>
                <a:cs typeface="Arial Unicode MS" pitchFamily="34" charset="-128"/>
              </a:rPr>
              <a:t>needs</a:t>
            </a:r>
            <a:r>
              <a:rPr lang="de-DE" sz="2400" kern="0" dirty="0">
                <a:ea typeface="Arial Unicode MS" pitchFamily="34" charset="-128"/>
                <a:cs typeface="Arial Unicode MS" pitchFamily="34" charset="-128"/>
              </a:rPr>
              <a:t> to </a:t>
            </a:r>
            <a:r>
              <a:rPr lang="de-DE" sz="2400" kern="0" dirty="0" err="1">
                <a:ea typeface="Arial Unicode MS" pitchFamily="34" charset="-128"/>
                <a:cs typeface="Arial Unicode MS" pitchFamily="34" charset="-128"/>
              </a:rPr>
              <a:t>be</a:t>
            </a:r>
            <a:r>
              <a:rPr lang="de-DE" sz="2400" kern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400" kern="0" dirty="0" err="1">
                <a:ea typeface="Arial Unicode MS" pitchFamily="34" charset="-128"/>
                <a:cs typeface="Arial Unicode MS" pitchFamily="34" charset="-128"/>
              </a:rPr>
              <a:t>optimized</a:t>
            </a:r>
            <a:r>
              <a:rPr lang="de-DE" sz="2400" kern="0" dirty="0">
                <a:ea typeface="Arial Unicode MS" pitchFamily="34" charset="-128"/>
                <a:cs typeface="Arial Unicode MS" pitchFamily="34" charset="-128"/>
              </a:rPr>
              <a:t>?</a:t>
            </a:r>
            <a:endParaRPr lang="en-US" sz="2400" kern="0" dirty="0">
              <a:ea typeface="Arial Unicode MS" pitchFamily="34" charset="-128"/>
              <a:cs typeface="Arial Unicode MS" pitchFamily="34" charset="-128"/>
            </a:endParaRPr>
          </a:p>
          <a:p>
            <a:endParaRPr lang="de-DE" sz="2400" dirty="0"/>
          </a:p>
        </p:txBody>
      </p:sp>
      <p:sp>
        <p:nvSpPr>
          <p:cNvPr id="4" name="Textplatzhalter 1"/>
          <p:cNvSpPr txBox="1">
            <a:spLocks/>
          </p:cNvSpPr>
          <p:nvPr/>
        </p:nvSpPr>
        <p:spPr>
          <a:xfrm>
            <a:off x="7591383" y="2668451"/>
            <a:ext cx="2804570" cy="2736305"/>
          </a:xfrm>
          <a:prstGeom prst="rect">
            <a:avLst/>
          </a:prstGeom>
          <a:ln w="19050">
            <a:solidFill>
              <a:srgbClr val="FF9E00"/>
            </a:solidFill>
          </a:ln>
        </p:spPr>
        <p:txBody>
          <a:bodyPr/>
          <a:lstStyle>
            <a:lvl1pPr marL="201600" indent="-201600" algn="l" defTabSz="1088776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7600" indent="-216000" algn="l" defTabSz="1088776" rtl="0" eaLnBrk="1" latinLnBrk="0" hangingPunct="1">
              <a:spcBef>
                <a:spcPts val="338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16000" algn="l" defTabSz="1088776" rtl="0" eaLnBrk="1" latinLnBrk="0" hangingPunct="1">
              <a:spcBef>
                <a:spcPts val="225"/>
              </a:spcBef>
              <a:buClr>
                <a:schemeClr val="accent1"/>
              </a:buClr>
              <a:buSzPct val="75000"/>
              <a:buFont typeface="Symbol" panose="05050102010706020507" pitchFamily="18" charset="2"/>
              <a:buChar char="-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216000" algn="l" defTabSz="1088776" rtl="0" eaLnBrk="1" latinLnBrk="0" hangingPunct="1">
              <a:spcBef>
                <a:spcPts val="140"/>
              </a:spcBef>
              <a:buClr>
                <a:schemeClr val="accent1"/>
              </a:buClr>
              <a:buSzPct val="75000"/>
              <a:buFont typeface="Courier New" panose="02070309020205020404" pitchFamily="49" charset="0"/>
              <a:buChar char="o"/>
              <a:defRPr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1088776" rtl="0" eaLnBrk="1" latinLnBrk="0" hangingPunct="1">
              <a:spcBef>
                <a:spcPts val="250"/>
              </a:spcBef>
              <a:buClr>
                <a:schemeClr val="tx1"/>
              </a:buClr>
              <a:buSzPct val="100000"/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de-DE" sz="2400" b="1" dirty="0" err="1">
                <a:solidFill>
                  <a:srgbClr val="0070C0"/>
                </a:solidFill>
              </a:rPr>
              <a:t>Agility</a:t>
            </a:r>
            <a:endParaRPr lang="de-DE" sz="2400" b="1" dirty="0">
              <a:solidFill>
                <a:srgbClr val="0070C0"/>
              </a:solidFill>
            </a:endParaRPr>
          </a:p>
          <a:p>
            <a:endParaRPr lang="de-DE" dirty="0"/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flexibility</a:t>
            </a:r>
            <a:endParaRPr lang="de-DE" dirty="0"/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 err="1"/>
              <a:t>Organizational</a:t>
            </a:r>
            <a:r>
              <a:rPr lang="de-DE" dirty="0"/>
              <a:t> </a:t>
            </a:r>
            <a:r>
              <a:rPr lang="de-DE" dirty="0" err="1"/>
              <a:t>agility</a:t>
            </a:r>
            <a:endParaRPr lang="de-DE" dirty="0"/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/>
              <a:t>Assimilate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innovation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4684825" y="2668451"/>
            <a:ext cx="2804570" cy="2736305"/>
          </a:xfrm>
          <a:prstGeom prst="rect">
            <a:avLst/>
          </a:prstGeom>
          <a:ln w="19050">
            <a:solidFill>
              <a:srgbClr val="FF9E00"/>
            </a:solidFill>
          </a:ln>
        </p:spPr>
        <p:txBody>
          <a:bodyPr/>
          <a:lstStyle>
            <a:lvl1pPr marL="201600" indent="-201600" algn="l" defTabSz="1088776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7600" indent="-216000" algn="l" defTabSz="1088776" rtl="0" eaLnBrk="1" latinLnBrk="0" hangingPunct="1">
              <a:spcBef>
                <a:spcPts val="338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16000" algn="l" defTabSz="1088776" rtl="0" eaLnBrk="1" latinLnBrk="0" hangingPunct="1">
              <a:spcBef>
                <a:spcPts val="225"/>
              </a:spcBef>
              <a:buClr>
                <a:schemeClr val="accent1"/>
              </a:buClr>
              <a:buSzPct val="75000"/>
              <a:buFont typeface="Symbol" panose="05050102010706020507" pitchFamily="18" charset="2"/>
              <a:buChar char="-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216000" algn="l" defTabSz="1088776" rtl="0" eaLnBrk="1" latinLnBrk="0" hangingPunct="1">
              <a:spcBef>
                <a:spcPts val="140"/>
              </a:spcBef>
              <a:buClr>
                <a:schemeClr val="accent1"/>
              </a:buClr>
              <a:buSzPct val="75000"/>
              <a:buFont typeface="Courier New" panose="02070309020205020404" pitchFamily="49" charset="0"/>
              <a:buChar char="o"/>
              <a:defRPr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1088776" rtl="0" eaLnBrk="1" latinLnBrk="0" hangingPunct="1">
              <a:spcBef>
                <a:spcPts val="250"/>
              </a:spcBef>
              <a:buClr>
                <a:schemeClr val="tx1"/>
              </a:buClr>
              <a:buSzPct val="100000"/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de-DE" sz="2400" b="1" dirty="0" err="1">
                <a:solidFill>
                  <a:srgbClr val="0070C0"/>
                </a:solidFill>
              </a:rPr>
              <a:t>Effectiveness</a:t>
            </a:r>
            <a:endParaRPr lang="de-DE" sz="2400" b="1" dirty="0">
              <a:solidFill>
                <a:srgbClr val="0070C0"/>
              </a:solidFill>
            </a:endParaRPr>
          </a:p>
          <a:p>
            <a:endParaRPr lang="de-DE" dirty="0"/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/>
              <a:t>Speed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action</a:t>
            </a:r>
            <a:endParaRPr lang="de-DE" dirty="0"/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/>
              <a:t>De-</a:t>
            </a:r>
            <a:r>
              <a:rPr lang="de-DE" dirty="0" err="1"/>
              <a:t>layer</a:t>
            </a:r>
            <a:r>
              <a:rPr lang="de-DE" dirty="0"/>
              <a:t> </a:t>
            </a:r>
            <a:r>
              <a:rPr lang="de-DE" dirty="0" err="1"/>
              <a:t>process</a:t>
            </a:r>
            <a:endParaRPr lang="de-DE" dirty="0"/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 err="1"/>
              <a:t>Raise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intelligence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platzhalter 3"/>
          <p:cNvSpPr txBox="1">
            <a:spLocks/>
          </p:cNvSpPr>
          <p:nvPr/>
        </p:nvSpPr>
        <p:spPr>
          <a:xfrm>
            <a:off x="1742657" y="2668451"/>
            <a:ext cx="2804570" cy="2736305"/>
          </a:xfrm>
          <a:prstGeom prst="rect">
            <a:avLst/>
          </a:prstGeom>
          <a:ln w="19050">
            <a:solidFill>
              <a:srgbClr val="FF9E00"/>
            </a:solidFill>
          </a:ln>
        </p:spPr>
        <p:txBody>
          <a:bodyPr/>
          <a:lstStyle>
            <a:lvl1pPr marL="201600" indent="-201600" algn="l" defTabSz="1088776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7600" indent="-216000" algn="l" defTabSz="1088776" rtl="0" eaLnBrk="1" latinLnBrk="0" hangingPunct="1">
              <a:spcBef>
                <a:spcPts val="338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16000" algn="l" defTabSz="1088776" rtl="0" eaLnBrk="1" latinLnBrk="0" hangingPunct="1">
              <a:spcBef>
                <a:spcPts val="225"/>
              </a:spcBef>
              <a:buClr>
                <a:schemeClr val="accent1"/>
              </a:buClr>
              <a:buSzPct val="75000"/>
              <a:buFont typeface="Symbol" panose="05050102010706020507" pitchFamily="18" charset="2"/>
              <a:buChar char="-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216000" algn="l" defTabSz="1088776" rtl="0" eaLnBrk="1" latinLnBrk="0" hangingPunct="1">
              <a:spcBef>
                <a:spcPts val="140"/>
              </a:spcBef>
              <a:buClr>
                <a:schemeClr val="accent1"/>
              </a:buClr>
              <a:buSzPct val="75000"/>
              <a:buFont typeface="Courier New" panose="02070309020205020404" pitchFamily="49" charset="0"/>
              <a:buChar char="o"/>
              <a:defRPr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1088776" rtl="0" eaLnBrk="1" latinLnBrk="0" hangingPunct="1">
              <a:spcBef>
                <a:spcPts val="250"/>
              </a:spcBef>
              <a:buClr>
                <a:schemeClr val="tx1"/>
              </a:buClr>
              <a:buSzPct val="100000"/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de-DE" sz="2400" b="1" dirty="0">
                <a:solidFill>
                  <a:srgbClr val="0070C0"/>
                </a:solidFill>
              </a:rPr>
              <a:t>Efficiency</a:t>
            </a:r>
          </a:p>
          <a:p>
            <a:endParaRPr lang="de-DE" dirty="0"/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 err="1"/>
              <a:t>Acclerate</a:t>
            </a:r>
            <a:r>
              <a:rPr lang="de-DE" dirty="0"/>
              <a:t> </a:t>
            </a:r>
            <a:r>
              <a:rPr lang="de-DE" dirty="0" err="1"/>
              <a:t>execution</a:t>
            </a:r>
            <a:endParaRPr lang="de-DE" dirty="0"/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 err="1"/>
              <a:t>Automate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steps</a:t>
            </a:r>
            <a:endParaRPr lang="de-DE" dirty="0"/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dirty="0"/>
              <a:t>Digital out-</a:t>
            </a:r>
            <a:r>
              <a:rPr lang="de-DE" dirty="0" err="1"/>
              <a:t>tasking</a:t>
            </a:r>
            <a:endParaRPr lang="de-DE" dirty="0"/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56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de-DE" dirty="0"/>
              <a:t/>
            </a:r>
            <a:br>
              <a:rPr lang="de-DE" dirty="0"/>
            </a:br>
            <a:r>
              <a:rPr lang="de-DE" sz="2400" b="0" dirty="0" err="1"/>
              <a:t>Optimization</a:t>
            </a:r>
            <a:r>
              <a:rPr lang="de-DE" sz="2400" b="0" dirty="0"/>
              <a:t> Levers - </a:t>
            </a:r>
            <a:r>
              <a:rPr lang="de-DE" sz="2400" b="0" dirty="0" err="1"/>
              <a:t>How</a:t>
            </a:r>
            <a:r>
              <a:rPr lang="de-DE" sz="2400" b="0" dirty="0"/>
              <a:t>?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9"/>
            <a:ext cx="11545200" cy="490648"/>
          </a:xfrm>
        </p:spPr>
        <p:txBody>
          <a:bodyPr/>
          <a:lstStyle/>
          <a:p>
            <a:r>
              <a:rPr lang="de-DE" sz="2000" dirty="0" err="1"/>
              <a:t>Optimization</a:t>
            </a:r>
            <a:r>
              <a:rPr lang="de-DE" sz="2000" dirty="0"/>
              <a:t> </a:t>
            </a:r>
            <a:r>
              <a:rPr lang="de-DE" sz="2000" dirty="0" err="1"/>
              <a:t>levers</a:t>
            </a:r>
            <a:r>
              <a:rPr lang="de-DE" sz="2000" dirty="0"/>
              <a:t> </a:t>
            </a:r>
            <a:r>
              <a:rPr lang="de-DE" sz="2000" dirty="0" err="1"/>
              <a:t>applied</a:t>
            </a:r>
            <a:r>
              <a:rPr lang="de-DE" sz="2000" dirty="0"/>
              <a:t> on</a:t>
            </a:r>
            <a:r>
              <a:rPr lang="de-DE" sz="2000" dirty="0">
                <a:solidFill>
                  <a:srgbClr val="FF9E00"/>
                </a:solidFill>
              </a:rPr>
              <a:t> … </a:t>
            </a:r>
            <a:r>
              <a:rPr lang="en-US" sz="2000" dirty="0"/>
              <a:t>Market to the Segment of One</a:t>
            </a:r>
          </a:p>
          <a:p>
            <a:pPr marL="0" indent="0">
              <a:buNone/>
            </a:pPr>
            <a:endParaRPr lang="en-US" sz="2000" dirty="0"/>
          </a:p>
          <a:p>
            <a:endParaRPr lang="de-DE" sz="20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421943"/>
              </p:ext>
            </p:extLst>
          </p:nvPr>
        </p:nvGraphicFramePr>
        <p:xfrm>
          <a:off x="2567608" y="2489760"/>
          <a:ext cx="6719668" cy="2514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5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9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507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Business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E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/>
                        <a:t>Real time </a:t>
                      </a:r>
                      <a:r>
                        <a:rPr lang="de-DE" sz="1400" dirty="0" err="1"/>
                        <a:t>performance</a:t>
                      </a:r>
                      <a:r>
                        <a:rPr lang="en-US" sz="1400" baseline="0" dirty="0"/>
                        <a:t> and information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/>
                        <a:t>Real time </a:t>
                      </a:r>
                      <a:r>
                        <a:rPr lang="de-DE" sz="1400" baseline="0" dirty="0" err="1"/>
                        <a:t>operation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and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collaboration</a:t>
                      </a:r>
                      <a:endParaRPr lang="de-DE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/>
                        <a:t>Data </a:t>
                      </a:r>
                      <a:r>
                        <a:rPr lang="de-DE" sz="1400" baseline="0" dirty="0" err="1"/>
                        <a:t>driven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market</a:t>
                      </a:r>
                      <a:endParaRPr lang="de-DE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/>
                        <a:t>Cross-</a:t>
                      </a:r>
                      <a:r>
                        <a:rPr lang="de-DE" sz="1400" baseline="0" dirty="0" err="1"/>
                        <a:t>channel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integration</a:t>
                      </a:r>
                      <a:endParaRPr lang="de-DE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/>
                        <a:t>Merge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structured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and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unstructured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data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Removing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locking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issues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Simple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data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Removing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indices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Faster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handling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more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numbers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documents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Higher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volume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customer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data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Easy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maintenance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uppieren 4"/>
          <p:cNvGrpSpPr/>
          <p:nvPr/>
        </p:nvGrpSpPr>
        <p:grpSpPr>
          <a:xfrm>
            <a:off x="7878561" y="5511050"/>
            <a:ext cx="2294096" cy="373337"/>
            <a:chOff x="6412226" y="4415418"/>
            <a:chExt cx="2294096" cy="373337"/>
          </a:xfrm>
        </p:grpSpPr>
        <p:sp>
          <p:nvSpPr>
            <p:cNvPr id="6" name="Textplatzhalter 1"/>
            <p:cNvSpPr txBox="1">
              <a:spLocks/>
            </p:cNvSpPr>
            <p:nvPr/>
          </p:nvSpPr>
          <p:spPr>
            <a:xfrm>
              <a:off x="6412226" y="4415418"/>
              <a:ext cx="2294096" cy="373337"/>
            </a:xfrm>
            <a:prstGeom prst="rect">
              <a:avLst/>
            </a:prstGeom>
            <a:ln w="19050">
              <a:solidFill>
                <a:srgbClr val="FF9E00"/>
              </a:solidFill>
            </a:ln>
          </p:spPr>
          <p:txBody>
            <a:bodyPr/>
            <a:lstStyle>
              <a:lvl1pPr marL="285750" marR="0" indent="-28575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 sz="15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816364" rtl="0" eaLnBrk="1" latinLnBrk="0" hangingPunct="1">
                <a:spcBef>
                  <a:spcPts val="45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6364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Wingdings"/>
                <a:buChar char="n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24546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32728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45002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53184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61366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69548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anose="05000000000000000000" pitchFamily="2" charset="2"/>
                <a:buChar char="v"/>
              </a:pPr>
              <a:r>
                <a:rPr lang="de-DE" sz="1600" dirty="0" err="1">
                  <a:solidFill>
                    <a:srgbClr val="0070C0"/>
                  </a:solidFill>
                </a:rPr>
                <a:t>Agility</a:t>
              </a:r>
              <a:endParaRPr lang="de-DE" sz="1600" dirty="0">
                <a:solidFill>
                  <a:srgbClr val="0070C0"/>
                </a:solidFill>
              </a:endParaRPr>
            </a:p>
            <a:p>
              <a:endParaRPr lang="de-DE" sz="1600" dirty="0"/>
            </a:p>
            <a:p>
              <a:pPr marL="0" indent="0">
                <a:buNone/>
              </a:pPr>
              <a:endParaRPr lang="en-US" sz="1600" dirty="0"/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5" t="9676" r="47480" b="47480"/>
            <a:stretch/>
          </p:blipFill>
          <p:spPr>
            <a:xfrm>
              <a:off x="8289501" y="4457310"/>
              <a:ext cx="294131" cy="277791"/>
            </a:xfrm>
            <a:prstGeom prst="rect">
              <a:avLst/>
            </a:prstGeom>
          </p:spPr>
        </p:pic>
      </p:grpSp>
      <p:grpSp>
        <p:nvGrpSpPr>
          <p:cNvPr id="8" name="Gruppieren 7"/>
          <p:cNvGrpSpPr/>
          <p:nvPr/>
        </p:nvGrpSpPr>
        <p:grpSpPr>
          <a:xfrm>
            <a:off x="4972003" y="5511050"/>
            <a:ext cx="2294096" cy="361577"/>
            <a:chOff x="3505668" y="4415418"/>
            <a:chExt cx="2294096" cy="361577"/>
          </a:xfrm>
        </p:grpSpPr>
        <p:sp>
          <p:nvSpPr>
            <p:cNvPr id="9" name="Textplatzhalter 2"/>
            <p:cNvSpPr txBox="1">
              <a:spLocks/>
            </p:cNvSpPr>
            <p:nvPr/>
          </p:nvSpPr>
          <p:spPr>
            <a:xfrm>
              <a:off x="3505668" y="4415418"/>
              <a:ext cx="2294096" cy="361577"/>
            </a:xfrm>
            <a:prstGeom prst="rect">
              <a:avLst/>
            </a:prstGeom>
            <a:ln w="19050">
              <a:solidFill>
                <a:srgbClr val="FF9E00"/>
              </a:solidFill>
            </a:ln>
          </p:spPr>
          <p:txBody>
            <a:bodyPr/>
            <a:lstStyle>
              <a:lvl1pPr marL="285750" marR="0" indent="-28575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 sz="15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816364" rtl="0" eaLnBrk="1" latinLnBrk="0" hangingPunct="1">
                <a:spcBef>
                  <a:spcPts val="45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6364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Wingdings"/>
                <a:buChar char="n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24546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32728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45002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53184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61366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69548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anose="05000000000000000000" pitchFamily="2" charset="2"/>
                <a:buChar char="v"/>
              </a:pPr>
              <a:r>
                <a:rPr lang="de-DE" sz="1600" dirty="0" err="1">
                  <a:solidFill>
                    <a:srgbClr val="0070C0"/>
                  </a:solidFill>
                </a:rPr>
                <a:t>Effectiveness</a:t>
              </a:r>
              <a:endParaRPr lang="de-DE" sz="1600" dirty="0">
                <a:solidFill>
                  <a:srgbClr val="0070C0"/>
                </a:solidFill>
              </a:endParaRPr>
            </a:p>
            <a:p>
              <a:endParaRPr lang="de-DE" sz="1600" dirty="0"/>
            </a:p>
            <a:p>
              <a:pPr marL="0" indent="0">
                <a:buNone/>
              </a:pPr>
              <a:endParaRPr lang="en-US" sz="1600" dirty="0"/>
            </a:p>
          </p:txBody>
        </p:sp>
        <p:pic>
          <p:nvPicPr>
            <p:cNvPr id="10" name="Grafik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5" t="9676" r="47480" b="47480"/>
            <a:stretch/>
          </p:blipFill>
          <p:spPr>
            <a:xfrm>
              <a:off x="5392950" y="4451342"/>
              <a:ext cx="294131" cy="277791"/>
            </a:xfrm>
            <a:prstGeom prst="rect">
              <a:avLst/>
            </a:prstGeom>
          </p:spPr>
        </p:pic>
      </p:grpSp>
      <p:grpSp>
        <p:nvGrpSpPr>
          <p:cNvPr id="11" name="Gruppieren 10"/>
          <p:cNvGrpSpPr/>
          <p:nvPr/>
        </p:nvGrpSpPr>
        <p:grpSpPr>
          <a:xfrm>
            <a:off x="2029835" y="5503676"/>
            <a:ext cx="2294096" cy="361577"/>
            <a:chOff x="563500" y="4408044"/>
            <a:chExt cx="2294096" cy="361577"/>
          </a:xfrm>
        </p:grpSpPr>
        <p:sp>
          <p:nvSpPr>
            <p:cNvPr id="12" name="Textplatzhalter 3"/>
            <p:cNvSpPr txBox="1">
              <a:spLocks/>
            </p:cNvSpPr>
            <p:nvPr/>
          </p:nvSpPr>
          <p:spPr>
            <a:xfrm>
              <a:off x="563500" y="4408044"/>
              <a:ext cx="2294096" cy="361577"/>
            </a:xfrm>
            <a:prstGeom prst="rect">
              <a:avLst/>
            </a:prstGeom>
            <a:ln w="19050">
              <a:solidFill>
                <a:srgbClr val="FF9E00"/>
              </a:solidFill>
            </a:ln>
          </p:spPr>
          <p:txBody>
            <a:bodyPr>
              <a:noAutofit/>
            </a:bodyPr>
            <a:lstStyle>
              <a:lvl1pPr marL="266700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E00"/>
                </a:buClr>
                <a:buSzPct val="100000"/>
                <a:buFont typeface="Wingdings" panose="05000000000000000000" pitchFamily="2" charset="2"/>
                <a:buChar char="§"/>
                <a:tabLst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7675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FF9E00"/>
                </a:buClr>
                <a:buSzPct val="100000"/>
                <a:buFont typeface="Arial" panose="020B0604020202020204" pitchFamily="34" charset="0"/>
                <a:buChar char="•"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28650" marR="0" indent="-269875" algn="l" defTabSz="816364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FF9E00"/>
                </a:buClr>
                <a:buSzPct val="75000"/>
                <a:buFont typeface="Symbol" panose="05050102010706020507" pitchFamily="18" charset="2"/>
                <a:buChar char="-"/>
                <a:tabLst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09625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187"/>
                </a:spcBef>
                <a:spcAft>
                  <a:spcPts val="0"/>
                </a:spcAft>
                <a:buClr>
                  <a:srgbClr val="FF9E00"/>
                </a:buClr>
                <a:buSzPct val="75000"/>
                <a:buFont typeface="Courier New" panose="02070309020205020404" pitchFamily="49" charset="0"/>
                <a:buChar char="o"/>
                <a:tabLst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09625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itchFamily="34" charset="0"/>
                <a:buChar char="–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45002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53184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61366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69548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anose="05000000000000000000" pitchFamily="2" charset="2"/>
                <a:buChar char="v"/>
              </a:pPr>
              <a:r>
                <a:rPr lang="de-DE" sz="1600" b="1" dirty="0">
                  <a:solidFill>
                    <a:srgbClr val="0070C0"/>
                  </a:solidFill>
                </a:rPr>
                <a:t>Efficiency</a:t>
              </a:r>
            </a:p>
            <a:p>
              <a:pPr marL="0" indent="0">
                <a:buNone/>
              </a:pPr>
              <a:endParaRPr lang="de-DE" sz="1600" dirty="0"/>
            </a:p>
          </p:txBody>
        </p:sp>
        <p:pic>
          <p:nvPicPr>
            <p:cNvPr id="13" name="Grafik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5" t="9676" r="47480" b="47480"/>
            <a:stretch/>
          </p:blipFill>
          <p:spPr>
            <a:xfrm>
              <a:off x="2472741" y="4457310"/>
              <a:ext cx="294131" cy="2777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224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de-DE" dirty="0"/>
              <a:t/>
            </a:r>
            <a:br>
              <a:rPr lang="de-DE" dirty="0"/>
            </a:br>
            <a:r>
              <a:rPr lang="de-DE" sz="2400" b="0" dirty="0" err="1"/>
              <a:t>Optimization</a:t>
            </a:r>
            <a:r>
              <a:rPr lang="de-DE" sz="2400" b="0" dirty="0"/>
              <a:t> Levers - </a:t>
            </a:r>
            <a:r>
              <a:rPr lang="de-DE" sz="2400" b="0" dirty="0" err="1"/>
              <a:t>How</a:t>
            </a:r>
            <a:r>
              <a:rPr lang="de-DE" sz="2400" b="0" dirty="0"/>
              <a:t>?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9"/>
            <a:ext cx="11545200" cy="490648"/>
          </a:xfrm>
        </p:spPr>
        <p:txBody>
          <a:bodyPr/>
          <a:lstStyle/>
          <a:p>
            <a:r>
              <a:rPr lang="de-DE" sz="2000" dirty="0" err="1"/>
              <a:t>Optimization</a:t>
            </a:r>
            <a:r>
              <a:rPr lang="de-DE" sz="2000" dirty="0"/>
              <a:t> </a:t>
            </a:r>
            <a:r>
              <a:rPr lang="de-DE" sz="2000" dirty="0" err="1"/>
              <a:t>levers</a:t>
            </a:r>
            <a:r>
              <a:rPr lang="de-DE" sz="2000" dirty="0"/>
              <a:t> </a:t>
            </a:r>
            <a:r>
              <a:rPr lang="de-DE" sz="2000" dirty="0" err="1"/>
              <a:t>applied</a:t>
            </a:r>
            <a:r>
              <a:rPr lang="de-DE" sz="2000" dirty="0"/>
              <a:t> on</a:t>
            </a:r>
            <a:r>
              <a:rPr lang="de-DE" sz="2000" dirty="0">
                <a:solidFill>
                  <a:srgbClr val="FF9E00"/>
                </a:solidFill>
              </a:rPr>
              <a:t> … </a:t>
            </a:r>
            <a:r>
              <a:rPr lang="en-US" sz="2000" dirty="0"/>
              <a:t>Real Time Inventory Management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936442"/>
              </p:ext>
            </p:extLst>
          </p:nvPr>
        </p:nvGraphicFramePr>
        <p:xfrm>
          <a:off x="2619174" y="2350973"/>
          <a:ext cx="6719668" cy="2880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5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9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507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Business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E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/>
                        <a:t>Real time </a:t>
                      </a:r>
                      <a:r>
                        <a:rPr lang="de-DE" sz="1400" dirty="0" err="1"/>
                        <a:t>inventory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management</a:t>
                      </a:r>
                      <a:endParaRPr lang="en-US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/>
                        <a:t>Real time </a:t>
                      </a:r>
                      <a:r>
                        <a:rPr lang="de-DE" sz="1400" baseline="0" dirty="0" err="1"/>
                        <a:t>product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availability</a:t>
                      </a:r>
                      <a:endParaRPr lang="de-DE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/>
                        <a:t>Increased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inventory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turnover</a:t>
                      </a:r>
                      <a:endParaRPr lang="de-DE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/>
                        <a:t>Reduced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batch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size</a:t>
                      </a:r>
                      <a:endParaRPr lang="de-DE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/>
                        <a:t>Faster</a:t>
                      </a:r>
                      <a:r>
                        <a:rPr lang="de-DE" sz="1400" baseline="0" dirty="0"/>
                        <a:t> operational </a:t>
                      </a:r>
                      <a:r>
                        <a:rPr lang="de-DE" sz="1400" baseline="0" dirty="0" err="1"/>
                        <a:t>reporting</a:t>
                      </a:r>
                      <a:endParaRPr lang="de-DE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Fewer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stock-outs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Better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order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fulfillment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Lower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safety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-stocks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No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separation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data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entities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from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different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tables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Parallel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postings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processes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Faster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reporting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Frequent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updates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document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table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instead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26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aggregate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tables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Reduced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memory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footprint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New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data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based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architecture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uppieren 4"/>
          <p:cNvGrpSpPr/>
          <p:nvPr/>
        </p:nvGrpSpPr>
        <p:grpSpPr>
          <a:xfrm>
            <a:off x="7738518" y="5618147"/>
            <a:ext cx="2294096" cy="373337"/>
            <a:chOff x="6412226" y="4415418"/>
            <a:chExt cx="2294096" cy="373337"/>
          </a:xfrm>
        </p:grpSpPr>
        <p:sp>
          <p:nvSpPr>
            <p:cNvPr id="6" name="Textplatzhalter 1"/>
            <p:cNvSpPr txBox="1">
              <a:spLocks/>
            </p:cNvSpPr>
            <p:nvPr/>
          </p:nvSpPr>
          <p:spPr>
            <a:xfrm>
              <a:off x="6412226" y="4415418"/>
              <a:ext cx="2294096" cy="373337"/>
            </a:xfrm>
            <a:prstGeom prst="rect">
              <a:avLst/>
            </a:prstGeom>
            <a:ln w="19050">
              <a:solidFill>
                <a:srgbClr val="FF9E00"/>
              </a:solidFill>
            </a:ln>
          </p:spPr>
          <p:txBody>
            <a:bodyPr/>
            <a:lstStyle>
              <a:lvl1pPr marL="285750" marR="0" indent="-28575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 sz="15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816364" rtl="0" eaLnBrk="1" latinLnBrk="0" hangingPunct="1">
                <a:spcBef>
                  <a:spcPts val="45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6364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Wingdings"/>
                <a:buChar char="n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24546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32728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45002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53184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61366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69548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anose="05000000000000000000" pitchFamily="2" charset="2"/>
                <a:buChar char="v"/>
              </a:pPr>
              <a:r>
                <a:rPr lang="de-DE" sz="1600" dirty="0" err="1">
                  <a:solidFill>
                    <a:srgbClr val="0070C0"/>
                  </a:solidFill>
                </a:rPr>
                <a:t>Agility</a:t>
              </a:r>
              <a:endParaRPr lang="de-DE" sz="1600" dirty="0">
                <a:solidFill>
                  <a:srgbClr val="0070C0"/>
                </a:solidFill>
              </a:endParaRPr>
            </a:p>
            <a:p>
              <a:endParaRPr lang="de-DE" sz="1600" dirty="0"/>
            </a:p>
            <a:p>
              <a:pPr marL="0" indent="0">
                <a:buNone/>
              </a:pPr>
              <a:endParaRPr lang="en-US" sz="1600" dirty="0"/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5" t="9676" r="47480" b="47480"/>
            <a:stretch/>
          </p:blipFill>
          <p:spPr>
            <a:xfrm>
              <a:off x="8289501" y="4457310"/>
              <a:ext cx="294131" cy="277791"/>
            </a:xfrm>
            <a:prstGeom prst="rect">
              <a:avLst/>
            </a:prstGeom>
          </p:spPr>
        </p:pic>
      </p:grpSp>
      <p:grpSp>
        <p:nvGrpSpPr>
          <p:cNvPr id="8" name="Gruppieren 7"/>
          <p:cNvGrpSpPr/>
          <p:nvPr/>
        </p:nvGrpSpPr>
        <p:grpSpPr>
          <a:xfrm>
            <a:off x="4831960" y="5618147"/>
            <a:ext cx="2294096" cy="361577"/>
            <a:chOff x="3505668" y="4415418"/>
            <a:chExt cx="2294096" cy="361577"/>
          </a:xfrm>
        </p:grpSpPr>
        <p:sp>
          <p:nvSpPr>
            <p:cNvPr id="9" name="Textplatzhalter 2"/>
            <p:cNvSpPr txBox="1">
              <a:spLocks/>
            </p:cNvSpPr>
            <p:nvPr/>
          </p:nvSpPr>
          <p:spPr>
            <a:xfrm>
              <a:off x="3505668" y="4415418"/>
              <a:ext cx="2294096" cy="361577"/>
            </a:xfrm>
            <a:prstGeom prst="rect">
              <a:avLst/>
            </a:prstGeom>
            <a:ln w="19050">
              <a:solidFill>
                <a:srgbClr val="FF9E00"/>
              </a:solidFill>
            </a:ln>
          </p:spPr>
          <p:txBody>
            <a:bodyPr/>
            <a:lstStyle>
              <a:lvl1pPr marL="285750" marR="0" indent="-28575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 sz="15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816364" rtl="0" eaLnBrk="1" latinLnBrk="0" hangingPunct="1">
                <a:spcBef>
                  <a:spcPts val="45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6364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Wingdings"/>
                <a:buChar char="n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24546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32728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45002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53184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61366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69548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anose="05000000000000000000" pitchFamily="2" charset="2"/>
                <a:buChar char="v"/>
              </a:pPr>
              <a:r>
                <a:rPr lang="de-DE" sz="1600" dirty="0" err="1">
                  <a:solidFill>
                    <a:srgbClr val="0070C0"/>
                  </a:solidFill>
                </a:rPr>
                <a:t>Effectiveness</a:t>
              </a:r>
              <a:endParaRPr lang="de-DE" sz="1600" dirty="0">
                <a:solidFill>
                  <a:srgbClr val="0070C0"/>
                </a:solidFill>
              </a:endParaRPr>
            </a:p>
            <a:p>
              <a:endParaRPr lang="de-DE" sz="1600" dirty="0"/>
            </a:p>
            <a:p>
              <a:pPr marL="0" indent="0">
                <a:buNone/>
              </a:pPr>
              <a:endParaRPr lang="en-US" sz="1600" dirty="0"/>
            </a:p>
          </p:txBody>
        </p:sp>
        <p:pic>
          <p:nvPicPr>
            <p:cNvPr id="10" name="Grafik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5" t="9676" r="47480" b="47480"/>
            <a:stretch/>
          </p:blipFill>
          <p:spPr>
            <a:xfrm>
              <a:off x="5392950" y="4451342"/>
              <a:ext cx="294131" cy="277791"/>
            </a:xfrm>
            <a:prstGeom prst="rect">
              <a:avLst/>
            </a:prstGeom>
          </p:spPr>
        </p:pic>
      </p:grpSp>
      <p:grpSp>
        <p:nvGrpSpPr>
          <p:cNvPr id="11" name="Gruppieren 10"/>
          <p:cNvGrpSpPr/>
          <p:nvPr/>
        </p:nvGrpSpPr>
        <p:grpSpPr>
          <a:xfrm>
            <a:off x="1889792" y="5610773"/>
            <a:ext cx="2294096" cy="361577"/>
            <a:chOff x="563500" y="4408044"/>
            <a:chExt cx="2294096" cy="361577"/>
          </a:xfrm>
        </p:grpSpPr>
        <p:sp>
          <p:nvSpPr>
            <p:cNvPr id="12" name="Textplatzhalter 3"/>
            <p:cNvSpPr txBox="1">
              <a:spLocks/>
            </p:cNvSpPr>
            <p:nvPr/>
          </p:nvSpPr>
          <p:spPr>
            <a:xfrm>
              <a:off x="563500" y="4408044"/>
              <a:ext cx="2294096" cy="361577"/>
            </a:xfrm>
            <a:prstGeom prst="rect">
              <a:avLst/>
            </a:prstGeom>
            <a:ln w="19050">
              <a:solidFill>
                <a:srgbClr val="FF9E00"/>
              </a:solidFill>
            </a:ln>
          </p:spPr>
          <p:txBody>
            <a:bodyPr>
              <a:noAutofit/>
            </a:bodyPr>
            <a:lstStyle>
              <a:lvl1pPr marL="266700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E00"/>
                </a:buClr>
                <a:buSzPct val="100000"/>
                <a:buFont typeface="Wingdings" panose="05000000000000000000" pitchFamily="2" charset="2"/>
                <a:buChar char="§"/>
                <a:tabLst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7675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FF9E00"/>
                </a:buClr>
                <a:buSzPct val="100000"/>
                <a:buFont typeface="Arial" panose="020B0604020202020204" pitchFamily="34" charset="0"/>
                <a:buChar char="•"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28650" marR="0" indent="-269875" algn="l" defTabSz="816364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FF9E00"/>
                </a:buClr>
                <a:buSzPct val="75000"/>
                <a:buFont typeface="Symbol" panose="05050102010706020507" pitchFamily="18" charset="2"/>
                <a:buChar char="-"/>
                <a:tabLst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09625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187"/>
                </a:spcBef>
                <a:spcAft>
                  <a:spcPts val="0"/>
                </a:spcAft>
                <a:buClr>
                  <a:srgbClr val="FF9E00"/>
                </a:buClr>
                <a:buSzPct val="75000"/>
                <a:buFont typeface="Courier New" panose="02070309020205020404" pitchFamily="49" charset="0"/>
                <a:buChar char="o"/>
                <a:tabLst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09625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itchFamily="34" charset="0"/>
                <a:buChar char="–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45002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53184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61366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69548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anose="05000000000000000000" pitchFamily="2" charset="2"/>
                <a:buChar char="v"/>
              </a:pPr>
              <a:r>
                <a:rPr lang="de-DE" sz="1600" b="1" dirty="0">
                  <a:solidFill>
                    <a:srgbClr val="0070C0"/>
                  </a:solidFill>
                </a:rPr>
                <a:t>Efficiency</a:t>
              </a:r>
            </a:p>
            <a:p>
              <a:pPr marL="0" indent="0">
                <a:buNone/>
              </a:pPr>
              <a:endParaRPr lang="de-DE" sz="1600" dirty="0"/>
            </a:p>
          </p:txBody>
        </p:sp>
        <p:pic>
          <p:nvPicPr>
            <p:cNvPr id="13" name="Grafik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5" t="9676" r="47480" b="47480"/>
            <a:stretch/>
          </p:blipFill>
          <p:spPr>
            <a:xfrm>
              <a:off x="2472741" y="4457310"/>
              <a:ext cx="294131" cy="2777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168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666666"/>
                </a:solidFill>
              </a:rPr>
              <a:t>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</a:t>
            </a:r>
            <a:r>
              <a:rPr lang="de-DE" dirty="0"/>
              <a:t/>
            </a:r>
            <a:br>
              <a:rPr lang="de-DE" dirty="0"/>
            </a:br>
            <a:r>
              <a:rPr lang="de-DE" sz="2400" b="0" dirty="0" err="1"/>
              <a:t>Optimization</a:t>
            </a:r>
            <a:r>
              <a:rPr lang="de-DE" sz="2400" b="0" dirty="0"/>
              <a:t> Levers - </a:t>
            </a:r>
            <a:r>
              <a:rPr lang="de-DE" sz="2400" b="0" dirty="0" err="1"/>
              <a:t>How</a:t>
            </a:r>
            <a:r>
              <a:rPr lang="de-DE" sz="2400" b="0" dirty="0"/>
              <a:t>?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9"/>
            <a:ext cx="11545200" cy="506689"/>
          </a:xfrm>
        </p:spPr>
        <p:txBody>
          <a:bodyPr/>
          <a:lstStyle/>
          <a:p>
            <a:r>
              <a:rPr lang="de-DE" sz="2000" dirty="0" err="1"/>
              <a:t>Optimization</a:t>
            </a:r>
            <a:r>
              <a:rPr lang="de-DE" sz="2000" dirty="0"/>
              <a:t> </a:t>
            </a:r>
            <a:r>
              <a:rPr lang="de-DE" sz="2000" dirty="0" err="1"/>
              <a:t>levers</a:t>
            </a:r>
            <a:r>
              <a:rPr lang="de-DE" sz="2000" dirty="0"/>
              <a:t> </a:t>
            </a:r>
            <a:r>
              <a:rPr lang="de-DE" sz="2000" dirty="0" err="1"/>
              <a:t>applied</a:t>
            </a:r>
            <a:r>
              <a:rPr lang="de-DE" sz="2000" dirty="0"/>
              <a:t> on</a:t>
            </a:r>
            <a:r>
              <a:rPr lang="de-DE" sz="2000" dirty="0">
                <a:solidFill>
                  <a:srgbClr val="FF9E00"/>
                </a:solidFill>
              </a:rPr>
              <a:t> … </a:t>
            </a:r>
            <a:r>
              <a:rPr lang="en-US" sz="2000" dirty="0"/>
              <a:t>Accelerated Material Requirements Planning</a:t>
            </a:r>
          </a:p>
          <a:p>
            <a:pPr marL="0" indent="0">
              <a:buNone/>
            </a:pPr>
            <a:endParaRPr lang="en-US" sz="20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7722043" y="5659334"/>
            <a:ext cx="2294096" cy="373337"/>
            <a:chOff x="6412226" y="4415418"/>
            <a:chExt cx="2294096" cy="373337"/>
          </a:xfrm>
        </p:grpSpPr>
        <p:sp>
          <p:nvSpPr>
            <p:cNvPr id="5" name="Textplatzhalter 1"/>
            <p:cNvSpPr txBox="1">
              <a:spLocks/>
            </p:cNvSpPr>
            <p:nvPr/>
          </p:nvSpPr>
          <p:spPr>
            <a:xfrm>
              <a:off x="6412226" y="4415418"/>
              <a:ext cx="2294096" cy="373337"/>
            </a:xfrm>
            <a:prstGeom prst="rect">
              <a:avLst/>
            </a:prstGeom>
            <a:ln w="19050">
              <a:solidFill>
                <a:srgbClr val="FF9E00"/>
              </a:solidFill>
            </a:ln>
          </p:spPr>
          <p:txBody>
            <a:bodyPr/>
            <a:lstStyle>
              <a:lvl1pPr marL="285750" marR="0" indent="-28575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 sz="15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816364" rtl="0" eaLnBrk="1" latinLnBrk="0" hangingPunct="1">
                <a:spcBef>
                  <a:spcPts val="45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6364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Wingdings"/>
                <a:buChar char="n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24546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32728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45002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53184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61366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69548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anose="05000000000000000000" pitchFamily="2" charset="2"/>
                <a:buChar char="v"/>
              </a:pPr>
              <a:r>
                <a:rPr lang="de-DE" sz="1600" dirty="0" err="1">
                  <a:solidFill>
                    <a:srgbClr val="0070C0"/>
                  </a:solidFill>
                </a:rPr>
                <a:t>Agility</a:t>
              </a:r>
              <a:endParaRPr lang="de-DE" sz="1600" dirty="0">
                <a:solidFill>
                  <a:srgbClr val="0070C0"/>
                </a:solidFill>
              </a:endParaRPr>
            </a:p>
            <a:p>
              <a:endParaRPr lang="de-DE" sz="1600" dirty="0"/>
            </a:p>
            <a:p>
              <a:pPr marL="0" indent="0">
                <a:buNone/>
              </a:pPr>
              <a:endParaRPr lang="en-US" sz="1600" dirty="0"/>
            </a:p>
          </p:txBody>
        </p:sp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5" t="9676" r="47480" b="47480"/>
            <a:stretch/>
          </p:blipFill>
          <p:spPr>
            <a:xfrm>
              <a:off x="8289501" y="4457310"/>
              <a:ext cx="294131" cy="277791"/>
            </a:xfrm>
            <a:prstGeom prst="rect">
              <a:avLst/>
            </a:prstGeom>
          </p:spPr>
        </p:pic>
      </p:grpSp>
      <p:grpSp>
        <p:nvGrpSpPr>
          <p:cNvPr id="7" name="Gruppieren 6"/>
          <p:cNvGrpSpPr/>
          <p:nvPr/>
        </p:nvGrpSpPr>
        <p:grpSpPr>
          <a:xfrm>
            <a:off x="4815485" y="5659334"/>
            <a:ext cx="2294096" cy="361577"/>
            <a:chOff x="3505668" y="4415418"/>
            <a:chExt cx="2294096" cy="361577"/>
          </a:xfrm>
        </p:grpSpPr>
        <p:sp>
          <p:nvSpPr>
            <p:cNvPr id="8" name="Textplatzhalter 2"/>
            <p:cNvSpPr txBox="1">
              <a:spLocks/>
            </p:cNvSpPr>
            <p:nvPr/>
          </p:nvSpPr>
          <p:spPr>
            <a:xfrm>
              <a:off x="3505668" y="4415418"/>
              <a:ext cx="2294096" cy="361577"/>
            </a:xfrm>
            <a:prstGeom prst="rect">
              <a:avLst/>
            </a:prstGeom>
            <a:ln w="19050">
              <a:solidFill>
                <a:srgbClr val="FF9E00"/>
              </a:solidFill>
            </a:ln>
          </p:spPr>
          <p:txBody>
            <a:bodyPr/>
            <a:lstStyle>
              <a:lvl1pPr marL="285750" marR="0" indent="-28575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 sz="1500" b="1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816364" rtl="0" eaLnBrk="1" latinLnBrk="0" hangingPunct="1">
                <a:spcBef>
                  <a:spcPts val="450"/>
                </a:spcBef>
                <a:buClr>
                  <a:schemeClr val="accent1"/>
                </a:buClr>
                <a:buSzPct val="80000"/>
                <a:buFont typeface="Wingdings" pitchFamily="2" charset="2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6364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Wingdings"/>
                <a:buChar char="n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24546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32728" marR="0" indent="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66666"/>
                </a:buClr>
                <a:buSzPct val="80000"/>
                <a:buFont typeface="Arial"/>
                <a:buChar char="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45002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53184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61366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69548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anose="05000000000000000000" pitchFamily="2" charset="2"/>
                <a:buChar char="v"/>
              </a:pPr>
              <a:r>
                <a:rPr lang="de-DE" sz="1600" dirty="0" err="1">
                  <a:solidFill>
                    <a:srgbClr val="0070C0"/>
                  </a:solidFill>
                </a:rPr>
                <a:t>Effectiveness</a:t>
              </a:r>
              <a:endParaRPr lang="de-DE" sz="1600" dirty="0">
                <a:solidFill>
                  <a:srgbClr val="0070C0"/>
                </a:solidFill>
              </a:endParaRPr>
            </a:p>
            <a:p>
              <a:endParaRPr lang="de-DE" sz="1600" dirty="0"/>
            </a:p>
            <a:p>
              <a:pPr marL="0" indent="0">
                <a:buNone/>
              </a:pPr>
              <a:endParaRPr lang="en-US" sz="1600" dirty="0"/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5" t="9676" r="47480" b="47480"/>
            <a:stretch/>
          </p:blipFill>
          <p:spPr>
            <a:xfrm>
              <a:off x="5392950" y="4451342"/>
              <a:ext cx="294131" cy="277791"/>
            </a:xfrm>
            <a:prstGeom prst="rect">
              <a:avLst/>
            </a:prstGeom>
          </p:spPr>
        </p:pic>
      </p:grpSp>
      <p:grpSp>
        <p:nvGrpSpPr>
          <p:cNvPr id="10" name="Gruppieren 9"/>
          <p:cNvGrpSpPr/>
          <p:nvPr/>
        </p:nvGrpSpPr>
        <p:grpSpPr>
          <a:xfrm>
            <a:off x="1873317" y="5651960"/>
            <a:ext cx="2294096" cy="361577"/>
            <a:chOff x="563500" y="4408044"/>
            <a:chExt cx="2294096" cy="361577"/>
          </a:xfrm>
        </p:grpSpPr>
        <p:sp>
          <p:nvSpPr>
            <p:cNvPr id="11" name="Textplatzhalter 3"/>
            <p:cNvSpPr txBox="1">
              <a:spLocks/>
            </p:cNvSpPr>
            <p:nvPr/>
          </p:nvSpPr>
          <p:spPr>
            <a:xfrm>
              <a:off x="563500" y="4408044"/>
              <a:ext cx="2294096" cy="361577"/>
            </a:xfrm>
            <a:prstGeom prst="rect">
              <a:avLst/>
            </a:prstGeom>
            <a:ln w="19050">
              <a:solidFill>
                <a:srgbClr val="FF9E00"/>
              </a:solidFill>
            </a:ln>
          </p:spPr>
          <p:txBody>
            <a:bodyPr>
              <a:noAutofit/>
            </a:bodyPr>
            <a:lstStyle>
              <a:lvl1pPr marL="266700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9E00"/>
                </a:buClr>
                <a:buSzPct val="100000"/>
                <a:buFont typeface="Wingdings" panose="05000000000000000000" pitchFamily="2" charset="2"/>
                <a:buChar char="§"/>
                <a:tabLst/>
                <a:defRPr sz="18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7675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FF9E00"/>
                </a:buClr>
                <a:buSzPct val="100000"/>
                <a:buFont typeface="Arial" panose="020B0604020202020204" pitchFamily="34" charset="0"/>
                <a:buChar char="•"/>
                <a:tabLst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28650" marR="0" indent="-269875" algn="l" defTabSz="816364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FF9E00"/>
                </a:buClr>
                <a:buSzPct val="75000"/>
                <a:buFont typeface="Symbol" panose="05050102010706020507" pitchFamily="18" charset="2"/>
                <a:buChar char="-"/>
                <a:tabLst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09625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187"/>
                </a:spcBef>
                <a:spcAft>
                  <a:spcPts val="0"/>
                </a:spcAft>
                <a:buClr>
                  <a:srgbClr val="FF9E00"/>
                </a:buClr>
                <a:buSzPct val="75000"/>
                <a:buFont typeface="Courier New" panose="02070309020205020404" pitchFamily="49" charset="0"/>
                <a:buChar char="o"/>
                <a:tabLst/>
                <a:defRPr sz="12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09625" marR="0" indent="-266700" algn="l" defTabSz="8163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90000"/>
                <a:buFont typeface="Arial" pitchFamily="34" charset="0"/>
                <a:buChar char="–"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45002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53184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61366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69548" indent="-204091" algn="l" defTabSz="81636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" panose="05000000000000000000" pitchFamily="2" charset="2"/>
                <a:buChar char="v"/>
              </a:pPr>
              <a:r>
                <a:rPr lang="de-DE" sz="1600" b="1" dirty="0">
                  <a:solidFill>
                    <a:srgbClr val="0070C0"/>
                  </a:solidFill>
                </a:rPr>
                <a:t>Efficiency</a:t>
              </a:r>
            </a:p>
            <a:p>
              <a:pPr marL="0" indent="0">
                <a:buNone/>
              </a:pPr>
              <a:endParaRPr lang="de-DE" sz="1600" dirty="0"/>
            </a:p>
          </p:txBody>
        </p:sp>
        <p:pic>
          <p:nvPicPr>
            <p:cNvPr id="12" name="Grafik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5" t="9676" r="47480" b="47480"/>
            <a:stretch/>
          </p:blipFill>
          <p:spPr>
            <a:xfrm>
              <a:off x="2472741" y="4457310"/>
              <a:ext cx="294131" cy="277791"/>
            </a:xfrm>
            <a:prstGeom prst="rect">
              <a:avLst/>
            </a:prstGeom>
          </p:spPr>
        </p:pic>
      </p:grpSp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780297"/>
              </p:ext>
            </p:extLst>
          </p:nvPr>
        </p:nvGraphicFramePr>
        <p:xfrm>
          <a:off x="2466621" y="2495195"/>
          <a:ext cx="6719668" cy="2667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5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9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507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Business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E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/>
                        <a:t>Real time </a:t>
                      </a:r>
                      <a:r>
                        <a:rPr lang="de-DE" sz="1400" dirty="0" err="1"/>
                        <a:t>data</a:t>
                      </a:r>
                      <a:endParaRPr lang="en-US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/>
                        <a:t>MRP </a:t>
                      </a:r>
                      <a:r>
                        <a:rPr lang="de-DE" sz="1400" baseline="0" dirty="0" err="1"/>
                        <a:t>run</a:t>
                      </a:r>
                      <a:r>
                        <a:rPr lang="de-DE" sz="1400" baseline="0" dirty="0"/>
                        <a:t> on </a:t>
                      </a:r>
                      <a:r>
                        <a:rPr lang="de-DE" sz="1400" baseline="0" dirty="0" err="1"/>
                        <a:t>request</a:t>
                      </a:r>
                      <a:endParaRPr lang="de-DE" sz="1400" baseline="0" dirty="0"/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System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based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recommendations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for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faster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decision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making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State-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-Art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cockpit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Costs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savings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Improved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just-in-time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delivery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Increased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inventory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turnover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Single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source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truth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Merging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of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OLAP &amp; OLTP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Better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system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handling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Opportunity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to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run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MRP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centralized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Better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customer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solutions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Reduced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data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footprint</a:t>
                      </a:r>
                      <a:endParaRPr lang="de-DE" sz="140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Better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system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400" baseline="0" dirty="0" err="1">
                          <a:solidFill>
                            <a:schemeClr val="tx1"/>
                          </a:solidFill>
                        </a:rPr>
                        <a:t>performance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44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	</a:t>
            </a:r>
            <a:r>
              <a:rPr lang="de-DE" dirty="0" smtClean="0">
                <a:solidFill>
                  <a:srgbClr val="666666"/>
                </a:solidFill>
              </a:rPr>
              <a:t> SAP </a:t>
            </a:r>
            <a:r>
              <a:rPr lang="de-DE" dirty="0">
                <a:solidFill>
                  <a:srgbClr val="666666"/>
                </a:solidFill>
              </a:rPr>
              <a:t>– The Intelligent Enterprise </a:t>
            </a:r>
            <a:endParaRPr lang="de-DE" dirty="0" smtClean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 Fast 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</a:t>
            </a:r>
            <a:r>
              <a:rPr lang="de-DE" dirty="0" smtClean="0">
                <a:solidFill>
                  <a:srgbClr val="666666"/>
                </a:solidFill>
              </a:rPr>
              <a:t>S/4HANA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</a:t>
            </a:r>
            <a:r>
              <a:rPr lang="de-DE" dirty="0" err="1">
                <a:solidFill>
                  <a:srgbClr val="0070C0"/>
                </a:solidFill>
              </a:rPr>
              <a:t>What´s</a:t>
            </a:r>
            <a:r>
              <a:rPr lang="de-DE" dirty="0">
                <a:solidFill>
                  <a:srgbClr val="0070C0"/>
                </a:solidFill>
              </a:rPr>
              <a:t> New?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Transition to SAP S/4HANA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110074" y="2138457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110074" y="1603924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110074" y="2685248"/>
            <a:ext cx="3862252" cy="417127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110074" y="3232039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1464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What´s</a:t>
            </a:r>
            <a:r>
              <a:rPr lang="de-DE" dirty="0"/>
              <a:t> New?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802970" y="1673660"/>
            <a:ext cx="4969597" cy="4392043"/>
          </a:xfrm>
        </p:spPr>
        <p:txBody>
          <a:bodyPr/>
          <a:lstStyle/>
          <a:p>
            <a:r>
              <a:rPr lang="de-DE" sz="2400" dirty="0"/>
              <a:t>SAP S/4HANA</a:t>
            </a:r>
            <a:r>
              <a:rPr lang="de-DE" sz="2400" dirty="0">
                <a:solidFill>
                  <a:srgbClr val="FF9E00"/>
                </a:solidFill>
              </a:rPr>
              <a:t> </a:t>
            </a:r>
            <a:r>
              <a:rPr lang="de-DE" dirty="0">
                <a:solidFill>
                  <a:srgbClr val="FF9E00"/>
                </a:solidFill>
              </a:rPr>
              <a:t>…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dirty="0" err="1"/>
              <a:t>works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in-memory</a:t>
            </a:r>
            <a:endParaRPr lang="de-DE" dirty="0">
              <a:solidFill>
                <a:srgbClr val="FF9E00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dirty="0" err="1"/>
              <a:t>has</a:t>
            </a:r>
            <a:r>
              <a:rPr lang="de-DE" dirty="0"/>
              <a:t>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modern design</a:t>
            </a: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dirty="0" err="1"/>
              <a:t>works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technology</a:t>
            </a:r>
            <a:endParaRPr lang="en-US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en-US" dirty="0"/>
          </a:p>
          <a:p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5418778" y="3297134"/>
            <a:ext cx="4604788" cy="870512"/>
            <a:chOff x="4677372" y="2397693"/>
            <a:chExt cx="3307433" cy="894137"/>
          </a:xfrm>
        </p:grpSpPr>
        <p:grpSp>
          <p:nvGrpSpPr>
            <p:cNvPr id="5" name="Gruppieren 4"/>
            <p:cNvGrpSpPr/>
            <p:nvPr/>
          </p:nvGrpSpPr>
          <p:grpSpPr>
            <a:xfrm>
              <a:off x="4677372" y="2397693"/>
              <a:ext cx="1099120" cy="894137"/>
              <a:chOff x="4677372" y="2397693"/>
              <a:chExt cx="1099120" cy="894137"/>
            </a:xfrm>
          </p:grpSpPr>
          <p:sp>
            <p:nvSpPr>
              <p:cNvPr id="7" name="Pfeil nach rechts 6"/>
              <p:cNvSpPr/>
              <p:nvPr/>
            </p:nvSpPr>
            <p:spPr>
              <a:xfrm>
                <a:off x="4677372" y="2397693"/>
                <a:ext cx="1099120" cy="894137"/>
              </a:xfrm>
              <a:prstGeom prst="rightArrow">
                <a:avLst/>
              </a:prstGeom>
              <a:ln>
                <a:solidFill>
                  <a:srgbClr val="FF9E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0" rIns="91440" bIns="45720" rtlCol="0" anchor="ctr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prstMaterial="metal">
                  <a:contourClr>
                    <a:schemeClr val="bg2"/>
                  </a:contourClr>
                </a:sp3d>
              </a:bodyPr>
              <a:lstStyle/>
              <a:p>
                <a:pPr algn="ctr"/>
                <a:endParaRPr lang="en-US" sz="2000" b="1" cap="none" spc="0" dirty="0">
                  <a:ln w="50800"/>
                  <a:solidFill>
                    <a:schemeClr val="accent1"/>
                  </a:solidFill>
                  <a:effectLst/>
                </a:endParaRPr>
              </a:p>
            </p:txBody>
          </p:sp>
          <p:sp>
            <p:nvSpPr>
              <p:cNvPr id="8" name="Textfeld 7"/>
              <p:cNvSpPr txBox="1"/>
              <p:nvPr/>
            </p:nvSpPr>
            <p:spPr>
              <a:xfrm>
                <a:off x="4874878" y="2715284"/>
                <a:ext cx="698511" cy="2154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</a:pPr>
                <a:r>
                  <a:rPr lang="de-DE" sz="1400" b="1" kern="0" dirty="0" err="1">
                    <a:solidFill>
                      <a:srgbClr val="0070C0"/>
                    </a:solidFill>
                    <a:ea typeface="Arial Unicode MS" pitchFamily="34" charset="-128"/>
                    <a:cs typeface="Arial Unicode MS" pitchFamily="34" charset="-128"/>
                  </a:rPr>
                  <a:t>Fiori</a:t>
                </a:r>
                <a:endParaRPr lang="en-US" sz="1400" b="1" kern="0" dirty="0" err="1">
                  <a:solidFill>
                    <a:srgbClr val="0070C0"/>
                  </a:solidFill>
                  <a:ea typeface="Arial Unicode MS" pitchFamily="34" charset="-128"/>
                  <a:cs typeface="Arial Unicode MS" pitchFamily="34" charset="-128"/>
                </a:endParaRPr>
              </a:p>
            </p:txBody>
          </p:sp>
        </p:grpSp>
        <p:sp>
          <p:nvSpPr>
            <p:cNvPr id="6" name="Abgerundetes Rechteck 5"/>
            <p:cNvSpPr/>
            <p:nvPr/>
          </p:nvSpPr>
          <p:spPr>
            <a:xfrm>
              <a:off x="5855150" y="2437135"/>
              <a:ext cx="2129655" cy="817245"/>
            </a:xfrm>
            <a:prstGeom prst="round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de-DE" sz="1400" kern="0" dirty="0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Hardware </a:t>
              </a:r>
              <a:r>
                <a:rPr lang="de-DE" sz="1400" kern="0" dirty="0" err="1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independence</a:t>
              </a:r>
              <a:endParaRPr lang="de-DE" sz="1400" kern="0" dirty="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de-DE" sz="1400" kern="0" dirty="0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Mobile </a:t>
              </a:r>
              <a:r>
                <a:rPr lang="de-DE" sz="1400" kern="0" dirty="0" err="1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devices</a:t>
              </a:r>
              <a:endParaRPr lang="en-US" sz="1400" kern="0" dirty="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5413842" y="1937907"/>
            <a:ext cx="4611660" cy="1259780"/>
            <a:chOff x="3851920" y="958249"/>
            <a:chExt cx="3312369" cy="1293971"/>
          </a:xfrm>
        </p:grpSpPr>
        <p:sp>
          <p:nvSpPr>
            <p:cNvPr id="10" name="Pfeil nach rechts 9"/>
            <p:cNvSpPr/>
            <p:nvPr/>
          </p:nvSpPr>
          <p:spPr>
            <a:xfrm>
              <a:off x="3851920" y="1004531"/>
              <a:ext cx="1177779" cy="1113513"/>
            </a:xfrm>
            <a:prstGeom prst="rightArrow">
              <a:avLst/>
            </a:prstGeom>
            <a:ln>
              <a:solidFill>
                <a:srgbClr val="FF9E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en-US" sz="20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3918067" y="1348957"/>
              <a:ext cx="698511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400" b="1" kern="0" dirty="0">
                  <a:solidFill>
                    <a:srgbClr val="0070C0"/>
                  </a:solidFill>
                  <a:ea typeface="Arial Unicode MS" pitchFamily="34" charset="-128"/>
                  <a:cs typeface="Arial Unicode MS" pitchFamily="34" charset="-128"/>
                </a:rPr>
                <a:t>In-Memory Database</a:t>
              </a:r>
              <a:endParaRPr lang="en-US" sz="1400" b="1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5029699" y="958249"/>
              <a:ext cx="2134590" cy="1293971"/>
            </a:xfrm>
            <a:prstGeom prst="round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de-DE" sz="1400" kern="0" dirty="0" err="1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Column</a:t>
              </a:r>
              <a:r>
                <a:rPr lang="de-DE" sz="1400" kern="0" dirty="0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 Store</a:t>
              </a:r>
            </a:p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de-DE" sz="1400" kern="0" dirty="0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In-Memory Processing</a:t>
              </a:r>
            </a:p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de-DE" sz="1400" kern="0" dirty="0" err="1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Compression</a:t>
              </a:r>
              <a:endParaRPr lang="de-DE" sz="1400" kern="0" dirty="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de-DE" sz="1400" kern="0" dirty="0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Parallel Processing</a:t>
              </a: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5448675" y="4273555"/>
            <a:ext cx="4574888" cy="1293971"/>
            <a:chOff x="3873395" y="940688"/>
            <a:chExt cx="3285958" cy="1329089"/>
          </a:xfrm>
        </p:grpSpPr>
        <p:sp>
          <p:nvSpPr>
            <p:cNvPr id="14" name="Pfeil nach rechts 13"/>
            <p:cNvSpPr/>
            <p:nvPr/>
          </p:nvSpPr>
          <p:spPr>
            <a:xfrm>
              <a:off x="3873395" y="1049254"/>
              <a:ext cx="1102666" cy="1131070"/>
            </a:xfrm>
            <a:prstGeom prst="rightArrow">
              <a:avLst/>
            </a:prstGeom>
            <a:ln>
              <a:solidFill>
                <a:srgbClr val="FF9E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en-US" sz="20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3921596" y="1411572"/>
              <a:ext cx="968098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400" b="1" kern="0" dirty="0">
                  <a:solidFill>
                    <a:srgbClr val="0070C0"/>
                  </a:solidFill>
                  <a:ea typeface="Arial Unicode MS" pitchFamily="34" charset="-128"/>
                  <a:cs typeface="Arial Unicode MS" pitchFamily="34" charset="-128"/>
                </a:rPr>
                <a:t>OLAP + OLTP </a:t>
              </a:r>
              <a:r>
                <a:rPr lang="de-DE" sz="1400" b="1" kern="0" dirty="0" err="1">
                  <a:solidFill>
                    <a:srgbClr val="0070C0"/>
                  </a:solidFill>
                  <a:ea typeface="Arial Unicode MS" pitchFamily="34" charset="-128"/>
                  <a:cs typeface="Arial Unicode MS" pitchFamily="34" charset="-128"/>
                </a:rPr>
                <a:t>together</a:t>
              </a:r>
              <a:endParaRPr lang="en-US" sz="1400" b="1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6" name="Abgerundetes Rechteck 15"/>
            <p:cNvSpPr/>
            <p:nvPr/>
          </p:nvSpPr>
          <p:spPr>
            <a:xfrm>
              <a:off x="5029698" y="940688"/>
              <a:ext cx="2129655" cy="1329089"/>
            </a:xfrm>
            <a:prstGeom prst="round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400" dirty="0"/>
                <a:t>Real-time analytics on current data</a:t>
              </a:r>
            </a:p>
            <a:p>
              <a:pPr marL="342900" indent="-34290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en-US" sz="1400" dirty="0"/>
                <a:t>Consolidated forecasts including actual and planned cash data</a:t>
              </a:r>
              <a:endParaRPr lang="de-DE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652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Babett Ruß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Beginner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 smtClean="0"/>
              <a:t>advanced</a:t>
            </a:r>
            <a:endParaRPr lang="de-DE" dirty="0" smtClean="0"/>
          </a:p>
          <a:p>
            <a:r>
              <a:rPr lang="en-US" dirty="0"/>
              <a:t>Interest in logistics, finance and human resources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111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What´s</a:t>
            </a:r>
            <a:r>
              <a:rPr lang="de-DE" dirty="0"/>
              <a:t> New?</a:t>
            </a:r>
            <a:br>
              <a:rPr lang="de-DE" dirty="0"/>
            </a:br>
            <a:r>
              <a:rPr lang="de-DE" b="0" dirty="0"/>
              <a:t>Innovation &amp; </a:t>
            </a:r>
            <a:r>
              <a:rPr lang="de-DE" b="0" dirty="0" err="1"/>
              <a:t>Simplification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907519" y="2361241"/>
            <a:ext cx="3357942" cy="2784206"/>
            <a:chOff x="329040" y="1308421"/>
            <a:chExt cx="3357942" cy="2784206"/>
          </a:xfrm>
        </p:grpSpPr>
        <p:sp>
          <p:nvSpPr>
            <p:cNvPr id="5" name="Ellipse 4"/>
            <p:cNvSpPr/>
            <p:nvPr/>
          </p:nvSpPr>
          <p:spPr>
            <a:xfrm>
              <a:off x="329040" y="1308421"/>
              <a:ext cx="1841737" cy="1705024"/>
            </a:xfrm>
            <a:prstGeom prst="ellipse">
              <a:avLst/>
            </a:prstGeom>
            <a:noFill/>
            <a:ln>
              <a:solidFill>
                <a:srgbClr val="005EA3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20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845245" y="1312613"/>
              <a:ext cx="1841737" cy="1705024"/>
            </a:xfrm>
            <a:prstGeom prst="ellipse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20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1074079" y="2387603"/>
              <a:ext cx="1841737" cy="1705024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20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553394" y="1943329"/>
              <a:ext cx="1396119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solidFill>
                    <a:srgbClr val="005EA3"/>
                  </a:solidFill>
                  <a:ea typeface="Arial Unicode MS" pitchFamily="34" charset="-128"/>
                  <a:cs typeface="Arial Unicode MS" pitchFamily="34" charset="-128"/>
                </a:rPr>
                <a:t>SAP HANA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2285855" y="1799267"/>
              <a:ext cx="136815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solidFill>
                    <a:srgbClr val="FF9E00"/>
                  </a:solidFill>
                  <a:ea typeface="Arial Unicode MS" pitchFamily="34" charset="-128"/>
                  <a:cs typeface="Arial Unicode MS" pitchFamily="34" charset="-128"/>
                </a:rPr>
                <a:t>Real-Time </a:t>
              </a:r>
              <a:r>
                <a:rPr lang="de-DE" sz="2000" kern="0" dirty="0" err="1">
                  <a:solidFill>
                    <a:srgbClr val="FF9E00"/>
                  </a:solidFill>
                  <a:ea typeface="Arial Unicode MS" pitchFamily="34" charset="-128"/>
                  <a:cs typeface="Arial Unicode MS" pitchFamily="34" charset="-128"/>
                </a:rPr>
                <a:t>Simplified</a:t>
              </a:r>
              <a:endParaRPr lang="de-DE" sz="2000" kern="0" dirty="0">
                <a:solidFill>
                  <a:srgbClr val="FF9E00"/>
                </a:solidFill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1364468" y="3199451"/>
              <a:ext cx="1548733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solidFill>
                    <a:srgbClr val="92D050"/>
                  </a:solidFill>
                  <a:ea typeface="Arial Unicode MS" pitchFamily="34" charset="-128"/>
                  <a:cs typeface="Arial Unicode MS" pitchFamily="34" charset="-128"/>
                </a:rPr>
                <a:t>SAP FIORI</a:t>
              </a:r>
            </a:p>
          </p:txBody>
        </p:sp>
      </p:grpSp>
      <p:pic>
        <p:nvPicPr>
          <p:cNvPr id="11" name="Grafi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023" y="1975091"/>
            <a:ext cx="628650" cy="4953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159" y="5145446"/>
            <a:ext cx="567864" cy="430436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6426297" y="5236568"/>
            <a:ext cx="151216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de-DE" sz="1400" kern="0" dirty="0">
                <a:ea typeface="Arial Unicode MS" pitchFamily="34" charset="-128"/>
                <a:cs typeface="Arial Unicode MS" pitchFamily="34" charset="-128"/>
              </a:rPr>
              <a:t>Any Attribute </a:t>
            </a:r>
            <a:r>
              <a:rPr lang="de-DE" sz="1400" kern="0" dirty="0" err="1">
                <a:ea typeface="Arial Unicode MS" pitchFamily="34" charset="-128"/>
                <a:cs typeface="Arial Unicode MS" pitchFamily="34" charset="-128"/>
              </a:rPr>
              <a:t>as</a:t>
            </a:r>
            <a:r>
              <a:rPr lang="de-DE" sz="1400" kern="0" dirty="0">
                <a:ea typeface="Arial Unicode MS" pitchFamily="34" charset="-128"/>
                <a:cs typeface="Arial Unicode MS" pitchFamily="34" charset="-128"/>
              </a:rPr>
              <a:t> an Index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449" y="3090531"/>
            <a:ext cx="581025" cy="581025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5821521" y="3218447"/>
            <a:ext cx="151216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de-DE" sz="1400" kern="0" dirty="0">
                <a:ea typeface="Arial Unicode MS" pitchFamily="34" charset="-128"/>
                <a:cs typeface="Arial Unicode MS" pitchFamily="34" charset="-128"/>
              </a:rPr>
              <a:t>OLAP + OLTP </a:t>
            </a:r>
            <a:r>
              <a:rPr lang="de-DE" sz="1400" kern="0" dirty="0" err="1">
                <a:ea typeface="Arial Unicode MS" pitchFamily="34" charset="-128"/>
                <a:cs typeface="Arial Unicode MS" pitchFamily="34" charset="-128"/>
              </a:rPr>
              <a:t>together</a:t>
            </a:r>
            <a:endParaRPr lang="de-DE" sz="1400" kern="0" dirty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966591" y="2145797"/>
            <a:ext cx="151216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de-DE" sz="1400" kern="0" dirty="0" err="1">
                <a:ea typeface="Arial Unicode MS" pitchFamily="34" charset="-128"/>
                <a:cs typeface="Arial Unicode MS" pitchFamily="34" charset="-128"/>
              </a:rPr>
              <a:t>Compression</a:t>
            </a:r>
            <a:endParaRPr lang="de-DE" sz="1400" kern="0" dirty="0"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6546" y="1693114"/>
            <a:ext cx="2454595" cy="1225827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604" y="3330768"/>
            <a:ext cx="2160240" cy="1455554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8276" y="3433891"/>
            <a:ext cx="1939519" cy="1242485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7786" y="4416149"/>
            <a:ext cx="606616" cy="450999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5603" y="3363204"/>
            <a:ext cx="589033" cy="45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2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What´s</a:t>
            </a:r>
            <a:r>
              <a:rPr lang="de-DE" dirty="0"/>
              <a:t> New?</a:t>
            </a:r>
            <a:br>
              <a:rPr lang="de-DE" dirty="0"/>
            </a:br>
            <a:r>
              <a:rPr lang="de-DE" sz="2400" b="0" dirty="0"/>
              <a:t>SAP HANA		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9"/>
            <a:ext cx="11545200" cy="795448"/>
          </a:xfrm>
        </p:spPr>
        <p:txBody>
          <a:bodyPr/>
          <a:lstStyle/>
          <a:p>
            <a:pPr marL="273050" indent="-273050">
              <a:lnSpc>
                <a:spcPct val="150000"/>
              </a:lnSpc>
              <a:buClr>
                <a:srgbClr val="FFB909"/>
              </a:buClr>
            </a:pPr>
            <a:r>
              <a:rPr lang="de-DE" kern="0" dirty="0">
                <a:ea typeface="Arial Unicode MS" pitchFamily="34" charset="-128"/>
                <a:cs typeface="Arial Unicode MS" pitchFamily="34" charset="-128"/>
              </a:rPr>
              <a:t>SAP HANA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</a:rPr>
              <a:t>is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</a:rPr>
              <a:t> an In-Memory Database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</a:rPr>
              <a:t>that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</a:rPr>
              <a:t>allows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</a:rPr>
              <a:t>you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</a:rPr>
              <a:t> to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</a:rPr>
              <a:t>process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</a:rPr>
              <a:t>data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</a:rPr>
              <a:t>very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</a:rPr>
              <a:t> fast</a:t>
            </a:r>
          </a:p>
          <a:p>
            <a:pPr marL="273050" indent="-273050">
              <a:lnSpc>
                <a:spcPct val="150000"/>
              </a:lnSpc>
              <a:buClr>
                <a:srgbClr val="FFB909"/>
              </a:buClr>
            </a:pPr>
            <a:r>
              <a:rPr lang="de-DE" kern="0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But SAP HANA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can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do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way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</a:t>
            </a:r>
            <a:r>
              <a:rPr lang="de-DE" kern="0" dirty="0" err="1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more</a:t>
            </a:r>
            <a:r>
              <a:rPr lang="de-DE" kern="0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with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its</a:t>
            </a:r>
            <a:r>
              <a:rPr lang="de-DE" dirty="0">
                <a:sym typeface="Wingdings" pitchFamily="2" charset="2"/>
              </a:rPr>
              <a:t> different </a:t>
            </a:r>
            <a:r>
              <a:rPr lang="de-DE" dirty="0" err="1">
                <a:sym typeface="Wingdings" pitchFamily="2" charset="2"/>
              </a:rPr>
              <a:t>processing</a:t>
            </a:r>
            <a:r>
              <a:rPr lang="de-DE" dirty="0">
                <a:sym typeface="Wingdings" pitchFamily="2" charset="2"/>
              </a:rPr>
              <a:t> </a:t>
            </a:r>
            <a:r>
              <a:rPr lang="de-DE" dirty="0" err="1">
                <a:sym typeface="Wingdings" pitchFamily="2" charset="2"/>
              </a:rPr>
              <a:t>engines</a:t>
            </a:r>
            <a:endParaRPr lang="de-DE" dirty="0"/>
          </a:p>
          <a:p>
            <a:pPr>
              <a:lnSpc>
                <a:spcPct val="150000"/>
              </a:lnSpc>
            </a:pPr>
            <a:endParaRPr lang="de-D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9022" y="2887549"/>
            <a:ext cx="6954807" cy="2851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3051" y="4802738"/>
            <a:ext cx="1771429" cy="14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9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What´s</a:t>
            </a:r>
            <a:r>
              <a:rPr lang="de-DE" dirty="0"/>
              <a:t> New?</a:t>
            </a:r>
            <a:br>
              <a:rPr lang="de-DE" dirty="0"/>
            </a:br>
            <a:r>
              <a:rPr lang="de-DE" b="0" dirty="0"/>
              <a:t>Real Time </a:t>
            </a:r>
            <a:r>
              <a:rPr lang="de-DE" b="0" dirty="0" err="1"/>
              <a:t>Simplification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9"/>
            <a:ext cx="4552800" cy="699196"/>
          </a:xfrm>
        </p:spPr>
        <p:txBody>
          <a:bodyPr/>
          <a:lstStyle/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buFont typeface="Arial" panose="020B0604020202020204" pitchFamily="34" charset="0"/>
              <a:buChar char="•"/>
            </a:pPr>
            <a:r>
              <a:rPr lang="de-DE" sz="2000" kern="0" dirty="0" err="1">
                <a:ea typeface="Arial Unicode MS" pitchFamily="34" charset="-128"/>
                <a:cs typeface="Arial Unicode MS" pitchFamily="34" charset="-128"/>
              </a:rPr>
              <a:t>Example</a:t>
            </a:r>
            <a:r>
              <a:rPr lang="de-DE" sz="2000" kern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ea typeface="Arial Unicode MS" pitchFamily="34" charset="-128"/>
                <a:cs typeface="Arial Unicode MS" pitchFamily="34" charset="-128"/>
              </a:rPr>
              <a:t>of</a:t>
            </a:r>
            <a:r>
              <a:rPr lang="de-DE" sz="2000" kern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ea typeface="Arial Unicode MS" pitchFamily="34" charset="-128"/>
                <a:cs typeface="Arial Unicode MS" pitchFamily="34" charset="-128"/>
              </a:rPr>
              <a:t>data</a:t>
            </a:r>
            <a:r>
              <a:rPr lang="de-DE" sz="2000" kern="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ea typeface="Arial Unicode MS" pitchFamily="34" charset="-128"/>
                <a:cs typeface="Arial Unicode MS" pitchFamily="34" charset="-128"/>
              </a:rPr>
              <a:t>compression</a:t>
            </a:r>
            <a:endParaRPr lang="de-DE" sz="2000" kern="0" dirty="0"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457857"/>
              </p:ext>
            </p:extLst>
          </p:nvPr>
        </p:nvGraphicFramePr>
        <p:xfrm>
          <a:off x="6806204" y="1801088"/>
          <a:ext cx="4871856" cy="304568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35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5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9665">
                <a:tc>
                  <a:txBody>
                    <a:bodyPr/>
                    <a:lstStyle/>
                    <a:p>
                      <a:pPr algn="ctr"/>
                      <a:r>
                        <a:rPr lang="de-DE" sz="1050" dirty="0">
                          <a:solidFill>
                            <a:schemeClr val="bg1"/>
                          </a:solidFill>
                        </a:rPr>
                        <a:t>Traditional Database </a:t>
                      </a:r>
                      <a:r>
                        <a:rPr lang="de-DE" sz="1050" dirty="0" err="1">
                          <a:solidFill>
                            <a:schemeClr val="bg1"/>
                          </a:solidFill>
                        </a:rPr>
                        <a:t>Architecture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dirty="0" err="1">
                          <a:solidFill>
                            <a:schemeClr val="bg1"/>
                          </a:solidFill>
                        </a:rPr>
                        <a:t>Principles</a:t>
                      </a:r>
                      <a:r>
                        <a:rPr lang="de-DE" sz="105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050" baseline="0" dirty="0" err="1">
                          <a:solidFill>
                            <a:schemeClr val="bg1"/>
                          </a:solidFill>
                        </a:rPr>
                        <a:t>of</a:t>
                      </a:r>
                      <a:r>
                        <a:rPr lang="de-DE" sz="105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050" baseline="0" dirty="0" err="1">
                          <a:solidFill>
                            <a:schemeClr val="bg1"/>
                          </a:solidFill>
                        </a:rPr>
                        <a:t>the</a:t>
                      </a:r>
                      <a:r>
                        <a:rPr lang="de-DE" sz="1050" baseline="0" dirty="0">
                          <a:solidFill>
                            <a:schemeClr val="bg1"/>
                          </a:solidFill>
                        </a:rPr>
                        <a:t> S/4HANA Data Model</a:t>
                      </a:r>
                      <a:endParaRPr 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E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6019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Normalized data modeling third normal form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Avoid</a:t>
                      </a:r>
                      <a:r>
                        <a:rPr lang="de-DE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unwanted</a:t>
                      </a:r>
                      <a:r>
                        <a:rPr lang="de-DE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redundancies</a:t>
                      </a:r>
                      <a:r>
                        <a:rPr lang="de-DE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Avoid</a:t>
                      </a:r>
                      <a:r>
                        <a:rPr lang="de-DE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inconsistencies</a:t>
                      </a:r>
                      <a:r>
                        <a:rPr lang="de-DE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de-DE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anomalies</a:t>
                      </a:r>
                      <a:endParaRPr lang="de-DE" sz="1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Disadvantages</a:t>
                      </a:r>
                      <a:endParaRPr lang="de-DE" sz="1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Symbol" panose="05050102010706020507" pitchFamily="18" charset="2"/>
                        <a:buChar char="-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Frequent use of redundant data to increase the performance of e.g. data aggregation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Symbol" panose="05050102010706020507" pitchFamily="18" charset="2"/>
                        <a:buChar char="-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Higher effort to update redundant data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indent="-285750" algn="l" defTabSz="816364" rtl="0" eaLnBrk="1" latinLnBrk="0" hangingPunct="1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Storage of data in </a:t>
                      </a:r>
                      <a:r>
                        <a:rPr lang="en-US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denormalized</a:t>
                      </a: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form</a:t>
                      </a:r>
                    </a:p>
                    <a:p>
                      <a:pPr marL="285750" indent="-285750" algn="l" defTabSz="816364" rtl="0" eaLnBrk="1" latinLnBrk="0" hangingPunct="1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de-DE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Single </a:t>
                      </a: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source</a:t>
                      </a:r>
                      <a:r>
                        <a:rPr lang="de-DE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</a:t>
                      </a:r>
                      <a:endParaRPr lang="de-DE" sz="1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816364" rtl="0" eaLnBrk="1" latinLnBrk="0" hangingPunct="1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longer need for redundant data storage for tasks such as aggregation</a:t>
                      </a:r>
                    </a:p>
                    <a:p>
                      <a:pPr marL="285750" indent="-285750" algn="l" defTabSz="816364" rtl="0" eaLnBrk="1" latinLnBrk="0" hangingPunct="1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Processing of aggregation and analytics on the fly</a:t>
                      </a:r>
                    </a:p>
                    <a:p>
                      <a:pPr marL="285750" indent="-285750" algn="l" defTabSz="816364" rtl="0" eaLnBrk="1" latinLnBrk="0" hangingPunct="1">
                        <a:spcAft>
                          <a:spcPts val="600"/>
                        </a:spcAft>
                        <a:buClr>
                          <a:srgbClr val="FFC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Check for inconsistencies and anomalies due to </a:t>
                      </a:r>
                      <a:r>
                        <a:rPr lang="en-US" sz="11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denormalization</a:t>
                      </a: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are no longer a critical task</a:t>
                      </a:r>
                      <a:endParaRPr lang="de-DE" sz="1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uppieren 4"/>
          <p:cNvGrpSpPr/>
          <p:nvPr/>
        </p:nvGrpSpPr>
        <p:grpSpPr>
          <a:xfrm>
            <a:off x="624351" y="2401419"/>
            <a:ext cx="2718488" cy="924892"/>
            <a:chOff x="113646" y="1565867"/>
            <a:chExt cx="2718488" cy="924892"/>
          </a:xfrm>
        </p:grpSpPr>
        <p:grpSp>
          <p:nvGrpSpPr>
            <p:cNvPr id="6" name="Gruppieren 5"/>
            <p:cNvGrpSpPr/>
            <p:nvPr/>
          </p:nvGrpSpPr>
          <p:grpSpPr>
            <a:xfrm>
              <a:off x="286923" y="2093565"/>
              <a:ext cx="2464413" cy="397194"/>
              <a:chOff x="1116220" y="2180494"/>
              <a:chExt cx="2464413" cy="397194"/>
            </a:xfrm>
          </p:grpSpPr>
          <p:cxnSp>
            <p:nvCxnSpPr>
              <p:cNvPr id="11" name="Gerader Verbinder 10"/>
              <p:cNvCxnSpPr/>
              <p:nvPr/>
            </p:nvCxnSpPr>
            <p:spPr>
              <a:xfrm flipV="1">
                <a:off x="1116220" y="2180494"/>
                <a:ext cx="701636" cy="834"/>
              </a:xfrm>
              <a:prstGeom prst="line">
                <a:avLst/>
              </a:prstGeom>
              <a:ln w="19050">
                <a:solidFill>
                  <a:srgbClr val="FF9E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Gerader Verbinder 11"/>
              <p:cNvCxnSpPr/>
              <p:nvPr/>
            </p:nvCxnSpPr>
            <p:spPr>
              <a:xfrm>
                <a:off x="1815475" y="2181328"/>
                <a:ext cx="216024" cy="197763"/>
              </a:xfrm>
              <a:prstGeom prst="line">
                <a:avLst/>
              </a:prstGeom>
              <a:ln w="19050">
                <a:solidFill>
                  <a:srgbClr val="FF9E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r Verbinder 12"/>
              <p:cNvCxnSpPr/>
              <p:nvPr/>
            </p:nvCxnSpPr>
            <p:spPr>
              <a:xfrm>
                <a:off x="2026530" y="2379091"/>
                <a:ext cx="576064" cy="0"/>
              </a:xfrm>
              <a:prstGeom prst="line">
                <a:avLst/>
              </a:prstGeom>
              <a:ln w="19050">
                <a:solidFill>
                  <a:srgbClr val="FF9E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r Verbinder 13"/>
              <p:cNvCxnSpPr/>
              <p:nvPr/>
            </p:nvCxnSpPr>
            <p:spPr>
              <a:xfrm>
                <a:off x="2601006" y="2377544"/>
                <a:ext cx="216024" cy="197763"/>
              </a:xfrm>
              <a:prstGeom prst="line">
                <a:avLst/>
              </a:prstGeom>
              <a:ln w="19050">
                <a:solidFill>
                  <a:srgbClr val="FF9E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r Verbinder 14"/>
              <p:cNvCxnSpPr/>
              <p:nvPr/>
            </p:nvCxnSpPr>
            <p:spPr>
              <a:xfrm flipV="1">
                <a:off x="2814649" y="2575307"/>
                <a:ext cx="765984" cy="2381"/>
              </a:xfrm>
              <a:prstGeom prst="line">
                <a:avLst/>
              </a:prstGeom>
              <a:ln w="19050">
                <a:solidFill>
                  <a:srgbClr val="FF9E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uppieren 6"/>
            <p:cNvGrpSpPr/>
            <p:nvPr/>
          </p:nvGrpSpPr>
          <p:grpSpPr>
            <a:xfrm>
              <a:off x="113646" y="1565867"/>
              <a:ext cx="2718488" cy="899872"/>
              <a:chOff x="974434" y="1712813"/>
              <a:chExt cx="2718488" cy="899872"/>
            </a:xfrm>
          </p:grpSpPr>
          <p:sp>
            <p:nvSpPr>
              <p:cNvPr id="8" name="Textfeld 7"/>
              <p:cNvSpPr txBox="1"/>
              <p:nvPr/>
            </p:nvSpPr>
            <p:spPr>
              <a:xfrm>
                <a:off x="974434" y="1712813"/>
                <a:ext cx="1033725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</a:pPr>
                <a:r>
                  <a:rPr lang="de-DE" sz="1200" kern="0" dirty="0">
                    <a:solidFill>
                      <a:srgbClr val="FF9E00"/>
                    </a:solidFill>
                    <a:ea typeface="Arial Unicode MS" pitchFamily="34" charset="-128"/>
                    <a:cs typeface="Arial Unicode MS" pitchFamily="34" charset="-128"/>
                  </a:rPr>
                  <a:t>Traditional DB</a:t>
                </a:r>
              </a:p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</a:pPr>
                <a:r>
                  <a:rPr lang="de-DE" sz="1200" kern="0" dirty="0">
                    <a:solidFill>
                      <a:srgbClr val="FF9E00"/>
                    </a:solidFill>
                    <a:ea typeface="Arial Unicode MS" pitchFamily="34" charset="-128"/>
                    <a:cs typeface="Arial Unicode MS" pitchFamily="34" charset="-128"/>
                  </a:rPr>
                  <a:t>593 GB</a:t>
                </a:r>
              </a:p>
            </p:txBody>
          </p:sp>
          <p:sp>
            <p:nvSpPr>
              <p:cNvPr id="9" name="Textfeld 8"/>
              <p:cNvSpPr txBox="1"/>
              <p:nvPr/>
            </p:nvSpPr>
            <p:spPr>
              <a:xfrm>
                <a:off x="1861258" y="1938431"/>
                <a:ext cx="924786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</a:pPr>
                <a:r>
                  <a:rPr lang="de-DE" sz="1200" kern="0" dirty="0">
                    <a:solidFill>
                      <a:srgbClr val="FF9E00"/>
                    </a:solidFill>
                    <a:ea typeface="Arial Unicode MS" pitchFamily="34" charset="-128"/>
                    <a:cs typeface="Arial Unicode MS" pitchFamily="34" charset="-128"/>
                  </a:rPr>
                  <a:t>on HANA</a:t>
                </a:r>
              </a:p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</a:pPr>
                <a:r>
                  <a:rPr lang="de-DE" sz="1200" kern="0" dirty="0">
                    <a:solidFill>
                      <a:srgbClr val="FF9E00"/>
                    </a:solidFill>
                    <a:ea typeface="Arial Unicode MS" pitchFamily="34" charset="-128"/>
                    <a:cs typeface="Arial Unicode MS" pitchFamily="34" charset="-128"/>
                  </a:rPr>
                  <a:t>118,6 GB</a:t>
                </a:r>
              </a:p>
            </p:txBody>
          </p:sp>
          <p:sp>
            <p:nvSpPr>
              <p:cNvPr id="10" name="Textfeld 9"/>
              <p:cNvSpPr txBox="1"/>
              <p:nvPr/>
            </p:nvSpPr>
            <p:spPr>
              <a:xfrm>
                <a:off x="2768136" y="2151020"/>
                <a:ext cx="924786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</a:pPr>
                <a:r>
                  <a:rPr lang="de-DE" sz="1200" kern="0" dirty="0">
                    <a:solidFill>
                      <a:srgbClr val="FF9E00"/>
                    </a:solidFill>
                    <a:ea typeface="Arial Unicode MS" pitchFamily="34" charset="-128"/>
                    <a:cs typeface="Arial Unicode MS" pitchFamily="34" charset="-128"/>
                  </a:rPr>
                  <a:t>S/4 HANA</a:t>
                </a:r>
              </a:p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</a:pPr>
                <a:r>
                  <a:rPr lang="de-DE" sz="1200" kern="0" dirty="0">
                    <a:solidFill>
                      <a:srgbClr val="FF9E00"/>
                    </a:solidFill>
                    <a:ea typeface="Arial Unicode MS" pitchFamily="34" charset="-128"/>
                    <a:cs typeface="Arial Unicode MS" pitchFamily="34" charset="-128"/>
                  </a:rPr>
                  <a:t>42,4 GB</a:t>
                </a:r>
              </a:p>
            </p:txBody>
          </p:sp>
        </p:grpSp>
      </p:grpSp>
      <p:sp>
        <p:nvSpPr>
          <p:cNvPr id="16" name="Textfeld 15"/>
          <p:cNvSpPr txBox="1"/>
          <p:nvPr/>
        </p:nvSpPr>
        <p:spPr>
          <a:xfrm>
            <a:off x="786344" y="3835761"/>
            <a:ext cx="2475697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/>
              <a:t>A typical booking transaction addressed 15 tables.</a:t>
            </a:r>
          </a:p>
          <a:p>
            <a:r>
              <a:rPr lang="en-US" sz="1400" dirty="0">
                <a:sym typeface="Wingdings" panose="05000000000000000000" pitchFamily="2" charset="2"/>
              </a:rPr>
              <a:t> </a:t>
            </a:r>
            <a:r>
              <a:rPr lang="en-US" sz="1400" dirty="0"/>
              <a:t>Now it only impacts 4 tables. </a:t>
            </a:r>
            <a:endParaRPr lang="de-DE" sz="1400" kern="0" dirty="0"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633" y="2775013"/>
            <a:ext cx="2594316" cy="2777317"/>
          </a:xfrm>
          <a:prstGeom prst="rect">
            <a:avLst/>
          </a:prstGeom>
        </p:spPr>
      </p:pic>
      <p:pic>
        <p:nvPicPr>
          <p:cNvPr id="49" name="Grafik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9266" y="4998352"/>
            <a:ext cx="1504762" cy="1352381"/>
          </a:xfrm>
          <a:prstGeom prst="rect">
            <a:avLst/>
          </a:prstGeom>
        </p:spPr>
      </p:pic>
      <p:grpSp>
        <p:nvGrpSpPr>
          <p:cNvPr id="81" name="Gruppieren 80"/>
          <p:cNvGrpSpPr/>
          <p:nvPr/>
        </p:nvGrpSpPr>
        <p:grpSpPr>
          <a:xfrm>
            <a:off x="756755" y="4603272"/>
            <a:ext cx="2912008" cy="1606296"/>
            <a:chOff x="1979323" y="4317215"/>
            <a:chExt cx="1606731" cy="869737"/>
          </a:xfrm>
        </p:grpSpPr>
        <p:sp>
          <p:nvSpPr>
            <p:cNvPr id="82" name="Abgerundetes Rechteck 81"/>
            <p:cNvSpPr/>
            <p:nvPr/>
          </p:nvSpPr>
          <p:spPr>
            <a:xfrm>
              <a:off x="1983290" y="4317215"/>
              <a:ext cx="288032" cy="238363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5EA3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83" name="Abgerundetes Rechteck 82"/>
            <p:cNvSpPr/>
            <p:nvPr/>
          </p:nvSpPr>
          <p:spPr>
            <a:xfrm>
              <a:off x="2309140" y="4317215"/>
              <a:ext cx="288032" cy="238363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5EA3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84" name="Abgerundetes Rechteck 83"/>
            <p:cNvSpPr/>
            <p:nvPr/>
          </p:nvSpPr>
          <p:spPr>
            <a:xfrm>
              <a:off x="2634990" y="4317215"/>
              <a:ext cx="288032" cy="238363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5EA3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85" name="Abgerundetes Rechteck 84"/>
            <p:cNvSpPr/>
            <p:nvPr/>
          </p:nvSpPr>
          <p:spPr>
            <a:xfrm>
              <a:off x="2960840" y="4317215"/>
              <a:ext cx="288032" cy="238363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5EA3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86" name="Abgerundetes Rechteck 85"/>
            <p:cNvSpPr/>
            <p:nvPr/>
          </p:nvSpPr>
          <p:spPr>
            <a:xfrm>
              <a:off x="3286689" y="4317215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87" name="Abgerundetes Rechteck 86"/>
            <p:cNvSpPr/>
            <p:nvPr/>
          </p:nvSpPr>
          <p:spPr>
            <a:xfrm>
              <a:off x="1981304" y="4647746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88" name="Abgerundetes Rechteck 87"/>
            <p:cNvSpPr/>
            <p:nvPr/>
          </p:nvSpPr>
          <p:spPr>
            <a:xfrm>
              <a:off x="2307154" y="4647746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89" name="Abgerundetes Rechteck 88"/>
            <p:cNvSpPr/>
            <p:nvPr/>
          </p:nvSpPr>
          <p:spPr>
            <a:xfrm>
              <a:off x="2633004" y="4647746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90" name="Abgerundetes Rechteck 89"/>
            <p:cNvSpPr/>
            <p:nvPr/>
          </p:nvSpPr>
          <p:spPr>
            <a:xfrm>
              <a:off x="2958854" y="4647746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91" name="Abgerundetes Rechteck 90"/>
            <p:cNvSpPr/>
            <p:nvPr/>
          </p:nvSpPr>
          <p:spPr>
            <a:xfrm>
              <a:off x="3284703" y="4647746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92" name="Abgerundetes Rechteck 91"/>
            <p:cNvSpPr/>
            <p:nvPr/>
          </p:nvSpPr>
          <p:spPr>
            <a:xfrm>
              <a:off x="1979323" y="4948589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93" name="Abgerundetes Rechteck 92"/>
            <p:cNvSpPr/>
            <p:nvPr/>
          </p:nvSpPr>
          <p:spPr>
            <a:xfrm>
              <a:off x="2305173" y="4948589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94" name="Abgerundetes Rechteck 93"/>
            <p:cNvSpPr/>
            <p:nvPr/>
          </p:nvSpPr>
          <p:spPr>
            <a:xfrm>
              <a:off x="2631023" y="4948589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95" name="Abgerundetes Rechteck 94"/>
            <p:cNvSpPr/>
            <p:nvPr/>
          </p:nvSpPr>
          <p:spPr>
            <a:xfrm>
              <a:off x="2956873" y="4948589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96" name="Abgerundetes Rechteck 95"/>
            <p:cNvSpPr/>
            <p:nvPr/>
          </p:nvSpPr>
          <p:spPr>
            <a:xfrm>
              <a:off x="3282722" y="4948589"/>
              <a:ext cx="288032" cy="2383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A5B3C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800" b="1" cap="none" spc="0" dirty="0">
                <a:ln w="50800"/>
                <a:solidFill>
                  <a:schemeClr val="accent1"/>
                </a:solidFill>
                <a:effectLst/>
              </a:endParaRPr>
            </a:p>
          </p:txBody>
        </p:sp>
        <p:sp>
          <p:nvSpPr>
            <p:cNvPr id="97" name="Textfeld 96"/>
            <p:cNvSpPr txBox="1"/>
            <p:nvPr/>
          </p:nvSpPr>
          <p:spPr>
            <a:xfrm>
              <a:off x="1985968" y="4382629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BKPF</a:t>
              </a:r>
            </a:p>
          </p:txBody>
        </p:sp>
        <p:sp>
          <p:nvSpPr>
            <p:cNvPr id="98" name="Textfeld 97"/>
            <p:cNvSpPr txBox="1"/>
            <p:nvPr/>
          </p:nvSpPr>
          <p:spPr>
            <a:xfrm>
              <a:off x="1991073" y="4708076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BSIS</a:t>
              </a:r>
            </a:p>
          </p:txBody>
        </p:sp>
        <p:sp>
          <p:nvSpPr>
            <p:cNvPr id="99" name="Textfeld 98"/>
            <p:cNvSpPr txBox="1"/>
            <p:nvPr/>
          </p:nvSpPr>
          <p:spPr>
            <a:xfrm>
              <a:off x="2001875" y="5010655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GLT0</a:t>
              </a:r>
            </a:p>
          </p:txBody>
        </p:sp>
        <p:sp>
          <p:nvSpPr>
            <p:cNvPr id="100" name="Textfeld 99"/>
            <p:cNvSpPr txBox="1"/>
            <p:nvPr/>
          </p:nvSpPr>
          <p:spPr>
            <a:xfrm>
              <a:off x="2317791" y="4382621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BSEG</a:t>
              </a:r>
            </a:p>
          </p:txBody>
        </p:sp>
        <p:sp>
          <p:nvSpPr>
            <p:cNvPr id="101" name="Textfeld 100"/>
            <p:cNvSpPr txBox="1"/>
            <p:nvPr/>
          </p:nvSpPr>
          <p:spPr>
            <a:xfrm>
              <a:off x="2313806" y="4708064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BSIK</a:t>
              </a:r>
            </a:p>
          </p:txBody>
        </p:sp>
        <p:sp>
          <p:nvSpPr>
            <p:cNvPr id="102" name="Textfeld 101"/>
            <p:cNvSpPr txBox="1"/>
            <p:nvPr/>
          </p:nvSpPr>
          <p:spPr>
            <a:xfrm>
              <a:off x="2324609" y="5010647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GLT0</a:t>
              </a:r>
            </a:p>
          </p:txBody>
        </p:sp>
        <p:sp>
          <p:nvSpPr>
            <p:cNvPr id="103" name="Textfeld 102"/>
            <p:cNvSpPr txBox="1"/>
            <p:nvPr/>
          </p:nvSpPr>
          <p:spPr>
            <a:xfrm>
              <a:off x="2639164" y="4382629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BSEG</a:t>
              </a:r>
            </a:p>
          </p:txBody>
        </p:sp>
        <p:sp>
          <p:nvSpPr>
            <p:cNvPr id="104" name="Textfeld 103"/>
            <p:cNvSpPr txBox="1"/>
            <p:nvPr/>
          </p:nvSpPr>
          <p:spPr>
            <a:xfrm>
              <a:off x="2635179" y="4708076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BSET</a:t>
              </a:r>
            </a:p>
          </p:txBody>
        </p:sp>
        <p:sp>
          <p:nvSpPr>
            <p:cNvPr id="105" name="Textfeld 104"/>
            <p:cNvSpPr txBox="1"/>
            <p:nvPr/>
          </p:nvSpPr>
          <p:spPr>
            <a:xfrm>
              <a:off x="2636458" y="5010655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COBK</a:t>
              </a:r>
            </a:p>
          </p:txBody>
        </p:sp>
        <p:sp>
          <p:nvSpPr>
            <p:cNvPr id="106" name="Textfeld 105"/>
            <p:cNvSpPr txBox="1"/>
            <p:nvPr/>
          </p:nvSpPr>
          <p:spPr>
            <a:xfrm>
              <a:off x="2970626" y="4384548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BSEG</a:t>
              </a:r>
            </a:p>
          </p:txBody>
        </p:sp>
        <p:sp>
          <p:nvSpPr>
            <p:cNvPr id="107" name="Textfeld 106"/>
            <p:cNvSpPr txBox="1"/>
            <p:nvPr/>
          </p:nvSpPr>
          <p:spPr>
            <a:xfrm>
              <a:off x="2966642" y="4709990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LFC1</a:t>
              </a:r>
            </a:p>
          </p:txBody>
        </p:sp>
        <p:sp>
          <p:nvSpPr>
            <p:cNvPr id="108" name="Textfeld 107"/>
            <p:cNvSpPr txBox="1"/>
            <p:nvPr/>
          </p:nvSpPr>
          <p:spPr>
            <a:xfrm>
              <a:off x="2952272" y="5012574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COEP</a:t>
              </a:r>
            </a:p>
          </p:txBody>
        </p:sp>
        <p:sp>
          <p:nvSpPr>
            <p:cNvPr id="109" name="Textfeld 108"/>
            <p:cNvSpPr txBox="1"/>
            <p:nvPr/>
          </p:nvSpPr>
          <p:spPr>
            <a:xfrm>
              <a:off x="3286189" y="4382961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BSIS</a:t>
              </a:r>
            </a:p>
          </p:txBody>
        </p:sp>
        <p:sp>
          <p:nvSpPr>
            <p:cNvPr id="110" name="Textfeld 109"/>
            <p:cNvSpPr txBox="1"/>
            <p:nvPr/>
          </p:nvSpPr>
          <p:spPr>
            <a:xfrm>
              <a:off x="3283251" y="4714753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GLT0</a:t>
              </a:r>
            </a:p>
          </p:txBody>
        </p:sp>
        <p:sp>
          <p:nvSpPr>
            <p:cNvPr id="111" name="Textfeld 110"/>
            <p:cNvSpPr txBox="1"/>
            <p:nvPr/>
          </p:nvSpPr>
          <p:spPr>
            <a:xfrm>
              <a:off x="3294055" y="5017335"/>
              <a:ext cx="291999" cy="999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200" kern="0" dirty="0">
                  <a:ea typeface="Arial Unicode MS" pitchFamily="34" charset="-128"/>
                  <a:cs typeface="Arial Unicode MS" pitchFamily="34" charset="-128"/>
                </a:rPr>
                <a:t>COSP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660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What´s</a:t>
            </a:r>
            <a:r>
              <a:rPr lang="de-DE" dirty="0"/>
              <a:t> New?</a:t>
            </a:r>
            <a:br>
              <a:rPr lang="de-DE" dirty="0"/>
            </a:br>
            <a:r>
              <a:rPr lang="de-DE" sz="2400" b="0" dirty="0"/>
              <a:t>SAP FIORI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9"/>
            <a:ext cx="11545200" cy="779406"/>
          </a:xfrm>
        </p:spPr>
        <p:txBody>
          <a:bodyPr/>
          <a:lstStyle/>
          <a:p>
            <a:endParaRPr lang="de-DE" sz="2000" dirty="0"/>
          </a:p>
          <a:p>
            <a:r>
              <a:rPr lang="de-DE" sz="2000" dirty="0"/>
              <a:t>SAP S/4HANA</a:t>
            </a:r>
            <a:r>
              <a:rPr lang="de-DE" sz="2000" dirty="0">
                <a:solidFill>
                  <a:srgbClr val="FF9E00"/>
                </a:solidFill>
              </a:rPr>
              <a:t> …</a:t>
            </a:r>
            <a:r>
              <a:rPr lang="de-DE" sz="2000" dirty="0"/>
              <a:t> </a:t>
            </a:r>
            <a:r>
              <a:rPr lang="de-DE" sz="2000" dirty="0" err="1"/>
              <a:t>provides</a:t>
            </a:r>
            <a:r>
              <a:rPr lang="de-DE" sz="2000" dirty="0"/>
              <a:t> SAP Fiori </a:t>
            </a:r>
            <a:r>
              <a:rPr lang="de-DE" sz="2000" dirty="0" err="1"/>
              <a:t>user</a:t>
            </a:r>
            <a:r>
              <a:rPr lang="de-DE" sz="2000" dirty="0"/>
              <a:t> </a:t>
            </a:r>
            <a:r>
              <a:rPr lang="de-DE" sz="2000" dirty="0" err="1"/>
              <a:t>experience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interface</a:t>
            </a: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en-US" sz="2000" dirty="0"/>
          </a:p>
          <a:p>
            <a:endParaRPr lang="de-DE" sz="2000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5737893" y="4598538"/>
            <a:ext cx="2160240" cy="1455554"/>
            <a:chOff x="3991842" y="3122076"/>
            <a:chExt cx="2160240" cy="1455554"/>
          </a:xfrm>
        </p:grpSpPr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1842" y="3122076"/>
              <a:ext cx="2160240" cy="1455554"/>
            </a:xfrm>
            <a:prstGeom prst="rect">
              <a:avLst/>
            </a:prstGeom>
          </p:spPr>
        </p:pic>
        <p:pic>
          <p:nvPicPr>
            <p:cNvPr id="13" name="Grafik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6514" y="3225199"/>
              <a:ext cx="1939519" cy="1242485"/>
            </a:xfrm>
            <a:prstGeom prst="rect">
              <a:avLst/>
            </a:prstGeom>
          </p:spPr>
        </p:pic>
      </p:grpSp>
      <p:pic>
        <p:nvPicPr>
          <p:cNvPr id="19" name="Grafik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7039" y="3115063"/>
            <a:ext cx="606616" cy="450999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833" y="4571938"/>
            <a:ext cx="589033" cy="458716"/>
          </a:xfrm>
          <a:prstGeom prst="rect">
            <a:avLst/>
          </a:prstGeom>
        </p:spPr>
      </p:pic>
      <p:grpSp>
        <p:nvGrpSpPr>
          <p:cNvPr id="21" name="Gruppieren 20"/>
          <p:cNvGrpSpPr/>
          <p:nvPr/>
        </p:nvGrpSpPr>
        <p:grpSpPr>
          <a:xfrm>
            <a:off x="5983995" y="2895067"/>
            <a:ext cx="2410710" cy="855017"/>
            <a:chOff x="4591686" y="2067694"/>
            <a:chExt cx="2410710" cy="855017"/>
          </a:xfrm>
        </p:grpSpPr>
        <p:sp>
          <p:nvSpPr>
            <p:cNvPr id="22" name="Abgerundetes Rechteck 21"/>
            <p:cNvSpPr/>
            <p:nvPr/>
          </p:nvSpPr>
          <p:spPr>
            <a:xfrm>
              <a:off x="4591686" y="2343829"/>
              <a:ext cx="2410710" cy="578882"/>
            </a:xfrm>
            <a:prstGeom prst="round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marL="171450" indent="-17145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de-DE" sz="1400" kern="0" dirty="0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Independent </a:t>
              </a:r>
              <a:r>
                <a:rPr lang="de-DE" sz="1400" kern="0" dirty="0" err="1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of</a:t>
              </a:r>
              <a:r>
                <a:rPr lang="de-DE" sz="1400" kern="0" dirty="0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400" kern="0" dirty="0" err="1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hardware</a:t>
              </a:r>
              <a:endParaRPr lang="de-DE" sz="1400" kern="0" dirty="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  <a:p>
              <a:pPr marL="171450" indent="-171450">
                <a:buClr>
                  <a:srgbClr val="FFC000"/>
                </a:buClr>
                <a:buFont typeface="Arial" panose="020B0604020202020204" pitchFamily="34" charset="0"/>
                <a:buChar char="•"/>
              </a:pPr>
              <a:r>
                <a:rPr lang="de-DE" sz="1400" kern="0" dirty="0">
                  <a:solidFill>
                    <a:schemeClr val="tx1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Real-time</a:t>
              </a:r>
              <a:endParaRPr lang="en-US" sz="1400" kern="0" dirty="0">
                <a:solidFill>
                  <a:schemeClr val="tx1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23" name="Grafik 2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6" t="32672" r="3620" b="31932"/>
            <a:stretch/>
          </p:blipFill>
          <p:spPr>
            <a:xfrm>
              <a:off x="4742929" y="2067694"/>
              <a:ext cx="1845295" cy="347665"/>
            </a:xfrm>
            <a:prstGeom prst="rect">
              <a:avLst/>
            </a:prstGeom>
          </p:spPr>
        </p:pic>
      </p:grpSp>
      <p:pic>
        <p:nvPicPr>
          <p:cNvPr id="24" name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7039" y="5083767"/>
            <a:ext cx="1571429" cy="1285714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531" y="2695264"/>
            <a:ext cx="2892597" cy="2232797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6091" y="2763475"/>
            <a:ext cx="2764554" cy="1860506"/>
          </a:xfrm>
          <a:prstGeom prst="rect">
            <a:avLst/>
          </a:prstGeom>
        </p:spPr>
      </p:pic>
      <p:grpSp>
        <p:nvGrpSpPr>
          <p:cNvPr id="27" name="Gruppieren 26"/>
          <p:cNvGrpSpPr/>
          <p:nvPr/>
        </p:nvGrpSpPr>
        <p:grpSpPr>
          <a:xfrm>
            <a:off x="8918376" y="1971088"/>
            <a:ext cx="1508190" cy="2593611"/>
            <a:chOff x="5302879" y="2062913"/>
            <a:chExt cx="1508190" cy="2593611"/>
          </a:xfrm>
        </p:grpSpPr>
        <p:pic>
          <p:nvPicPr>
            <p:cNvPr id="28" name="Grafik 27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38" r="72361"/>
            <a:stretch/>
          </p:blipFill>
          <p:spPr>
            <a:xfrm rot="424042">
              <a:off x="5442414" y="2062913"/>
              <a:ext cx="73474" cy="2448272"/>
            </a:xfrm>
            <a:prstGeom prst="rect">
              <a:avLst/>
            </a:prstGeom>
          </p:spPr>
        </p:pic>
        <p:pic>
          <p:nvPicPr>
            <p:cNvPr id="29" name="Grafik 28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38" r="24638" b="88490"/>
            <a:stretch/>
          </p:blipFill>
          <p:spPr>
            <a:xfrm rot="424042">
              <a:off x="5569192" y="2149067"/>
              <a:ext cx="1241877" cy="281798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38" t="89698" r="24638"/>
            <a:stretch/>
          </p:blipFill>
          <p:spPr>
            <a:xfrm rot="424042">
              <a:off x="5302879" y="4324727"/>
              <a:ext cx="1241877" cy="252229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28" r="24638"/>
            <a:stretch/>
          </p:blipFill>
          <p:spPr>
            <a:xfrm rot="424042">
              <a:off x="6589306" y="2208252"/>
              <a:ext cx="84087" cy="2448272"/>
            </a:xfrm>
            <a:prstGeom prst="rect">
              <a:avLst/>
            </a:prstGeom>
          </p:spPr>
        </p:pic>
      </p:grpSp>
      <p:pic>
        <p:nvPicPr>
          <p:cNvPr id="32" name="Grafik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421309">
            <a:off x="9147320" y="2332359"/>
            <a:ext cx="1041589" cy="189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7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What´s</a:t>
            </a:r>
            <a:r>
              <a:rPr lang="de-DE" dirty="0"/>
              <a:t> New?</a:t>
            </a:r>
            <a:br>
              <a:rPr lang="de-DE" dirty="0"/>
            </a:br>
            <a:r>
              <a:rPr lang="de-DE" sz="2400" b="0" dirty="0"/>
              <a:t>SAP FIORI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3341753"/>
          </a:xfrm>
        </p:spPr>
        <p:txBody>
          <a:bodyPr/>
          <a:lstStyle/>
          <a:p>
            <a:r>
              <a:rPr lang="en-US" dirty="0"/>
              <a:t>SAP Fiori offers three application types:</a:t>
            </a:r>
          </a:p>
          <a:p>
            <a:endParaRPr lang="en-US" b="1" dirty="0"/>
          </a:p>
          <a:p>
            <a:r>
              <a:rPr lang="en-US" b="1" dirty="0"/>
              <a:t>Transactional Apps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Access to tasks like create, change or display process</a:t>
            </a:r>
          </a:p>
          <a:p>
            <a:pPr marL="0" indent="0">
              <a:buNone/>
            </a:pPr>
            <a:r>
              <a:rPr lang="en-US" dirty="0"/>
              <a:t>    with guided navigation</a:t>
            </a:r>
          </a:p>
          <a:p>
            <a:endParaRPr lang="en-US" dirty="0"/>
          </a:p>
          <a:p>
            <a:r>
              <a:rPr lang="en-US" b="1" dirty="0"/>
              <a:t>Analytical Apps: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Visual overview about business data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Factsheet: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View essential information about objects and contextual</a:t>
            </a:r>
          </a:p>
          <a:p>
            <a:pPr marL="0" indent="0">
              <a:buNone/>
            </a:pPr>
            <a:r>
              <a:rPr lang="en-US" dirty="0"/>
              <a:t>    navigation between related objects</a:t>
            </a:r>
            <a:endParaRPr lang="de-DE" dirty="0"/>
          </a:p>
          <a:p>
            <a:pPr marL="0" indent="0">
              <a:buNone/>
            </a:pPr>
            <a:endParaRPr lang="en-US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472" y="5032831"/>
            <a:ext cx="1571429" cy="1285714"/>
          </a:xfrm>
          <a:prstGeom prst="rect">
            <a:avLst/>
          </a:prstGeom>
        </p:spPr>
      </p:pic>
      <p:grpSp>
        <p:nvGrpSpPr>
          <p:cNvPr id="23" name="Gruppieren 22"/>
          <p:cNvGrpSpPr/>
          <p:nvPr/>
        </p:nvGrpSpPr>
        <p:grpSpPr>
          <a:xfrm>
            <a:off x="7197959" y="3153301"/>
            <a:ext cx="1995606" cy="1439719"/>
            <a:chOff x="2985246" y="2819948"/>
            <a:chExt cx="1311087" cy="883401"/>
          </a:xfrm>
        </p:grpSpPr>
        <p:pic>
          <p:nvPicPr>
            <p:cNvPr id="24" name="Grafik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4289" y="2898848"/>
              <a:ext cx="1144448" cy="725599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5246" y="2819948"/>
              <a:ext cx="1311087" cy="883401"/>
            </a:xfrm>
            <a:prstGeom prst="rect">
              <a:avLst/>
            </a:prstGeom>
          </p:spPr>
        </p:pic>
      </p:grpSp>
      <p:pic>
        <p:nvPicPr>
          <p:cNvPr id="26" name="Grafik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309" y="1536754"/>
            <a:ext cx="1995606" cy="1439719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380" y="4769848"/>
            <a:ext cx="2071093" cy="1323653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 rotWithShape="1">
          <a:blip r:embed="rId5"/>
          <a:srcRect b="32812"/>
          <a:stretch/>
        </p:blipFill>
        <p:spPr>
          <a:xfrm>
            <a:off x="8549876" y="1663201"/>
            <a:ext cx="1759984" cy="1173980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 rotWithShape="1">
          <a:blip r:embed="rId6"/>
          <a:srcRect b="33356"/>
          <a:stretch/>
        </p:blipFill>
        <p:spPr>
          <a:xfrm>
            <a:off x="6654165" y="4890685"/>
            <a:ext cx="1832611" cy="108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56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	</a:t>
            </a:r>
            <a:r>
              <a:rPr lang="de-DE" dirty="0" smtClean="0">
                <a:solidFill>
                  <a:srgbClr val="666666"/>
                </a:solidFill>
              </a:rPr>
              <a:t>SAP </a:t>
            </a:r>
            <a:r>
              <a:rPr lang="de-DE" dirty="0">
                <a:solidFill>
                  <a:srgbClr val="666666"/>
                </a:solidFill>
              </a:rPr>
              <a:t>– The Intelligent Enterprise </a:t>
            </a:r>
            <a:endParaRPr lang="de-DE" dirty="0" smtClean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>
                <a:solidFill>
                  <a:srgbClr val="666666"/>
                </a:solidFill>
              </a:rPr>
              <a:t>	Fast </a:t>
            </a:r>
            <a:r>
              <a:rPr lang="de-DE" dirty="0">
                <a:solidFill>
                  <a:srgbClr val="666666"/>
                </a:solidFill>
              </a:rPr>
              <a:t>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</a:t>
            </a:r>
            <a:r>
              <a:rPr lang="de-DE" dirty="0" smtClean="0">
                <a:solidFill>
                  <a:srgbClr val="666666"/>
                </a:solidFill>
              </a:rPr>
              <a:t>S/4HANA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</a:t>
            </a:r>
            <a:r>
              <a:rPr lang="de-DE" dirty="0" err="1">
                <a:solidFill>
                  <a:srgbClr val="666666"/>
                </a:solidFill>
              </a:rPr>
              <a:t>What´s</a:t>
            </a:r>
            <a:r>
              <a:rPr lang="de-DE" dirty="0">
                <a:solidFill>
                  <a:srgbClr val="666666"/>
                </a:solidFill>
              </a:rPr>
              <a:t> New?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</a:t>
            </a:r>
            <a:r>
              <a:rPr lang="de-DE" dirty="0">
                <a:solidFill>
                  <a:srgbClr val="0070C0"/>
                </a:solidFill>
              </a:rPr>
              <a:t>Transition to SAP S/4HANA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126116" y="2138457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126116" y="1603924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126116" y="2685248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126116" y="3232039"/>
            <a:ext cx="3862252" cy="417127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9177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Transition to SAP S/4HANA</a:t>
            </a:r>
          </a:p>
        </p:txBody>
      </p:sp>
      <p:grpSp>
        <p:nvGrpSpPr>
          <p:cNvPr id="19" name="Gruppieren 18"/>
          <p:cNvGrpSpPr/>
          <p:nvPr/>
        </p:nvGrpSpPr>
        <p:grpSpPr>
          <a:xfrm>
            <a:off x="1293341" y="1893926"/>
            <a:ext cx="8929817" cy="3774820"/>
            <a:chOff x="-395288" y="1076120"/>
            <a:chExt cx="8929817" cy="3774820"/>
          </a:xfrm>
        </p:grpSpPr>
        <p:pic>
          <p:nvPicPr>
            <p:cNvPr id="20" name="Grafik 19"/>
            <p:cNvPicPr>
              <a:picLocks noChangeAspect="1"/>
            </p:cNvPicPr>
            <p:nvPr/>
          </p:nvPicPr>
          <p:blipFill rotWithShape="1">
            <a:blip r:embed="rId2"/>
            <a:srcRect l="12462" t="1128" r="8617" b="11900"/>
            <a:stretch/>
          </p:blipFill>
          <p:spPr>
            <a:xfrm>
              <a:off x="7642171" y="3992942"/>
              <a:ext cx="835498" cy="571657"/>
            </a:xfrm>
            <a:prstGeom prst="rect">
              <a:avLst/>
            </a:prstGeom>
          </p:spPr>
        </p:pic>
        <p:pic>
          <p:nvPicPr>
            <p:cNvPr id="21" name="Grafik 20"/>
            <p:cNvPicPr>
              <a:picLocks noChangeAspect="1"/>
            </p:cNvPicPr>
            <p:nvPr/>
          </p:nvPicPr>
          <p:blipFill rotWithShape="1">
            <a:blip r:embed="rId2"/>
            <a:srcRect l="12462" t="1128" r="8617" b="11900"/>
            <a:stretch/>
          </p:blipFill>
          <p:spPr>
            <a:xfrm>
              <a:off x="7642171" y="1354769"/>
              <a:ext cx="835498" cy="571657"/>
            </a:xfrm>
            <a:prstGeom prst="rect">
              <a:avLst/>
            </a:prstGeom>
          </p:spPr>
        </p:pic>
        <p:sp>
          <p:nvSpPr>
            <p:cNvPr id="22" name="Abgerundetes Rechteck 21"/>
            <p:cNvSpPr/>
            <p:nvPr/>
          </p:nvSpPr>
          <p:spPr>
            <a:xfrm>
              <a:off x="-395288" y="3727228"/>
              <a:ext cx="8929816" cy="1123712"/>
            </a:xfrm>
            <a:prstGeom prst="roundRect">
              <a:avLst/>
            </a:prstGeom>
            <a:noFill/>
            <a:ln w="12700">
              <a:solidFill>
                <a:srgbClr val="005EA3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de-DE" sz="1800" cap="none" spc="0" dirty="0">
                  <a:ln w="50800"/>
                  <a:solidFill>
                    <a:srgbClr val="FF9E00"/>
                  </a:solidFill>
                  <a:effectLst/>
                </a:rPr>
                <a:t>		</a:t>
              </a:r>
              <a:r>
                <a:rPr lang="de-DE" sz="2000" cap="none" spc="0" dirty="0">
                  <a:ln w="50800"/>
                  <a:solidFill>
                    <a:srgbClr val="FF9E00"/>
                  </a:solidFill>
                  <a:effectLst/>
                </a:rPr>
                <a:t>ERP System – Region A</a:t>
              </a:r>
            </a:p>
            <a:p>
              <a:pPr algn="ctr"/>
              <a:r>
                <a:rPr lang="de-DE" sz="2000" dirty="0">
                  <a:ln w="50800"/>
                  <a:solidFill>
                    <a:srgbClr val="FF9E00"/>
                  </a:solidFill>
                </a:rPr>
                <a:t>		ERP System – Region B</a:t>
              </a:r>
            </a:p>
            <a:p>
              <a:pPr algn="ctr"/>
              <a:r>
                <a:rPr lang="de-DE" sz="2000" cap="none" spc="0" dirty="0">
                  <a:ln w="50800"/>
                  <a:solidFill>
                    <a:srgbClr val="FF9E00"/>
                  </a:solidFill>
                  <a:effectLst/>
                </a:rPr>
                <a:t>		ERP System – Region C</a:t>
              </a:r>
            </a:p>
          </p:txBody>
        </p:sp>
        <p:sp>
          <p:nvSpPr>
            <p:cNvPr id="23" name="Abgerundetes Rechteck 22"/>
            <p:cNvSpPr/>
            <p:nvPr/>
          </p:nvSpPr>
          <p:spPr>
            <a:xfrm>
              <a:off x="-377275" y="2413394"/>
              <a:ext cx="8910489" cy="1055608"/>
            </a:xfrm>
            <a:prstGeom prst="roundRect">
              <a:avLst/>
            </a:prstGeom>
            <a:noFill/>
            <a:ln w="12700">
              <a:solidFill>
                <a:srgbClr val="005EA3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endParaRPr lang="de-DE" sz="1800" cap="none" spc="0" dirty="0">
                <a:ln w="50800"/>
                <a:solidFill>
                  <a:srgbClr val="FF9E00"/>
                </a:solidFill>
                <a:effectLst/>
              </a:endParaRPr>
            </a:p>
            <a:p>
              <a:pPr algn="ctr"/>
              <a:r>
                <a:rPr lang="de-DE" sz="1800" dirty="0">
                  <a:ln w="50800"/>
                  <a:solidFill>
                    <a:srgbClr val="FF9E00"/>
                  </a:solidFill>
                </a:rPr>
                <a:t>              </a:t>
              </a:r>
              <a:r>
                <a:rPr lang="de-DE" sz="2000" cap="none" spc="0" dirty="0">
                  <a:ln w="50800"/>
                  <a:solidFill>
                    <a:srgbClr val="FF9E00"/>
                  </a:solidFill>
                  <a:effectLst/>
                </a:rPr>
                <a:t>ERP System</a:t>
              </a:r>
            </a:p>
            <a:p>
              <a:pPr algn="ctr"/>
              <a:endParaRPr lang="de-DE" sz="1800" dirty="0">
                <a:ln w="50800"/>
                <a:solidFill>
                  <a:srgbClr val="FF9E00"/>
                </a:solidFill>
              </a:endParaRPr>
            </a:p>
          </p:txBody>
        </p:sp>
        <p:sp>
          <p:nvSpPr>
            <p:cNvPr id="24" name="Abgerundetes Rechteck 23"/>
            <p:cNvSpPr/>
            <p:nvPr/>
          </p:nvSpPr>
          <p:spPr>
            <a:xfrm>
              <a:off x="-395287" y="1076120"/>
              <a:ext cx="8929816" cy="1089660"/>
            </a:xfrm>
            <a:prstGeom prst="roundRect">
              <a:avLst/>
            </a:prstGeom>
            <a:noFill/>
            <a:ln w="12700">
              <a:solidFill>
                <a:srgbClr val="005EA3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de-DE" sz="1800" cap="none" spc="0" dirty="0">
                  <a:ln w="50800"/>
                  <a:solidFill>
                    <a:srgbClr val="FF9E00"/>
                  </a:solidFill>
                  <a:effectLst/>
                </a:rPr>
                <a:t>	</a:t>
              </a:r>
              <a:r>
                <a:rPr lang="de-DE" sz="2000" cap="none" spc="0" dirty="0">
                  <a:ln w="50800"/>
                  <a:solidFill>
                    <a:srgbClr val="FF9E00"/>
                  </a:solidFill>
                  <a:effectLst/>
                </a:rPr>
                <a:t>ERP System</a:t>
              </a:r>
            </a:p>
            <a:p>
              <a:pPr algn="ctr"/>
              <a:r>
                <a:rPr lang="de-DE" sz="2000" dirty="0">
                  <a:ln w="50800"/>
                  <a:solidFill>
                    <a:srgbClr val="FF9E00"/>
                  </a:solidFill>
                </a:rPr>
                <a:t>	        Non-SAP System</a:t>
              </a:r>
            </a:p>
            <a:p>
              <a:pPr algn="ctr"/>
              <a:endParaRPr lang="en-US" sz="1800" cap="none" spc="0" dirty="0">
                <a:ln w="50800"/>
                <a:solidFill>
                  <a:srgbClr val="FF9E00"/>
                </a:solidFill>
                <a:effectLst/>
              </a:endParaRPr>
            </a:p>
          </p:txBody>
        </p:sp>
        <p:sp>
          <p:nvSpPr>
            <p:cNvPr id="25" name="Abgerundetes Rechteck 24"/>
            <p:cNvSpPr/>
            <p:nvPr/>
          </p:nvSpPr>
          <p:spPr>
            <a:xfrm>
              <a:off x="-252579" y="1155739"/>
              <a:ext cx="3288219" cy="919401"/>
            </a:xfrm>
            <a:prstGeom prst="roundRect">
              <a:avLst/>
            </a:prstGeom>
            <a:noFill/>
            <a:ln w="19050">
              <a:solidFill>
                <a:srgbClr val="FF9E0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de-DE" sz="2400" b="1" cap="none" spc="0" dirty="0">
                  <a:ln w="50800"/>
                  <a:solidFill>
                    <a:srgbClr val="005EA3"/>
                  </a:solidFill>
                  <a:effectLst/>
                </a:rPr>
                <a:t>New</a:t>
              </a:r>
            </a:p>
            <a:p>
              <a:pPr algn="ctr"/>
              <a:r>
                <a:rPr lang="de-DE" sz="2400" b="1" dirty="0">
                  <a:ln w="50800"/>
                  <a:solidFill>
                    <a:srgbClr val="005EA3"/>
                  </a:solidFill>
                </a:rPr>
                <a:t>Implementation</a:t>
              </a:r>
              <a:endParaRPr lang="de-DE" sz="2400" b="1" cap="none" spc="0" dirty="0">
                <a:ln w="50800"/>
                <a:solidFill>
                  <a:srgbClr val="005EA3"/>
                </a:solidFill>
                <a:effectLst/>
              </a:endParaRPr>
            </a:p>
          </p:txBody>
        </p:sp>
        <p:sp>
          <p:nvSpPr>
            <p:cNvPr id="26" name="Abgerundetes Rechteck 25"/>
            <p:cNvSpPr/>
            <p:nvPr/>
          </p:nvSpPr>
          <p:spPr>
            <a:xfrm>
              <a:off x="-252579" y="3829383"/>
              <a:ext cx="3288219" cy="919401"/>
            </a:xfrm>
            <a:prstGeom prst="roundRect">
              <a:avLst/>
            </a:prstGeom>
            <a:noFill/>
            <a:ln w="19050">
              <a:solidFill>
                <a:srgbClr val="FF9E0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de-DE" sz="2400" b="1" dirty="0" err="1">
                  <a:ln w="50800"/>
                  <a:solidFill>
                    <a:srgbClr val="005EA3"/>
                  </a:solidFill>
                </a:rPr>
                <a:t>Landscape</a:t>
              </a:r>
              <a:r>
                <a:rPr lang="de-DE" sz="2400" b="1" dirty="0">
                  <a:ln w="50800"/>
                  <a:solidFill>
                    <a:srgbClr val="005EA3"/>
                  </a:solidFill>
                </a:rPr>
                <a:t> Transformation</a:t>
              </a:r>
              <a:endParaRPr lang="en-US" sz="2400" b="1" dirty="0">
                <a:ln w="50800"/>
                <a:solidFill>
                  <a:srgbClr val="005EA3"/>
                </a:solidFill>
              </a:endParaRPr>
            </a:p>
          </p:txBody>
        </p:sp>
        <p:sp>
          <p:nvSpPr>
            <p:cNvPr id="27" name="Abgerundetes Rechteck 26"/>
            <p:cNvSpPr/>
            <p:nvPr/>
          </p:nvSpPr>
          <p:spPr>
            <a:xfrm>
              <a:off x="-252579" y="2482962"/>
              <a:ext cx="3288219" cy="919401"/>
            </a:xfrm>
            <a:prstGeom prst="roundRect">
              <a:avLst/>
            </a:prstGeom>
            <a:noFill/>
            <a:ln w="19050">
              <a:solidFill>
                <a:srgbClr val="FF9E00"/>
              </a:solidFill>
            </a:ln>
          </p:spPr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de-DE" sz="2400" b="1" dirty="0">
                  <a:ln w="50800"/>
                  <a:solidFill>
                    <a:srgbClr val="005EA3"/>
                  </a:solidFill>
                </a:rPr>
                <a:t>System</a:t>
              </a:r>
            </a:p>
            <a:p>
              <a:pPr algn="ctr"/>
              <a:r>
                <a:rPr lang="de-DE" sz="2400" b="1" dirty="0" err="1">
                  <a:ln w="50800"/>
                  <a:solidFill>
                    <a:srgbClr val="005EA3"/>
                  </a:solidFill>
                </a:rPr>
                <a:t>Conversion</a:t>
              </a:r>
              <a:endParaRPr lang="en-US" sz="2400" b="1" dirty="0">
                <a:ln w="50800"/>
                <a:solidFill>
                  <a:srgbClr val="005EA3"/>
                </a:solidFill>
              </a:endParaRPr>
            </a:p>
          </p:txBody>
        </p:sp>
        <p:pic>
          <p:nvPicPr>
            <p:cNvPr id="28" name="Grafik 27"/>
            <p:cNvPicPr>
              <a:picLocks noChangeAspect="1"/>
            </p:cNvPicPr>
            <p:nvPr/>
          </p:nvPicPr>
          <p:blipFill rotWithShape="1">
            <a:blip r:embed="rId3"/>
            <a:srcRect l="9708" t="9939" r="7265" b="12239"/>
            <a:stretch/>
          </p:blipFill>
          <p:spPr>
            <a:xfrm>
              <a:off x="6669748" y="1282668"/>
              <a:ext cx="873674" cy="643759"/>
            </a:xfrm>
            <a:prstGeom prst="rect">
              <a:avLst/>
            </a:prstGeom>
          </p:spPr>
        </p:pic>
        <p:pic>
          <p:nvPicPr>
            <p:cNvPr id="29" name="Grafik 28"/>
            <p:cNvPicPr>
              <a:picLocks noChangeAspect="1"/>
            </p:cNvPicPr>
            <p:nvPr/>
          </p:nvPicPr>
          <p:blipFill rotWithShape="1">
            <a:blip r:embed="rId3"/>
            <a:srcRect l="9708" t="9939" r="7265" b="12239"/>
            <a:stretch/>
          </p:blipFill>
          <p:spPr>
            <a:xfrm>
              <a:off x="7105247" y="2460277"/>
              <a:ext cx="873674" cy="643759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/>
          </p:nvPicPr>
          <p:blipFill rotWithShape="1">
            <a:blip r:embed="rId3"/>
            <a:srcRect l="9708" t="9939" r="7265" b="12239"/>
            <a:stretch/>
          </p:blipFill>
          <p:spPr>
            <a:xfrm>
              <a:off x="6669748" y="3920841"/>
              <a:ext cx="873674" cy="643759"/>
            </a:xfrm>
            <a:prstGeom prst="rect">
              <a:avLst/>
            </a:prstGeom>
          </p:spPr>
        </p:pic>
        <p:sp>
          <p:nvSpPr>
            <p:cNvPr id="31" name="Textfeld 30"/>
            <p:cNvSpPr txBox="1"/>
            <p:nvPr/>
          </p:nvSpPr>
          <p:spPr>
            <a:xfrm>
              <a:off x="6966520" y="3154411"/>
              <a:ext cx="156669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1400" kern="0" dirty="0">
                  <a:ea typeface="Arial Unicode MS" pitchFamily="34" charset="-128"/>
                  <a:cs typeface="Arial Unicode MS" pitchFamily="34" charset="-128"/>
                </a:rPr>
                <a:t>SAP S/4HANA</a:t>
              </a:r>
              <a:endParaRPr lang="en-US" sz="1400" kern="0" dirty="0" err="1">
                <a:ea typeface="Arial Unicode MS" pitchFamily="34" charset="-128"/>
                <a:cs typeface="Arial Unicode MS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045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Transition to SAP S/4HANA </a:t>
            </a:r>
            <a:br>
              <a:rPr lang="de-DE" dirty="0"/>
            </a:br>
            <a:r>
              <a:rPr lang="de-DE" sz="2400" b="0" dirty="0"/>
              <a:t>New Implementation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35153" y="1479443"/>
            <a:ext cx="6606189" cy="4392043"/>
          </a:xfrm>
        </p:spPr>
        <p:txBody>
          <a:bodyPr/>
          <a:lstStyle/>
          <a:p>
            <a:pPr marL="0" indent="0">
              <a:buNone/>
            </a:pP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Scenario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description</a:t>
            </a:r>
            <a:endParaRPr lang="de-DE" sz="2000" kern="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n-US" b="1" dirty="0"/>
              <a:t>New implementation </a:t>
            </a:r>
            <a:r>
              <a:rPr lang="en-US" dirty="0"/>
              <a:t>of SAP S/4HANA</a:t>
            </a:r>
          </a:p>
          <a:p>
            <a:r>
              <a:rPr lang="en-US" dirty="0"/>
              <a:t>e.g. for customers migrating a legacy system</a:t>
            </a:r>
          </a:p>
          <a:p>
            <a:pPr marL="0" indent="0">
              <a:buNone/>
            </a:pPr>
            <a:r>
              <a:rPr lang="en-US" dirty="0"/>
              <a:t>     (also known </a:t>
            </a:r>
            <a:r>
              <a:rPr lang="de-DE" dirty="0" err="1"/>
              <a:t>as</a:t>
            </a:r>
            <a:r>
              <a:rPr lang="de-DE" dirty="0"/>
              <a:t> “</a:t>
            </a:r>
            <a:r>
              <a:rPr lang="de-DE" dirty="0" err="1"/>
              <a:t>greenfield</a:t>
            </a:r>
            <a:r>
              <a:rPr lang="de-DE" dirty="0"/>
              <a:t>” </a:t>
            </a:r>
            <a:r>
              <a:rPr lang="de-DE" dirty="0" err="1"/>
              <a:t>approach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sz="1400" b="1" dirty="0"/>
          </a:p>
          <a:p>
            <a:pPr marL="0" indent="0">
              <a:buNone/>
            </a:pP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Benefits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for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the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customer</a:t>
            </a:r>
            <a:endParaRPr lang="de-DE" sz="2000" kern="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/>
              <a:t>Reengineering and process simplification based </a:t>
            </a:r>
            <a:r>
              <a:rPr lang="de-DE" dirty="0"/>
              <a:t>on </a:t>
            </a:r>
            <a:r>
              <a:rPr lang="de-DE" dirty="0" err="1"/>
              <a:t>ready</a:t>
            </a:r>
            <a:r>
              <a:rPr lang="de-DE" dirty="0"/>
              <a:t>-</a:t>
            </a:r>
            <a:r>
              <a:rPr lang="de-DE" dirty="0" err="1"/>
              <a:t>to</a:t>
            </a:r>
            <a:r>
              <a:rPr lang="de-DE" dirty="0"/>
              <a:t>-run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processes</a:t>
            </a:r>
            <a:endParaRPr lang="de-DE" dirty="0"/>
          </a:p>
          <a:p>
            <a:r>
              <a:rPr lang="en-US" dirty="0"/>
              <a:t>Predefined migration objects &amp; best practices </a:t>
            </a:r>
            <a:r>
              <a:rPr lang="de-DE" dirty="0" err="1"/>
              <a:t>available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guided</a:t>
            </a:r>
            <a:r>
              <a:rPr lang="de-DE" dirty="0"/>
              <a:t> </a:t>
            </a:r>
            <a:r>
              <a:rPr lang="de-DE" dirty="0" err="1"/>
              <a:t>configuration</a:t>
            </a:r>
            <a:endParaRPr lang="de-DE" dirty="0"/>
          </a:p>
          <a:p>
            <a:r>
              <a:rPr lang="en-US" dirty="0"/>
              <a:t>Reduce time to value and customer total cost of </a:t>
            </a:r>
            <a:r>
              <a:rPr lang="de-DE" dirty="0" err="1"/>
              <a:t>ownership</a:t>
            </a:r>
            <a:endParaRPr lang="de-DE" dirty="0"/>
          </a:p>
          <a:p>
            <a:r>
              <a:rPr lang="en-US" dirty="0"/>
              <a:t>Rapid adoption of new innovations</a:t>
            </a:r>
          </a:p>
          <a:p>
            <a:endParaRPr lang="en-US" sz="1400" dirty="0"/>
          </a:p>
          <a:p>
            <a:pPr marL="0" indent="0">
              <a:buNone/>
            </a:pP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Project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duration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parameters</a:t>
            </a:r>
            <a:endParaRPr lang="de-DE" sz="2000" kern="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/>
              <a:t>Number of data migration objects (Material, </a:t>
            </a:r>
            <a:r>
              <a:rPr lang="de-DE" dirty="0"/>
              <a:t>Customer, </a:t>
            </a:r>
            <a:r>
              <a:rPr lang="de-DE" dirty="0" err="1"/>
              <a:t>Vendor</a:t>
            </a:r>
            <a:r>
              <a:rPr lang="de-DE" dirty="0"/>
              <a:t>, etc.)</a:t>
            </a:r>
          </a:p>
          <a:p>
            <a:r>
              <a:rPr lang="en-US" dirty="0"/>
              <a:t>Volume and complexity per data migration object</a:t>
            </a:r>
            <a:endParaRPr lang="de-DE" dirty="0"/>
          </a:p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7369709" y="1829391"/>
            <a:ext cx="4624582" cy="20467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FFC000"/>
              </a:buClr>
              <a:buAutoNum type="arabicPeriod"/>
            </a:pPr>
            <a:r>
              <a:rPr lang="de-DE" sz="1600" dirty="0"/>
              <a:t>Installation SAP S/4HANA</a:t>
            </a:r>
          </a:p>
          <a:p>
            <a:pPr marL="228600" indent="-228600">
              <a:buClr>
                <a:srgbClr val="FFC000"/>
              </a:buClr>
              <a:buAutoNum type="arabicPeriod"/>
            </a:pPr>
            <a:r>
              <a:rPr lang="de-DE" sz="1600" dirty="0"/>
              <a:t>Initial </a:t>
            </a:r>
            <a:r>
              <a:rPr lang="de-DE" sz="1600" dirty="0" err="1"/>
              <a:t>data</a:t>
            </a:r>
            <a:r>
              <a:rPr lang="de-DE" sz="1600" dirty="0"/>
              <a:t> </a:t>
            </a:r>
            <a:r>
              <a:rPr lang="de-DE" sz="1600" dirty="0" err="1"/>
              <a:t>load</a:t>
            </a:r>
            <a:r>
              <a:rPr lang="de-DE" sz="1600" dirty="0"/>
              <a:t> </a:t>
            </a:r>
            <a:r>
              <a:rPr lang="de-DE" sz="1600" dirty="0" err="1"/>
              <a:t>from</a:t>
            </a:r>
            <a:r>
              <a:rPr lang="de-DE" sz="1600" dirty="0"/>
              <a:t> </a:t>
            </a:r>
            <a:r>
              <a:rPr lang="de-DE" sz="1600" dirty="0" err="1"/>
              <a:t>source</a:t>
            </a:r>
            <a:r>
              <a:rPr lang="de-DE" sz="1600" dirty="0"/>
              <a:t> </a:t>
            </a:r>
            <a:r>
              <a:rPr lang="de-DE" sz="1600" dirty="0" err="1"/>
              <a:t>system</a:t>
            </a:r>
            <a:endParaRPr lang="de-DE" sz="1600" dirty="0"/>
          </a:p>
          <a:p>
            <a:pPr marL="228600" indent="-228600">
              <a:buAutoNum type="arabicPeriod"/>
            </a:pPr>
            <a:endParaRPr lang="de-DE" sz="1600" dirty="0"/>
          </a:p>
          <a:p>
            <a:r>
              <a:rPr lang="de-DE" sz="1600" dirty="0"/>
              <a:t>Tools </a:t>
            </a:r>
            <a:r>
              <a:rPr lang="de-DE" sz="1600" dirty="0" err="1"/>
              <a:t>used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: </a:t>
            </a:r>
            <a:r>
              <a:rPr lang="en-US" sz="1600" b="1" dirty="0"/>
              <a:t>SAP Data Services (SAP DS)                       	      </a:t>
            </a:r>
            <a:r>
              <a:rPr lang="en-US" sz="1600" dirty="0"/>
              <a:t>for On-Premise</a:t>
            </a:r>
          </a:p>
          <a:p>
            <a:r>
              <a:rPr lang="en-US" sz="1600" b="1" dirty="0"/>
              <a:t>                         </a:t>
            </a:r>
            <a:r>
              <a:rPr lang="de-DE" sz="1600" b="1" dirty="0"/>
              <a:t>SAP </a:t>
            </a:r>
            <a:r>
              <a:rPr lang="de-DE" sz="1600" b="1" dirty="0" err="1"/>
              <a:t>Landscape</a:t>
            </a:r>
            <a:r>
              <a:rPr lang="de-DE" sz="1600" b="1" dirty="0"/>
              <a:t> Transformation     	      (SAP LT) </a:t>
            </a:r>
            <a:r>
              <a:rPr lang="de-DE" sz="1600" dirty="0" err="1"/>
              <a:t>for</a:t>
            </a:r>
            <a:r>
              <a:rPr lang="de-DE" sz="1600" dirty="0"/>
              <a:t> Cloud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endParaRPr lang="de-DE" sz="1600" kern="0" dirty="0" err="1"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7479376" y="3807970"/>
            <a:ext cx="3808073" cy="2420014"/>
            <a:chOff x="4976564" y="2381190"/>
            <a:chExt cx="3808073" cy="2420014"/>
          </a:xfrm>
        </p:grpSpPr>
        <p:grpSp>
          <p:nvGrpSpPr>
            <p:cNvPr id="6" name="Gruppieren 5"/>
            <p:cNvGrpSpPr/>
            <p:nvPr/>
          </p:nvGrpSpPr>
          <p:grpSpPr>
            <a:xfrm>
              <a:off x="6768413" y="3212509"/>
              <a:ext cx="2016224" cy="1588695"/>
              <a:chOff x="1285140" y="2533708"/>
              <a:chExt cx="2016224" cy="1892736"/>
            </a:xfrm>
          </p:grpSpPr>
          <p:sp>
            <p:nvSpPr>
              <p:cNvPr id="11" name="Abgerundetes Rechteck 10"/>
              <p:cNvSpPr/>
              <p:nvPr/>
            </p:nvSpPr>
            <p:spPr>
              <a:xfrm>
                <a:off x="1285140" y="3026825"/>
                <a:ext cx="2016224" cy="1399619"/>
              </a:xfrm>
              <a:prstGeom prst="roundRect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tIns="45720" rIns="91440" bIns="45720" rtlCol="0" anchor="ctr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prstMaterial="metal">
                  <a:contourClr>
                    <a:schemeClr val="bg2"/>
                  </a:contourClr>
                </a:sp3d>
              </a:bodyPr>
              <a:lstStyle/>
              <a:p>
                <a:pPr algn="ctr">
                  <a:lnSpc>
                    <a:spcPct val="150000"/>
                  </a:lnSpc>
                  <a:buClr>
                    <a:srgbClr val="FFC000"/>
                  </a:buClr>
                </a:pPr>
                <a:r>
                  <a:rPr lang="de-DE" sz="14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SAP Fiori</a:t>
                </a:r>
              </a:p>
              <a:p>
                <a:pPr algn="ctr">
                  <a:lnSpc>
                    <a:spcPct val="150000"/>
                  </a:lnSpc>
                  <a:buClr>
                    <a:srgbClr val="FFC000"/>
                  </a:buClr>
                </a:pPr>
                <a:r>
                  <a:rPr lang="de-DE" sz="14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SAP S/4HANA Core</a:t>
                </a:r>
              </a:p>
              <a:p>
                <a:pPr algn="ctr">
                  <a:lnSpc>
                    <a:spcPct val="150000"/>
                  </a:lnSpc>
                  <a:buClr>
                    <a:srgbClr val="FFC000"/>
                  </a:buClr>
                </a:pPr>
                <a:r>
                  <a:rPr lang="de-DE" sz="14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SAP HANA</a:t>
                </a:r>
                <a:endParaRPr lang="en-US" sz="14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pic>
            <p:nvPicPr>
              <p:cNvPr id="12" name="Grafik 11"/>
              <p:cNvPicPr>
                <a:picLocks noChangeAspect="1"/>
              </p:cNvPicPr>
              <p:nvPr/>
            </p:nvPicPr>
            <p:blipFill rotWithShape="1">
              <a:blip r:embed="rId2"/>
              <a:srcRect l="12462" t="1128" r="8617" b="11900"/>
              <a:stretch/>
            </p:blipFill>
            <p:spPr>
              <a:xfrm>
                <a:off x="2329424" y="2540900"/>
                <a:ext cx="763014" cy="574714"/>
              </a:xfrm>
              <a:prstGeom prst="rect">
                <a:avLst/>
              </a:prstGeom>
            </p:spPr>
          </p:pic>
          <p:pic>
            <p:nvPicPr>
              <p:cNvPr id="13" name="Grafik 12"/>
              <p:cNvPicPr>
                <a:picLocks noChangeAspect="1"/>
              </p:cNvPicPr>
              <p:nvPr/>
            </p:nvPicPr>
            <p:blipFill rotWithShape="1">
              <a:blip r:embed="rId3"/>
              <a:srcRect l="9708" t="9939" r="7265" b="12239"/>
              <a:stretch/>
            </p:blipFill>
            <p:spPr>
              <a:xfrm>
                <a:off x="1509621" y="2533708"/>
                <a:ext cx="731374" cy="569238"/>
              </a:xfrm>
              <a:prstGeom prst="rect">
                <a:avLst/>
              </a:prstGeom>
            </p:spPr>
          </p:pic>
        </p:grpSp>
        <p:grpSp>
          <p:nvGrpSpPr>
            <p:cNvPr id="7" name="Gruppieren 6"/>
            <p:cNvGrpSpPr/>
            <p:nvPr/>
          </p:nvGrpSpPr>
          <p:grpSpPr>
            <a:xfrm>
              <a:off x="4976564" y="2381190"/>
              <a:ext cx="1314744" cy="1108105"/>
              <a:chOff x="3910324" y="1277066"/>
              <a:chExt cx="1314744" cy="1108105"/>
            </a:xfrm>
          </p:grpSpPr>
          <p:sp>
            <p:nvSpPr>
              <p:cNvPr id="9" name="Abgerundetes Rechteck 8"/>
              <p:cNvSpPr/>
              <p:nvPr/>
            </p:nvSpPr>
            <p:spPr>
              <a:xfrm>
                <a:off x="3910324" y="1636030"/>
                <a:ext cx="1314744" cy="749141"/>
              </a:xfrm>
              <a:prstGeom prst="roundRect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tIns="45720" rIns="91440" bIns="45720" rtlCol="0" anchor="ctr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prstMaterial="metal">
                  <a:contourClr>
                    <a:schemeClr val="bg2"/>
                  </a:contourClr>
                </a:sp3d>
              </a:bodyPr>
              <a:lstStyle/>
              <a:p>
                <a:pPr algn="ctr">
                  <a:buClr>
                    <a:srgbClr val="FFC000"/>
                  </a:buClr>
                </a:pPr>
                <a:r>
                  <a:rPr lang="en-US" sz="1400" b="1" kern="0" dirty="0">
                    <a:solidFill>
                      <a:schemeClr val="tx1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Legacy</a:t>
                </a:r>
              </a:p>
              <a:p>
                <a:pPr algn="ctr">
                  <a:buClr>
                    <a:srgbClr val="FFC000"/>
                  </a:buClr>
                </a:pPr>
                <a:r>
                  <a:rPr lang="en-US" sz="1200" kern="0" dirty="0">
                    <a:solidFill>
                      <a:schemeClr val="tx1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Any customer legacy system</a:t>
                </a:r>
              </a:p>
            </p:txBody>
          </p:sp>
          <p:pic>
            <p:nvPicPr>
              <p:cNvPr id="10" name="Grafik 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02923" y="1277066"/>
                <a:ext cx="892916" cy="426347"/>
              </a:xfrm>
              <a:prstGeom prst="rect">
                <a:avLst/>
              </a:prstGeom>
            </p:spPr>
          </p:pic>
        </p:grpSp>
        <p:cxnSp>
          <p:nvCxnSpPr>
            <p:cNvPr id="8" name="Gewinkelte Verbindung 7"/>
            <p:cNvCxnSpPr>
              <a:stCxn id="9" idx="2"/>
            </p:cNvCxnSpPr>
            <p:nvPr/>
          </p:nvCxnSpPr>
          <p:spPr>
            <a:xfrm rot="16200000" flipH="1">
              <a:off x="5728879" y="3394352"/>
              <a:ext cx="844468" cy="1034354"/>
            </a:xfrm>
            <a:prstGeom prst="bentConnector2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15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Transition to SAP S/4HANA </a:t>
            </a:r>
            <a:br>
              <a:rPr lang="de-DE" dirty="0"/>
            </a:br>
            <a:r>
              <a:rPr lang="de-DE" sz="2400" b="0" dirty="0"/>
              <a:t>System </a:t>
            </a:r>
            <a:r>
              <a:rPr lang="de-DE" sz="2400" b="0" dirty="0" err="1"/>
              <a:t>conversion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58856" y="1534559"/>
            <a:ext cx="5916379" cy="4392043"/>
          </a:xfrm>
        </p:spPr>
        <p:txBody>
          <a:bodyPr/>
          <a:lstStyle/>
          <a:p>
            <a:pPr marL="0" indent="0">
              <a:buNone/>
            </a:pP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Scenario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description</a:t>
            </a:r>
            <a:endParaRPr lang="de-DE" sz="2000" kern="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 smtClean="0"/>
              <a:t>Customers </a:t>
            </a:r>
            <a:r>
              <a:rPr lang="en-US" dirty="0"/>
              <a:t>who want to </a:t>
            </a:r>
            <a:r>
              <a:rPr lang="en-US" b="1" dirty="0"/>
              <a:t>convert </a:t>
            </a:r>
            <a:r>
              <a:rPr lang="en-US" dirty="0"/>
              <a:t>their </a:t>
            </a:r>
            <a:r>
              <a:rPr lang="en-US" b="1" dirty="0"/>
              <a:t>current </a:t>
            </a:r>
            <a:r>
              <a:rPr lang="de-DE" b="1" dirty="0" err="1"/>
              <a:t>system</a:t>
            </a:r>
            <a:r>
              <a:rPr lang="de-DE" b="1" dirty="0"/>
              <a:t> </a:t>
            </a:r>
            <a:r>
              <a:rPr lang="de-DE" dirty="0" err="1"/>
              <a:t>into</a:t>
            </a:r>
            <a:r>
              <a:rPr lang="de-DE" dirty="0"/>
              <a:t> an SAP S/4HANA </a:t>
            </a:r>
            <a:r>
              <a:rPr lang="de-DE" dirty="0" err="1"/>
              <a:t>system</a:t>
            </a:r>
            <a:endParaRPr lang="de-DE" dirty="0"/>
          </a:p>
          <a:p>
            <a:r>
              <a:rPr lang="de-DE" b="1" dirty="0"/>
              <a:t>Database</a:t>
            </a:r>
            <a:r>
              <a:rPr lang="de-DE" dirty="0"/>
              <a:t>, </a:t>
            </a:r>
            <a:r>
              <a:rPr lang="en-US" b="1" dirty="0"/>
              <a:t>SAP NetWeaver </a:t>
            </a:r>
            <a:r>
              <a:rPr lang="en-US" dirty="0"/>
              <a:t>and</a:t>
            </a:r>
            <a:r>
              <a:rPr lang="en-US" i="1" dirty="0"/>
              <a:t> </a:t>
            </a:r>
            <a:r>
              <a:rPr lang="en-US" b="1" dirty="0"/>
              <a:t>application </a:t>
            </a:r>
            <a:r>
              <a:rPr lang="en-US" dirty="0"/>
              <a:t>transition in one </a:t>
            </a:r>
            <a:r>
              <a:rPr lang="de-DE" dirty="0" err="1"/>
              <a:t>step</a:t>
            </a:r>
            <a:endParaRPr lang="de-DE" dirty="0"/>
          </a:p>
          <a:p>
            <a:pPr marL="0" indent="0">
              <a:buNone/>
            </a:pPr>
            <a:endParaRPr lang="de-DE" sz="1400" b="1" dirty="0"/>
          </a:p>
          <a:p>
            <a:pPr marL="0" indent="0">
              <a:buNone/>
            </a:pP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Benefits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for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the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customer</a:t>
            </a:r>
            <a:endParaRPr lang="de-DE" sz="2000" kern="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de-DE" dirty="0" smtClean="0"/>
              <a:t>Migration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re-implementation</a:t>
            </a:r>
            <a:endParaRPr lang="de-DE" dirty="0"/>
          </a:p>
          <a:p>
            <a:r>
              <a:rPr lang="en-US" dirty="0"/>
              <a:t>No disruption for existing business processes</a:t>
            </a:r>
          </a:p>
          <a:p>
            <a:r>
              <a:rPr lang="en-US" dirty="0"/>
              <a:t>Re-evaluation of customization and existing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flows</a:t>
            </a:r>
            <a:endParaRPr lang="de-DE" dirty="0"/>
          </a:p>
          <a:p>
            <a:endParaRPr lang="en-US" sz="1400" dirty="0"/>
          </a:p>
          <a:p>
            <a:pPr marL="0" indent="0">
              <a:buNone/>
            </a:pP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Project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duration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parameters</a:t>
            </a:r>
            <a:endParaRPr lang="de-DE" sz="2000" kern="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 smtClean="0"/>
              <a:t>Technical</a:t>
            </a:r>
            <a:r>
              <a:rPr lang="en-US" dirty="0"/>
              <a:t>: Number of systems and source </a:t>
            </a:r>
            <a:r>
              <a:rPr lang="de-DE" dirty="0" err="1"/>
              <a:t>database</a:t>
            </a:r>
            <a:r>
              <a:rPr lang="de-DE" dirty="0"/>
              <a:t> </a:t>
            </a:r>
            <a:r>
              <a:rPr lang="de-DE" dirty="0" err="1"/>
              <a:t>size</a:t>
            </a:r>
            <a:endParaRPr lang="de-DE" dirty="0"/>
          </a:p>
          <a:p>
            <a:r>
              <a:rPr lang="en-US" dirty="0"/>
              <a:t>Functional: Number of company codes, ledgers, </a:t>
            </a:r>
            <a:r>
              <a:rPr lang="de-DE" dirty="0" err="1"/>
              <a:t>operating</a:t>
            </a:r>
            <a:r>
              <a:rPr lang="de-DE" dirty="0"/>
              <a:t> </a:t>
            </a:r>
            <a:r>
              <a:rPr lang="de-DE" dirty="0" err="1"/>
              <a:t>concerns</a:t>
            </a:r>
            <a:r>
              <a:rPr lang="de-DE" dirty="0"/>
              <a:t>, etc.</a:t>
            </a:r>
          </a:p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7212915" y="1874917"/>
            <a:ext cx="4393579" cy="19851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spcAft>
                <a:spcPts val="600"/>
              </a:spcAft>
              <a:buClr>
                <a:srgbClr val="FFC000"/>
              </a:buClr>
              <a:buAutoNum type="arabicPeriod"/>
            </a:pPr>
            <a:r>
              <a:rPr lang="de-DE" sz="1600" dirty="0"/>
              <a:t>Check </a:t>
            </a:r>
            <a:r>
              <a:rPr lang="de-DE" sz="1600" dirty="0" err="1"/>
              <a:t>add-ons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</a:t>
            </a:r>
            <a:r>
              <a:rPr lang="de-DE" sz="1600" dirty="0" err="1"/>
              <a:t>other</a:t>
            </a:r>
            <a:r>
              <a:rPr lang="de-DE" sz="1600" dirty="0"/>
              <a:t> </a:t>
            </a:r>
            <a:r>
              <a:rPr lang="de-DE" sz="1600" dirty="0" err="1"/>
              <a:t>solutions</a:t>
            </a:r>
            <a:r>
              <a:rPr lang="de-DE" sz="1600" dirty="0"/>
              <a:t> to </a:t>
            </a:r>
            <a:r>
              <a:rPr lang="de-DE" sz="1600" dirty="0" err="1"/>
              <a:t>ensure</a:t>
            </a:r>
            <a:r>
              <a:rPr lang="de-DE" sz="1600" dirty="0"/>
              <a:t> </a:t>
            </a:r>
            <a:r>
              <a:rPr lang="de-DE" sz="1600" dirty="0" err="1"/>
              <a:t>compatibility</a:t>
            </a:r>
            <a:r>
              <a:rPr lang="de-DE" sz="1600" dirty="0"/>
              <a:t> </a:t>
            </a:r>
          </a:p>
          <a:p>
            <a:pPr marL="228600" indent="-228600">
              <a:spcAft>
                <a:spcPts val="600"/>
              </a:spcAft>
              <a:buClr>
                <a:srgbClr val="FFC000"/>
              </a:buClr>
              <a:buAutoNum type="arabicPeriod"/>
            </a:pPr>
            <a:r>
              <a:rPr lang="de-DE" sz="1600" dirty="0"/>
              <a:t>Check </a:t>
            </a:r>
            <a:r>
              <a:rPr lang="de-DE" sz="1600" dirty="0" err="1"/>
              <a:t>components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</a:t>
            </a:r>
            <a:r>
              <a:rPr lang="de-DE" sz="1600" dirty="0" err="1"/>
              <a:t>customer</a:t>
            </a:r>
            <a:r>
              <a:rPr lang="de-DE" sz="1600" dirty="0"/>
              <a:t> </a:t>
            </a:r>
            <a:r>
              <a:rPr lang="de-DE" sz="1600" dirty="0" err="1"/>
              <a:t>code</a:t>
            </a:r>
            <a:r>
              <a:rPr lang="de-DE" sz="1600" dirty="0"/>
              <a:t> to </a:t>
            </a:r>
            <a:r>
              <a:rPr lang="de-DE" sz="1600" dirty="0" err="1"/>
              <a:t>validate</a:t>
            </a:r>
            <a:r>
              <a:rPr lang="de-DE" sz="1600" dirty="0"/>
              <a:t> </a:t>
            </a:r>
            <a:r>
              <a:rPr lang="de-DE" sz="1600" dirty="0" err="1"/>
              <a:t>further</a:t>
            </a:r>
            <a:r>
              <a:rPr lang="de-DE" sz="1600" dirty="0"/>
              <a:t> </a:t>
            </a:r>
            <a:r>
              <a:rPr lang="de-DE" sz="1600" dirty="0" err="1"/>
              <a:t>prerequisites</a:t>
            </a:r>
            <a:endParaRPr lang="de-DE" sz="1600" dirty="0"/>
          </a:p>
          <a:p>
            <a:pPr marL="228600" indent="-228600">
              <a:buClr>
                <a:srgbClr val="FFC000"/>
              </a:buClr>
              <a:buAutoNum type="arabicPeriod"/>
            </a:pPr>
            <a:r>
              <a:rPr lang="de-DE" sz="1600" dirty="0"/>
              <a:t>Run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conversion</a:t>
            </a:r>
            <a:endParaRPr lang="de-DE" sz="1600" dirty="0"/>
          </a:p>
          <a:p>
            <a:pPr marL="228600" indent="-228600">
              <a:buClr>
                <a:srgbClr val="FFC000"/>
              </a:buClr>
              <a:buAutoNum type="arabicPeriod"/>
            </a:pPr>
            <a:endParaRPr lang="de-DE" sz="1600" dirty="0"/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FC000"/>
              </a:buClr>
              <a:buSzPct val="80000"/>
            </a:pPr>
            <a:endParaRPr lang="de-DE" sz="1800" kern="0" dirty="0" err="1"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6986881" y="3638299"/>
            <a:ext cx="4393738" cy="2444822"/>
            <a:chOff x="4453432" y="2254073"/>
            <a:chExt cx="4393738" cy="2444822"/>
          </a:xfrm>
        </p:grpSpPr>
        <p:grpSp>
          <p:nvGrpSpPr>
            <p:cNvPr id="6" name="Gruppieren 5"/>
            <p:cNvGrpSpPr/>
            <p:nvPr/>
          </p:nvGrpSpPr>
          <p:grpSpPr>
            <a:xfrm>
              <a:off x="7003265" y="3015694"/>
              <a:ext cx="1843905" cy="1683201"/>
              <a:chOff x="6743651" y="2935243"/>
              <a:chExt cx="1843905" cy="1683201"/>
            </a:xfrm>
          </p:grpSpPr>
          <p:sp>
            <p:nvSpPr>
              <p:cNvPr id="11" name="Abgerundetes Rechteck 10"/>
              <p:cNvSpPr/>
              <p:nvPr/>
            </p:nvSpPr>
            <p:spPr>
              <a:xfrm>
                <a:off x="6743651" y="3579862"/>
                <a:ext cx="1843905" cy="1038582"/>
              </a:xfrm>
              <a:prstGeom prst="roundRect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tIns="45720" rIns="91440" bIns="45720" rtlCol="0" anchor="ctr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prstMaterial="metal">
                  <a:contourClr>
                    <a:schemeClr val="bg2"/>
                  </a:contourClr>
                </a:sp3d>
              </a:bodyPr>
              <a:lstStyle/>
              <a:p>
                <a:pPr algn="ctr">
                  <a:buClr>
                    <a:srgbClr val="FFC000"/>
                  </a:buClr>
                </a:pPr>
                <a:r>
                  <a:rPr lang="de-DE" sz="1100" b="1" dirty="0"/>
                  <a:t>(SAP GUI) / </a:t>
                </a:r>
                <a:r>
                  <a:rPr lang="de-DE" sz="11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SAP </a:t>
                </a:r>
                <a:r>
                  <a:rPr lang="de-DE" sz="1100" b="1" kern="0" dirty="0" err="1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Fiori</a:t>
                </a:r>
                <a:r>
                  <a:rPr lang="de-DE" sz="11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/>
                </a:r>
                <a:br>
                  <a:rPr lang="de-DE" sz="11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</a:br>
                <a:endParaRPr lang="de-DE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endParaRPr>
              </a:p>
              <a:p>
                <a:pPr algn="ctr">
                  <a:buClr>
                    <a:srgbClr val="FFC000"/>
                  </a:buClr>
                </a:pPr>
                <a:r>
                  <a:rPr lang="de-DE" sz="11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SAP S/4HANA Core</a:t>
                </a:r>
              </a:p>
              <a:p>
                <a:pPr algn="ctr">
                  <a:buClr>
                    <a:srgbClr val="FFC000"/>
                  </a:buClr>
                </a:pPr>
                <a:endParaRPr lang="de-DE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endParaRPr>
              </a:p>
              <a:p>
                <a:pPr algn="ctr">
                  <a:buClr>
                    <a:srgbClr val="FFC000"/>
                  </a:buClr>
                </a:pPr>
                <a:r>
                  <a:rPr lang="de-DE" sz="11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SAP HANA</a:t>
                </a:r>
                <a:endParaRPr lang="en-US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pic>
            <p:nvPicPr>
              <p:cNvPr id="12" name="Grafik 11"/>
              <p:cNvPicPr>
                <a:picLocks noChangeAspect="1"/>
              </p:cNvPicPr>
              <p:nvPr/>
            </p:nvPicPr>
            <p:blipFill rotWithShape="1">
              <a:blip r:embed="rId2"/>
              <a:srcRect l="9708" t="9939" r="7265" b="12239"/>
              <a:stretch/>
            </p:blipFill>
            <p:spPr>
              <a:xfrm>
                <a:off x="7175699" y="2935243"/>
                <a:ext cx="932376" cy="687013"/>
              </a:xfrm>
              <a:prstGeom prst="rect">
                <a:avLst/>
              </a:prstGeom>
            </p:spPr>
          </p:pic>
        </p:grpSp>
        <p:grpSp>
          <p:nvGrpSpPr>
            <p:cNvPr id="7" name="Gruppieren 6"/>
            <p:cNvGrpSpPr/>
            <p:nvPr/>
          </p:nvGrpSpPr>
          <p:grpSpPr>
            <a:xfrm>
              <a:off x="4453432" y="2254073"/>
              <a:ext cx="1843905" cy="1482137"/>
              <a:chOff x="3798962" y="1060021"/>
              <a:chExt cx="1843905" cy="1482137"/>
            </a:xfrm>
          </p:grpSpPr>
          <p:sp>
            <p:nvSpPr>
              <p:cNvPr id="9" name="Abgerundetes Rechteck 8"/>
              <p:cNvSpPr/>
              <p:nvPr/>
            </p:nvSpPr>
            <p:spPr>
              <a:xfrm>
                <a:off x="3798962" y="1503576"/>
                <a:ext cx="1843905" cy="1038582"/>
              </a:xfrm>
              <a:prstGeom prst="roundRect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tIns="45720" rIns="91440" bIns="45720" rtlCol="0" anchor="ctr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prstMaterial="metal">
                  <a:contourClr>
                    <a:schemeClr val="bg2"/>
                  </a:contourClr>
                </a:sp3d>
              </a:bodyPr>
              <a:lstStyle/>
              <a:p>
                <a:pPr algn="ctr">
                  <a:buClr>
                    <a:srgbClr val="FFC000"/>
                  </a:buClr>
                </a:pPr>
                <a:r>
                  <a:rPr lang="de-DE" sz="1100" b="1" dirty="0"/>
                  <a:t>SAP GUI </a:t>
                </a:r>
                <a:br>
                  <a:rPr lang="de-DE" sz="1100" b="1" dirty="0"/>
                </a:br>
                <a:r>
                  <a:rPr lang="de-DE" sz="1100" b="1" dirty="0"/>
                  <a:t/>
                </a:r>
                <a:br>
                  <a:rPr lang="de-DE" sz="1100" b="1" dirty="0"/>
                </a:br>
                <a:r>
                  <a:rPr lang="de-DE" sz="1100" b="1" dirty="0"/>
                  <a:t>SAP ERP Core</a:t>
                </a:r>
                <a:br>
                  <a:rPr lang="de-DE" sz="1100" b="1" dirty="0"/>
                </a:br>
                <a:endParaRPr lang="de-DE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endParaRPr>
              </a:p>
              <a:p>
                <a:pPr algn="ctr">
                  <a:buClr>
                    <a:srgbClr val="FFC000"/>
                  </a:buClr>
                </a:pPr>
                <a:r>
                  <a:rPr lang="de-DE" sz="1100" b="1" dirty="0"/>
                  <a:t>Any DB / </a:t>
                </a:r>
                <a:r>
                  <a:rPr lang="de-DE" sz="11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SAP</a:t>
                </a:r>
                <a:r>
                  <a:rPr lang="de-DE" sz="1100" b="1" dirty="0"/>
                  <a:t> </a:t>
                </a:r>
                <a:r>
                  <a:rPr lang="de-DE" sz="1100" b="1" kern="0" dirty="0">
                    <a:solidFill>
                      <a:srgbClr val="0070C0"/>
                    </a:solidFill>
                    <a:latin typeface="Arial"/>
                    <a:ea typeface="Arial Unicode MS" pitchFamily="34" charset="-128"/>
                    <a:cs typeface="Arial Unicode MS" pitchFamily="34" charset="-128"/>
                  </a:rPr>
                  <a:t>HANA</a:t>
                </a:r>
                <a:endParaRPr lang="en-US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pic>
            <p:nvPicPr>
              <p:cNvPr id="10" name="Grafik 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16149" y="1060021"/>
                <a:ext cx="971429" cy="533333"/>
              </a:xfrm>
              <a:prstGeom prst="rect">
                <a:avLst/>
              </a:prstGeom>
            </p:spPr>
          </p:pic>
        </p:grpSp>
        <p:cxnSp>
          <p:nvCxnSpPr>
            <p:cNvPr id="8" name="Gewinkelte Verbindung 7"/>
            <p:cNvCxnSpPr>
              <a:stCxn id="9" idx="2"/>
            </p:cNvCxnSpPr>
            <p:nvPr/>
          </p:nvCxnSpPr>
          <p:spPr>
            <a:xfrm rot="16200000" flipH="1">
              <a:off x="5904123" y="3207471"/>
              <a:ext cx="443394" cy="1500871"/>
            </a:xfrm>
            <a:prstGeom prst="bentConnector2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790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Transition to SAP S/4HANA </a:t>
            </a:r>
            <a:br>
              <a:rPr lang="de-DE" dirty="0"/>
            </a:br>
            <a:r>
              <a:rPr lang="de-DE" sz="2400" b="0" dirty="0" err="1"/>
              <a:t>Landscape</a:t>
            </a:r>
            <a:r>
              <a:rPr lang="de-DE" sz="2400" b="0" dirty="0"/>
              <a:t> </a:t>
            </a:r>
            <a:r>
              <a:rPr lang="de-DE" sz="2400" b="0" dirty="0" err="1"/>
              <a:t>transformation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493366"/>
            <a:ext cx="6140968" cy="4392043"/>
          </a:xfrm>
        </p:spPr>
        <p:txBody>
          <a:bodyPr/>
          <a:lstStyle/>
          <a:p>
            <a:pPr marL="0" indent="0">
              <a:buNone/>
            </a:pP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Scenario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description</a:t>
            </a:r>
            <a:endParaRPr lang="de-DE" sz="2000" kern="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/>
              <a:t>Customers who want to </a:t>
            </a:r>
            <a:r>
              <a:rPr lang="en-US" b="1" dirty="0"/>
              <a:t>consolidate </a:t>
            </a:r>
            <a:r>
              <a:rPr lang="en-US" dirty="0"/>
              <a:t>their landscape or to </a:t>
            </a:r>
            <a:r>
              <a:rPr lang="en-US" b="1" dirty="0"/>
              <a:t>selectively transform </a:t>
            </a:r>
            <a:r>
              <a:rPr lang="en-US" dirty="0"/>
              <a:t>data into an </a:t>
            </a:r>
            <a:r>
              <a:rPr lang="de-DE" dirty="0"/>
              <a:t>SAP S/4HANA </a:t>
            </a:r>
            <a:r>
              <a:rPr lang="de-DE" dirty="0" err="1"/>
              <a:t>system</a:t>
            </a:r>
            <a:endParaRPr lang="de-DE" dirty="0"/>
          </a:p>
          <a:p>
            <a:pPr marL="0" indent="0">
              <a:buNone/>
            </a:pPr>
            <a:endParaRPr lang="de-DE" sz="1400" b="1" dirty="0"/>
          </a:p>
          <a:p>
            <a:pPr marL="0" indent="0">
              <a:buNone/>
            </a:pP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Benefits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for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the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customer</a:t>
            </a:r>
            <a:endParaRPr lang="de-DE" sz="2000" kern="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/>
              <a:t>Selective data transformation allows a phased approach, focusing on parts of the business with highest ROI and lowest TCO</a:t>
            </a:r>
          </a:p>
          <a:p>
            <a:r>
              <a:rPr lang="en-US" dirty="0"/>
              <a:t>System and landscape consolidation with </a:t>
            </a:r>
            <a:r>
              <a:rPr lang="de-DE" dirty="0" err="1"/>
              <a:t>harmonized</a:t>
            </a:r>
            <a:r>
              <a:rPr lang="de-DE" dirty="0"/>
              <a:t>/</a:t>
            </a:r>
            <a:r>
              <a:rPr lang="de-DE" dirty="0" err="1"/>
              <a:t>simplified</a:t>
            </a:r>
            <a:r>
              <a:rPr lang="de-DE" dirty="0"/>
              <a:t> </a:t>
            </a:r>
            <a:r>
              <a:rPr lang="de-DE" dirty="0" err="1"/>
              <a:t>processes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unified</a:t>
            </a:r>
            <a:r>
              <a:rPr lang="de-DE" dirty="0"/>
              <a:t> </a:t>
            </a:r>
            <a:r>
              <a:rPr lang="en-US" dirty="0"/>
              <a:t>master data lead to lower TCO</a:t>
            </a:r>
          </a:p>
          <a:p>
            <a:endParaRPr lang="en-US" sz="1400" dirty="0"/>
          </a:p>
          <a:p>
            <a:pPr marL="0" indent="0">
              <a:buNone/>
            </a:pP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Project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duration</a:t>
            </a:r>
            <a:r>
              <a:rPr lang="de-DE" sz="2000" kern="0" dirty="0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000" kern="0" dirty="0" err="1">
                <a:solidFill>
                  <a:srgbClr val="0070C0"/>
                </a:solidFill>
                <a:ea typeface="Arial Unicode MS" pitchFamily="34" charset="-128"/>
                <a:cs typeface="Arial Unicode MS" pitchFamily="34" charset="-128"/>
              </a:rPr>
              <a:t>parameters</a:t>
            </a:r>
            <a:endParaRPr lang="de-DE" sz="2000" kern="0" dirty="0">
              <a:solidFill>
                <a:srgbClr val="0070C0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/>
              <a:t>General: Depending on the selected sub-scenario </a:t>
            </a:r>
            <a:r>
              <a:rPr lang="de-DE" dirty="0"/>
              <a:t>(System </a:t>
            </a:r>
            <a:r>
              <a:rPr lang="de-DE" dirty="0" err="1"/>
              <a:t>Consolidation</a:t>
            </a:r>
            <a:r>
              <a:rPr lang="de-DE" dirty="0"/>
              <a:t>, </a:t>
            </a:r>
            <a:r>
              <a:rPr lang="de-DE" dirty="0" err="1"/>
              <a:t>Selective</a:t>
            </a:r>
            <a:r>
              <a:rPr lang="de-DE" dirty="0"/>
              <a:t> Migration, Central </a:t>
            </a:r>
            <a:r>
              <a:rPr lang="de-DE" dirty="0" err="1"/>
              <a:t>Finance</a:t>
            </a:r>
            <a:r>
              <a:rPr lang="de-DE" dirty="0"/>
              <a:t>)</a:t>
            </a:r>
          </a:p>
          <a:p>
            <a:r>
              <a:rPr lang="en-US" dirty="0"/>
              <a:t>Specific: Number of systems to be consolidated, </a:t>
            </a:r>
            <a:r>
              <a:rPr lang="de-DE" dirty="0" err="1"/>
              <a:t>volume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selected</a:t>
            </a:r>
            <a:r>
              <a:rPr lang="de-DE" dirty="0"/>
              <a:t> </a:t>
            </a:r>
            <a:r>
              <a:rPr lang="de-DE" dirty="0" err="1"/>
              <a:t>data</a:t>
            </a:r>
            <a:endParaRPr lang="de-DE" dirty="0"/>
          </a:p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882063" y="1600460"/>
            <a:ext cx="5165558" cy="24314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spcAft>
                <a:spcPts val="600"/>
              </a:spcAft>
              <a:buClr>
                <a:srgbClr val="FFC000"/>
              </a:buClr>
              <a:buAutoNum type="arabicPeriod"/>
            </a:pPr>
            <a:r>
              <a:rPr lang="de-DE" sz="1600" dirty="0" err="1"/>
              <a:t>Consolidation</a:t>
            </a:r>
            <a:r>
              <a:rPr lang="de-DE" sz="1600" dirty="0"/>
              <a:t>: </a:t>
            </a:r>
            <a:r>
              <a:rPr lang="en-US" sz="1600" dirty="0"/>
              <a:t>Consolidate clients from different source systems into one new or existing SAP S/4HANA system using the SAP </a:t>
            </a:r>
            <a:r>
              <a:rPr lang="de-DE" sz="1600" dirty="0" err="1"/>
              <a:t>Landscape</a:t>
            </a:r>
            <a:r>
              <a:rPr lang="de-DE" sz="1600" dirty="0"/>
              <a:t> Transformation (SAP LT) </a:t>
            </a:r>
            <a:r>
              <a:rPr lang="de-DE" sz="1600" dirty="0" err="1"/>
              <a:t>tool</a:t>
            </a:r>
            <a:r>
              <a:rPr lang="de-DE" sz="1600" dirty="0"/>
              <a:t>.</a:t>
            </a:r>
          </a:p>
          <a:p>
            <a:pPr marL="228600" indent="-228600">
              <a:buClr>
                <a:srgbClr val="FFC000"/>
              </a:buClr>
              <a:buAutoNum type="arabicPeriod"/>
            </a:pPr>
            <a:r>
              <a:rPr lang="de-DE" sz="1600" dirty="0" err="1"/>
              <a:t>Selective</a:t>
            </a:r>
            <a:r>
              <a:rPr lang="de-DE" sz="1600" dirty="0"/>
              <a:t> Data Transformation:</a:t>
            </a:r>
            <a:r>
              <a:rPr lang="en-US" sz="1600" dirty="0"/>
              <a:t>Migration of selected SAP applications (e.g. Central </a:t>
            </a:r>
            <a:r>
              <a:rPr lang="de-DE" sz="1600" dirty="0" err="1"/>
              <a:t>Finance</a:t>
            </a:r>
            <a:r>
              <a:rPr lang="de-DE" sz="1600" dirty="0"/>
              <a:t>)</a:t>
            </a:r>
            <a:br>
              <a:rPr lang="de-DE" sz="1600" dirty="0"/>
            </a:br>
            <a:r>
              <a:rPr lang="de-DE" sz="1600" dirty="0"/>
              <a:t>Tool </a:t>
            </a:r>
            <a:r>
              <a:rPr lang="de-DE" sz="1600" dirty="0" err="1"/>
              <a:t>used</a:t>
            </a:r>
            <a:r>
              <a:rPr lang="de-DE" sz="1600" dirty="0"/>
              <a:t>: S</a:t>
            </a:r>
            <a:r>
              <a:rPr lang="fr-FR" sz="1600" dirty="0"/>
              <a:t>AP </a:t>
            </a:r>
            <a:r>
              <a:rPr lang="fr-FR" sz="1600" dirty="0" err="1"/>
              <a:t>Landscape</a:t>
            </a:r>
            <a:r>
              <a:rPr lang="fr-FR" sz="1600" dirty="0"/>
              <a:t> Transformation</a:t>
            </a:r>
            <a:endParaRPr lang="de-DE" sz="1600" dirty="0"/>
          </a:p>
          <a:p>
            <a:pPr marL="228600" indent="-228600">
              <a:buClr>
                <a:srgbClr val="FFC000"/>
              </a:buClr>
              <a:buAutoNum type="arabicPeriod"/>
            </a:pPr>
            <a:endParaRPr lang="de-DE" sz="1800" dirty="0"/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FC000"/>
              </a:buClr>
              <a:buSzPct val="80000"/>
            </a:pPr>
            <a:endParaRPr lang="de-DE" sz="1800" kern="0" dirty="0" err="1"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7262356" y="3947798"/>
            <a:ext cx="4091346" cy="2120922"/>
            <a:chOff x="4496210" y="2497522"/>
            <a:chExt cx="4091346" cy="2120922"/>
          </a:xfrm>
        </p:grpSpPr>
        <p:sp>
          <p:nvSpPr>
            <p:cNvPr id="6" name="Abgerundetes Rechteck 5"/>
            <p:cNvSpPr/>
            <p:nvPr/>
          </p:nvSpPr>
          <p:spPr>
            <a:xfrm>
              <a:off x="6743651" y="3579862"/>
              <a:ext cx="1843905" cy="1038582"/>
            </a:xfrm>
            <a:prstGeom prst="round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prstMaterial="metal">
                <a:contourClr>
                  <a:schemeClr val="bg2"/>
                </a:contourClr>
              </a:sp3d>
            </a:bodyPr>
            <a:lstStyle/>
            <a:p>
              <a:pPr algn="ctr">
                <a:buClr>
                  <a:srgbClr val="FFC000"/>
                </a:buClr>
              </a:pPr>
              <a:r>
                <a:rPr lang="de-DE" sz="1100" b="1" dirty="0"/>
                <a:t>(SAP GUI) / </a:t>
              </a:r>
              <a:r>
                <a:rPr lang="de-DE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SAP </a:t>
              </a:r>
              <a:r>
                <a:rPr lang="de-DE" sz="1100" b="1" kern="0" dirty="0" err="1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Fiori</a:t>
              </a:r>
              <a:r>
                <a:rPr lang="de-DE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/>
              </a:r>
              <a:br>
                <a:rPr lang="de-DE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</a:br>
              <a:endParaRPr lang="de-DE" sz="1100" b="1" kern="0" dirty="0">
                <a:solidFill>
                  <a:srgbClr val="0070C0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buClr>
                  <a:srgbClr val="FFC000"/>
                </a:buClr>
              </a:pPr>
              <a:r>
                <a:rPr lang="de-DE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SAP S/4HANA Kern</a:t>
              </a:r>
            </a:p>
            <a:p>
              <a:pPr algn="ctr">
                <a:buClr>
                  <a:srgbClr val="FFC000"/>
                </a:buClr>
              </a:pPr>
              <a:endParaRPr lang="de-DE" sz="1100" b="1" kern="0" dirty="0">
                <a:solidFill>
                  <a:srgbClr val="0070C0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  <a:p>
              <a:pPr algn="ctr">
                <a:buClr>
                  <a:srgbClr val="FFC000"/>
                </a:buClr>
              </a:pPr>
              <a:r>
                <a:rPr lang="de-DE" sz="1100" b="1" kern="0" dirty="0">
                  <a:solidFill>
                    <a:srgbClr val="0070C0"/>
                  </a:solidFill>
                  <a:latin typeface="Arial"/>
                  <a:ea typeface="Arial Unicode MS" pitchFamily="34" charset="-128"/>
                  <a:cs typeface="Arial Unicode MS" pitchFamily="34" charset="-128"/>
                </a:rPr>
                <a:t>SAP HANA</a:t>
              </a:r>
              <a:endParaRPr lang="en-US" sz="1100" b="1" kern="0" dirty="0">
                <a:solidFill>
                  <a:srgbClr val="0070C0"/>
                </a:solidFill>
                <a:latin typeface="Arial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2"/>
            <a:srcRect l="9708" t="9939" r="7265" b="12239"/>
            <a:stretch/>
          </p:blipFill>
          <p:spPr>
            <a:xfrm>
              <a:off x="6804248" y="3147814"/>
              <a:ext cx="716352" cy="527838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 rotWithShape="1">
            <a:blip r:embed="rId3"/>
            <a:srcRect l="12462" t="1128" r="8617" b="11900"/>
            <a:stretch/>
          </p:blipFill>
          <p:spPr>
            <a:xfrm>
              <a:off x="7695325" y="3152158"/>
              <a:ext cx="765107" cy="523494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96210" y="2497522"/>
              <a:ext cx="1669949" cy="1300583"/>
            </a:xfrm>
            <a:prstGeom prst="rect">
              <a:avLst/>
            </a:prstGeom>
          </p:spPr>
        </p:pic>
        <p:cxnSp>
          <p:nvCxnSpPr>
            <p:cNvPr id="10" name="Gewinkelte Verbindung 9"/>
            <p:cNvCxnSpPr/>
            <p:nvPr/>
          </p:nvCxnSpPr>
          <p:spPr>
            <a:xfrm rot="16200000" flipH="1">
              <a:off x="5789240" y="3340048"/>
              <a:ext cx="429829" cy="1345939"/>
            </a:xfrm>
            <a:prstGeom prst="bentConnector2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367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72000" indent="0">
              <a:buNone/>
            </a:pPr>
            <a:r>
              <a:rPr lang="en-US" dirty="0"/>
              <a:t>At the completion of this module, you will:</a:t>
            </a:r>
          </a:p>
          <a:p>
            <a:r>
              <a:rPr lang="en-US" dirty="0" smtClean="0"/>
              <a:t>Describe </a:t>
            </a:r>
            <a:r>
              <a:rPr lang="en-US" dirty="0"/>
              <a:t>the SAP vision of the Intelligent Enterprise</a:t>
            </a:r>
          </a:p>
          <a:p>
            <a:r>
              <a:rPr lang="en-US" dirty="0"/>
              <a:t>Be able explain the basic concepts of an Enterprise Resource Planning solution based on the SAP S/4HANA system. </a:t>
            </a:r>
          </a:p>
          <a:p>
            <a:r>
              <a:rPr lang="en-US" dirty="0"/>
              <a:t>Explain how to use the SAP Fiori User Interface to interact with the S/4HANA system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00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de-DE" dirty="0"/>
              <a:t>	</a:t>
            </a:r>
            <a:r>
              <a:rPr lang="de-DE" dirty="0">
                <a:solidFill>
                  <a:srgbClr val="0070C0"/>
                </a:solidFill>
              </a:rPr>
              <a:t>SAP – The Intelligent Enterprise </a:t>
            </a:r>
            <a:endParaRPr lang="de-DE" dirty="0" smtClean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de-DE" dirty="0" smtClean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</a:t>
            </a:r>
            <a:r>
              <a:rPr lang="de-DE" dirty="0" smtClean="0">
                <a:solidFill>
                  <a:srgbClr val="666666"/>
                </a:solidFill>
              </a:rPr>
              <a:t>Fast </a:t>
            </a:r>
            <a:r>
              <a:rPr lang="de-DE" dirty="0">
                <a:solidFill>
                  <a:srgbClr val="666666"/>
                </a:solidFill>
              </a:rPr>
              <a:t>Facts </a:t>
            </a:r>
            <a:r>
              <a:rPr lang="de-DE" dirty="0" err="1">
                <a:solidFill>
                  <a:srgbClr val="666666"/>
                </a:solidFill>
              </a:rPr>
              <a:t>about</a:t>
            </a:r>
            <a:r>
              <a:rPr lang="de-DE" dirty="0">
                <a:solidFill>
                  <a:srgbClr val="666666"/>
                </a:solidFill>
              </a:rPr>
              <a:t> SAP S/4HANA </a:t>
            </a:r>
            <a:endParaRPr lang="de-DE" dirty="0" smtClean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 smtClean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>
                <a:solidFill>
                  <a:srgbClr val="666666"/>
                </a:solidFill>
              </a:rPr>
              <a:t>	</a:t>
            </a:r>
            <a:r>
              <a:rPr lang="de-DE" dirty="0" err="1" smtClean="0">
                <a:solidFill>
                  <a:srgbClr val="666666"/>
                </a:solidFill>
              </a:rPr>
              <a:t>What´s</a:t>
            </a:r>
            <a:r>
              <a:rPr lang="de-DE" dirty="0" smtClean="0">
                <a:solidFill>
                  <a:srgbClr val="666666"/>
                </a:solidFill>
              </a:rPr>
              <a:t> New?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Transition to SAP S/4HANA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142158" y="2138457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142158" y="1603924"/>
            <a:ext cx="3862252" cy="417127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142158" y="2685248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142158" y="3232039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586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SAP </a:t>
            </a:r>
            <a:r>
              <a:rPr lang="de-DE" dirty="0" smtClean="0"/>
              <a:t>– </a:t>
            </a:r>
            <a:r>
              <a:rPr lang="de-DE" dirty="0" smtClean="0">
                <a:solidFill>
                  <a:srgbClr val="666666"/>
                </a:solidFill>
              </a:rPr>
              <a:t>The </a:t>
            </a:r>
            <a:r>
              <a:rPr lang="de-DE" dirty="0">
                <a:solidFill>
                  <a:srgbClr val="666666"/>
                </a:solidFill>
              </a:rPr>
              <a:t>Intelligent Enterprise 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760607" y="1674602"/>
            <a:ext cx="7522259" cy="439204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/>
              <a:t>Market leader in enterprise application software</a:t>
            </a:r>
            <a:r>
              <a:rPr lang="de-DE" sz="20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One of the world largest </a:t>
            </a:r>
            <a:r>
              <a:rPr lang="en-US" sz="2000" dirty="0"/>
              <a:t>independent software manufacturer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400,000 </a:t>
            </a:r>
            <a:r>
              <a:rPr lang="en-US" sz="2000" dirty="0"/>
              <a:t>satisfied Customers in 190 countries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SAP enables companies to</a:t>
            </a:r>
            <a:endParaRPr lang="de-DE" sz="2000" dirty="0"/>
          </a:p>
          <a:p>
            <a:pPr lvl="1">
              <a:lnSpc>
                <a:spcPct val="150000"/>
              </a:lnSpc>
            </a:pPr>
            <a:r>
              <a:rPr lang="en-US" dirty="0"/>
              <a:t>Streamline processes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Use live data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Predict customer trends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Connect entire businesses</a:t>
            </a:r>
            <a:endParaRPr lang="de-DE" dirty="0"/>
          </a:p>
          <a:p>
            <a:pPr marL="180975" lvl="1" indent="0">
              <a:lnSpc>
                <a:spcPct val="150000"/>
              </a:lnSpc>
              <a:buNone/>
            </a:pPr>
            <a:endParaRPr lang="de-DE" dirty="0"/>
          </a:p>
          <a:p>
            <a:pPr>
              <a:lnSpc>
                <a:spcPct val="150000"/>
              </a:lnSpc>
            </a:pPr>
            <a:endParaRPr lang="de-D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C1C9D7-A575-4F46-A846-792584CD7550}"/>
              </a:ext>
            </a:extLst>
          </p:cNvPr>
          <p:cNvSpPr/>
          <p:nvPr/>
        </p:nvSpPr>
        <p:spPr>
          <a:xfrm>
            <a:off x="878889" y="5403542"/>
            <a:ext cx="10005134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300"/>
              </a:spcAft>
              <a:buClr>
                <a:srgbClr val="F0AB00"/>
              </a:buClr>
              <a:buSzPct val="80000"/>
            </a:pPr>
            <a:r>
              <a:rPr lang="en-US" sz="2400" b="1" kern="0" dirty="0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Best-run technologies and solutions</a:t>
            </a:r>
          </a:p>
          <a:p>
            <a:pPr algn="ctr" fontAlgn="base">
              <a:spcAft>
                <a:spcPts val="300"/>
              </a:spcAft>
              <a:buClr>
                <a:srgbClr val="F0AB00"/>
              </a:buClr>
              <a:buSzPct val="80000"/>
            </a:pPr>
            <a:r>
              <a:rPr lang="en-US" sz="2400" b="1" kern="0" dirty="0">
                <a:solidFill>
                  <a:schemeClr val="accent1"/>
                </a:solidFill>
                <a:latin typeface="BentonSans" charset="0"/>
                <a:ea typeface="BentonSans" charset="0"/>
                <a:cs typeface="BentonSans" charset="0"/>
              </a:rPr>
              <a:t>deployed end-to-end for your industry.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58ABAB-679D-5C48-89FA-094E325692AD}"/>
              </a:ext>
            </a:extLst>
          </p:cNvPr>
          <p:cNvSpPr/>
          <p:nvPr/>
        </p:nvSpPr>
        <p:spPr>
          <a:xfrm>
            <a:off x="5268578" y="360491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Aft>
                <a:spcPts val="300"/>
              </a:spcAft>
              <a:buClr>
                <a:srgbClr val="F0AB00"/>
              </a:buClr>
              <a:buSzPct val="80000"/>
            </a:pPr>
            <a:r>
              <a:rPr lang="de-DE" sz="2400" b="1" dirty="0" err="1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Intelligence</a:t>
            </a:r>
            <a:r>
              <a:rPr lang="de-DE" sz="2400" b="1" dirty="0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 will </a:t>
            </a:r>
            <a:r>
              <a:rPr lang="de-DE" sz="2400" b="1" dirty="0" err="1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reinvent</a:t>
            </a:r>
            <a:r>
              <a:rPr lang="de-DE" sz="2400" b="1" dirty="0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 </a:t>
            </a:r>
            <a:r>
              <a:rPr lang="de-DE" sz="2400" b="1" dirty="0" err="1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industries</a:t>
            </a:r>
            <a:r>
              <a:rPr lang="de-DE" sz="2400" b="1" dirty="0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 </a:t>
            </a:r>
            <a:r>
              <a:rPr lang="de-DE" sz="2400" b="1" dirty="0" err="1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and</a:t>
            </a:r>
            <a:r>
              <a:rPr lang="de-DE" sz="2400" b="1" dirty="0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 </a:t>
            </a:r>
            <a:r>
              <a:rPr lang="de-DE" sz="2400" b="1" dirty="0" err="1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change</a:t>
            </a:r>
            <a:r>
              <a:rPr lang="de-DE" sz="2400" b="1" dirty="0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 </a:t>
            </a:r>
            <a:r>
              <a:rPr lang="de-DE" sz="2400" b="1" dirty="0" err="1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business</a:t>
            </a:r>
            <a:r>
              <a:rPr lang="de-DE" sz="2400" b="1" dirty="0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 </a:t>
            </a:r>
            <a:r>
              <a:rPr lang="de-DE" sz="2400" b="1" dirty="0" err="1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forever</a:t>
            </a:r>
            <a:r>
              <a:rPr lang="en-US" sz="2400" b="1" kern="0" dirty="0">
                <a:solidFill>
                  <a:srgbClr val="FFC000"/>
                </a:solidFill>
                <a:latin typeface="BentonSans" charset="0"/>
                <a:ea typeface="BentonSans" charset="0"/>
                <a:cs typeface="BentonSans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59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SAP – Run Simple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r>
              <a:rPr lang="en-US" sz="2000" dirty="0"/>
              <a:t>A Short History</a:t>
            </a:r>
          </a:p>
          <a:p>
            <a:endParaRPr lang="de-DE" dirty="0"/>
          </a:p>
        </p:txBody>
      </p:sp>
      <p:cxnSp>
        <p:nvCxnSpPr>
          <p:cNvPr id="4" name="Gerade Verbindung mit Pfeil 3"/>
          <p:cNvCxnSpPr/>
          <p:nvPr/>
        </p:nvCxnSpPr>
        <p:spPr>
          <a:xfrm flipV="1">
            <a:off x="1112108" y="2057459"/>
            <a:ext cx="8539768" cy="3272422"/>
          </a:xfrm>
          <a:prstGeom prst="straightConnector1">
            <a:avLst/>
          </a:prstGeom>
          <a:ln w="38100">
            <a:solidFill>
              <a:srgbClr val="FF9E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ieren 4"/>
          <p:cNvGrpSpPr/>
          <p:nvPr/>
        </p:nvGrpSpPr>
        <p:grpSpPr>
          <a:xfrm>
            <a:off x="1098535" y="4787197"/>
            <a:ext cx="3492843" cy="1116670"/>
            <a:chOff x="374636" y="3460600"/>
            <a:chExt cx="3492843" cy="1116670"/>
          </a:xfrm>
        </p:grpSpPr>
        <p:sp>
          <p:nvSpPr>
            <p:cNvPr id="6" name="Textfeld 5"/>
            <p:cNvSpPr txBox="1"/>
            <p:nvPr/>
          </p:nvSpPr>
          <p:spPr>
            <a:xfrm>
              <a:off x="374636" y="3460600"/>
              <a:ext cx="660691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1972</a:t>
              </a: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1035326" y="3761662"/>
              <a:ext cx="2832153" cy="815608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Foundation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of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SAP</a:t>
              </a:r>
            </a:p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Development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of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real-time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data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application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software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2017805" y="4295269"/>
            <a:ext cx="3278570" cy="546592"/>
            <a:chOff x="1580206" y="2875931"/>
            <a:chExt cx="3278570" cy="546592"/>
          </a:xfrm>
        </p:grpSpPr>
        <p:sp>
          <p:nvSpPr>
            <p:cNvPr id="9" name="Textfeld 8"/>
            <p:cNvSpPr txBox="1"/>
            <p:nvPr/>
          </p:nvSpPr>
          <p:spPr>
            <a:xfrm>
              <a:off x="1580206" y="2875931"/>
              <a:ext cx="1013308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1981/82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2593513" y="3176302"/>
              <a:ext cx="2265263" cy="246221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Bef>
                  <a:spcPct val="50000"/>
                </a:spcBef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Introduction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SAP R/2</a:t>
              </a: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2125372" y="3210627"/>
            <a:ext cx="3429683" cy="1130317"/>
            <a:chOff x="3259106" y="1258863"/>
            <a:chExt cx="3429683" cy="1130317"/>
          </a:xfrm>
        </p:grpSpPr>
        <p:sp>
          <p:nvSpPr>
            <p:cNvPr id="12" name="Textfeld 11"/>
            <p:cNvSpPr txBox="1"/>
            <p:nvPr/>
          </p:nvSpPr>
          <p:spPr>
            <a:xfrm>
              <a:off x="5635562" y="2081403"/>
              <a:ext cx="1053227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1986-89</a:t>
              </a: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3259106" y="1258863"/>
              <a:ext cx="2376456" cy="815608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Development SAP R/3</a:t>
              </a:r>
            </a:p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SAP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presents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at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the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CeBIT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Hanover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4905439" y="3200739"/>
            <a:ext cx="4990626" cy="1358742"/>
            <a:chOff x="-135923" y="3497439"/>
            <a:chExt cx="4990626" cy="1358742"/>
          </a:xfrm>
        </p:grpSpPr>
        <p:sp>
          <p:nvSpPr>
            <p:cNvPr id="15" name="Textfeld 14"/>
            <p:cNvSpPr txBox="1"/>
            <p:nvPr/>
          </p:nvSpPr>
          <p:spPr>
            <a:xfrm>
              <a:off x="-135923" y="3497439"/>
              <a:ext cx="972055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1993/94</a:t>
              </a: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845010" y="3794352"/>
              <a:ext cx="4009693" cy="1061829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Partnership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with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Microsoft 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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connecting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SAP R/3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with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Windows NT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operating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system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  <a:sym typeface="Wingdings" panose="05000000000000000000" pitchFamily="2" charset="2"/>
              </a:endParaRPr>
            </a:p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IBM Corporation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is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now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using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SAP R/3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5028441" y="2088094"/>
            <a:ext cx="3397958" cy="1134736"/>
            <a:chOff x="-1267132" y="2528521"/>
            <a:chExt cx="5026791" cy="1134736"/>
          </a:xfrm>
        </p:grpSpPr>
        <p:sp>
          <p:nvSpPr>
            <p:cNvPr id="18" name="Textfeld 17"/>
            <p:cNvSpPr txBox="1"/>
            <p:nvPr/>
          </p:nvSpPr>
          <p:spPr>
            <a:xfrm>
              <a:off x="2282038" y="3355480"/>
              <a:ext cx="1477621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1995/96</a:t>
              </a: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-1267132" y="2528521"/>
              <a:ext cx="3536982" cy="815608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SAP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joins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the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Internet</a:t>
              </a:r>
            </a:p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SAP R/3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can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now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be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used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online</a:t>
              </a: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8207442" y="2051874"/>
            <a:ext cx="3128224" cy="1115530"/>
            <a:chOff x="6055849" y="1357144"/>
            <a:chExt cx="1958630" cy="1115530"/>
          </a:xfrm>
        </p:grpSpPr>
        <p:sp>
          <p:nvSpPr>
            <p:cNvPr id="21" name="Textfeld 20"/>
            <p:cNvSpPr txBox="1"/>
            <p:nvPr/>
          </p:nvSpPr>
          <p:spPr>
            <a:xfrm>
              <a:off x="6055849" y="1357144"/>
              <a:ext cx="436042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2002</a:t>
              </a: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6491890" y="1657066"/>
              <a:ext cx="1522589" cy="815608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30th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Birthday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of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SAP</a:t>
              </a:r>
            </a:p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3rd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largest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independent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software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provider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141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SAP – Run Simple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r>
              <a:rPr lang="en-US" sz="2000" dirty="0"/>
              <a:t>A Short History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7861" y="5410568"/>
            <a:ext cx="1490756" cy="83482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715" y="4622876"/>
            <a:ext cx="661284" cy="66128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724" y="3860876"/>
            <a:ext cx="1009650" cy="762000"/>
          </a:xfrm>
          <a:prstGeom prst="rect">
            <a:avLst/>
          </a:prstGeom>
        </p:spPr>
      </p:pic>
      <p:cxnSp>
        <p:nvCxnSpPr>
          <p:cNvPr id="7" name="Gerade Verbindung mit Pfeil 6"/>
          <p:cNvCxnSpPr/>
          <p:nvPr/>
        </p:nvCxnSpPr>
        <p:spPr>
          <a:xfrm flipV="1">
            <a:off x="1272991" y="1629642"/>
            <a:ext cx="8695428" cy="3324462"/>
          </a:xfrm>
          <a:prstGeom prst="straightConnector1">
            <a:avLst/>
          </a:prstGeom>
          <a:ln w="38100">
            <a:solidFill>
              <a:srgbClr val="FF9E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pieren 7"/>
          <p:cNvGrpSpPr/>
          <p:nvPr/>
        </p:nvGrpSpPr>
        <p:grpSpPr>
          <a:xfrm>
            <a:off x="915091" y="4418450"/>
            <a:ext cx="2898556" cy="801450"/>
            <a:chOff x="-56742" y="3494666"/>
            <a:chExt cx="2898556" cy="801450"/>
          </a:xfrm>
        </p:grpSpPr>
        <p:sp>
          <p:nvSpPr>
            <p:cNvPr id="9" name="Textfeld 8"/>
            <p:cNvSpPr txBox="1"/>
            <p:nvPr/>
          </p:nvSpPr>
          <p:spPr>
            <a:xfrm>
              <a:off x="-56742" y="3494666"/>
              <a:ext cx="957536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2005/06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898133" y="3803673"/>
              <a:ext cx="1943681" cy="492443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Announcment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of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release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SAP ERP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3250248" y="3624560"/>
            <a:ext cx="3473783" cy="1369606"/>
            <a:chOff x="2171836" y="2721114"/>
            <a:chExt cx="3473783" cy="1369606"/>
          </a:xfrm>
        </p:grpSpPr>
        <p:sp>
          <p:nvSpPr>
            <p:cNvPr id="12" name="Textfeld 11"/>
            <p:cNvSpPr txBox="1"/>
            <p:nvPr/>
          </p:nvSpPr>
          <p:spPr>
            <a:xfrm>
              <a:off x="2171836" y="2721114"/>
              <a:ext cx="663955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2009</a:t>
              </a: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2835791" y="3028891"/>
              <a:ext cx="2809828" cy="1061829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Launching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Business Suite 7          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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optimization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of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business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performance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  <a:sym typeface="Wingdings" panose="05000000000000000000" pitchFamily="2" charset="2"/>
              </a:endParaRPr>
            </a:p>
            <a:p>
              <a:pPr fontAlgn="base">
                <a:spcAft>
                  <a:spcPts val="600"/>
                </a:spcAft>
                <a:buClr>
                  <a:srgbClr val="F0AB00"/>
                </a:buClr>
                <a:buSzPct val="80000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    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reduce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IT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costs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2504564" y="2008230"/>
            <a:ext cx="3859201" cy="1545207"/>
            <a:chOff x="1668722" y="1025851"/>
            <a:chExt cx="3859201" cy="1545207"/>
          </a:xfrm>
        </p:grpSpPr>
        <p:sp>
          <p:nvSpPr>
            <p:cNvPr id="15" name="Textfeld 14"/>
            <p:cNvSpPr txBox="1"/>
            <p:nvPr/>
          </p:nvSpPr>
          <p:spPr>
            <a:xfrm>
              <a:off x="1668722" y="1025851"/>
              <a:ext cx="3262579" cy="121571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Implementation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of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1st SAP</a:t>
              </a:r>
            </a:p>
            <a:p>
              <a:pPr fontAlgn="base">
                <a:spcAft>
                  <a:spcPts val="600"/>
                </a:spcAft>
                <a:buClr>
                  <a:srgbClr val="F0AB00"/>
                </a:buClr>
                <a:buSzPct val="80000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    in-memory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computing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product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</a:endParaRPr>
            </a:p>
            <a:p>
              <a:pPr fontAlgn="base">
                <a:spcAft>
                  <a:spcPts val="600"/>
                </a:spcAft>
                <a:buClr>
                  <a:srgbClr val="F0AB00"/>
                </a:buClr>
                <a:buSzPct val="80000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     SAP HANA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platform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  <a:sym typeface="Wingdings" panose="05000000000000000000" pitchFamily="2" charset="2"/>
              </a:endParaRPr>
            </a:p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Data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access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possible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in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seconds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4931301" y="2263281"/>
              <a:ext cx="596622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2011</a:t>
              </a: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6424261" y="2439473"/>
            <a:ext cx="3968188" cy="1301298"/>
            <a:chOff x="5512055" y="1504169"/>
            <a:chExt cx="3532109" cy="1301298"/>
          </a:xfrm>
        </p:grpSpPr>
        <p:sp>
          <p:nvSpPr>
            <p:cNvPr id="18" name="Textfeld 17"/>
            <p:cNvSpPr txBox="1"/>
            <p:nvPr/>
          </p:nvSpPr>
          <p:spPr>
            <a:xfrm>
              <a:off x="5512055" y="1504169"/>
              <a:ext cx="542074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2013</a:t>
              </a: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6054129" y="1820582"/>
              <a:ext cx="2990035" cy="984885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fontAlgn="base">
                <a:spcAft>
                  <a:spcPts val="600"/>
                </a:spcAft>
                <a:buClr>
                  <a:srgbClr val="F0AB00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SAP Business Suite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</a:rPr>
                <a:t>moves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</a:rPr>
                <a:t> to SAP HANA 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 fastest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growing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product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in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history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of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enterprise</a:t>
              </a:r>
              <a:r>
                <a:rPr lang="de-DE" sz="1600" kern="0" dirty="0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 </a:t>
              </a:r>
              <a:r>
                <a:rPr lang="de-DE" sz="1600" kern="0" dirty="0" err="1">
                  <a:ea typeface="Arial Unicode MS" pitchFamily="34" charset="-128"/>
                  <a:cs typeface="Arial Unicode MS" pitchFamily="34" charset="-128"/>
                  <a:sym typeface="Wingdings" panose="05000000000000000000" pitchFamily="2" charset="2"/>
                </a:rPr>
                <a:t>software</a:t>
              </a:r>
              <a:endParaRPr lang="de-DE" sz="1600" kern="0" dirty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8341126" y="1690970"/>
            <a:ext cx="2506028" cy="671622"/>
            <a:chOff x="6318422" y="1186700"/>
            <a:chExt cx="2506028" cy="671622"/>
          </a:xfrm>
        </p:grpSpPr>
        <p:sp>
          <p:nvSpPr>
            <p:cNvPr id="21" name="Textfeld 20"/>
            <p:cNvSpPr txBox="1"/>
            <p:nvPr/>
          </p:nvSpPr>
          <p:spPr>
            <a:xfrm>
              <a:off x="6318422" y="1186700"/>
              <a:ext cx="647180" cy="307777"/>
            </a:xfrm>
            <a:prstGeom prst="rect">
              <a:avLst/>
            </a:prstGeom>
            <a:noFill/>
            <a:ln>
              <a:solidFill>
                <a:srgbClr val="FF9E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de-DE" sz="2000" kern="0" dirty="0">
                  <a:ea typeface="Arial Unicode MS" pitchFamily="34" charset="-128"/>
                  <a:cs typeface="Arial Unicode MS" pitchFamily="34" charset="-128"/>
                </a:rPr>
                <a:t>2015</a:t>
              </a:r>
            </a:p>
          </p:txBody>
        </p:sp>
        <p:pic>
          <p:nvPicPr>
            <p:cNvPr id="22" name="Grafik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6" t="32672" r="3620" b="31932"/>
            <a:stretch/>
          </p:blipFill>
          <p:spPr>
            <a:xfrm>
              <a:off x="6979155" y="1510657"/>
              <a:ext cx="1845295" cy="347665"/>
            </a:xfrm>
            <a:prstGeom prst="rect">
              <a:avLst/>
            </a:prstGeom>
          </p:spPr>
        </p:pic>
      </p:grpSp>
      <p:pic>
        <p:nvPicPr>
          <p:cNvPr id="23" name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3035" y="5517247"/>
            <a:ext cx="1061471" cy="594424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5194" y="3718914"/>
            <a:ext cx="959395" cy="351692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8710" y="4677383"/>
            <a:ext cx="597845" cy="595188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12144" y="4932068"/>
            <a:ext cx="1775253" cy="458909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18002" y="3963104"/>
            <a:ext cx="530959" cy="514658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16086" y="5460281"/>
            <a:ext cx="516101" cy="70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6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	</a:t>
            </a:r>
            <a:r>
              <a:rPr lang="de-DE" dirty="0" smtClean="0">
                <a:solidFill>
                  <a:srgbClr val="666666"/>
                </a:solidFill>
              </a:rPr>
              <a:t>SAP </a:t>
            </a:r>
            <a:r>
              <a:rPr lang="de-DE" dirty="0">
                <a:solidFill>
                  <a:srgbClr val="666666"/>
                </a:solidFill>
              </a:rPr>
              <a:t>– The Intelligent Enterprise </a:t>
            </a:r>
            <a:endParaRPr lang="de-DE" dirty="0" smtClean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</a:t>
            </a:r>
            <a:r>
              <a:rPr lang="en-US" dirty="0">
                <a:solidFill>
                  <a:srgbClr val="0070C0"/>
                </a:solidFill>
              </a:rPr>
              <a:t>Fast Facts about SAP </a:t>
            </a:r>
            <a:r>
              <a:rPr lang="en-US" dirty="0" smtClean="0">
                <a:solidFill>
                  <a:srgbClr val="0070C0"/>
                </a:solidFill>
              </a:rPr>
              <a:t>S/4HANA</a:t>
            </a:r>
            <a:endParaRPr lang="de-DE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</a:t>
            </a:r>
            <a:r>
              <a:rPr lang="de-DE" dirty="0" err="1">
                <a:solidFill>
                  <a:srgbClr val="666666"/>
                </a:solidFill>
              </a:rPr>
              <a:t>What´s</a:t>
            </a:r>
            <a:r>
              <a:rPr lang="de-DE" dirty="0">
                <a:solidFill>
                  <a:srgbClr val="666666"/>
                </a:solidFill>
              </a:rPr>
              <a:t> New?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6666"/>
                </a:solidFill>
              </a:rPr>
              <a:t>	Transition to SAP S/4HANA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>
              <a:solidFill>
                <a:srgbClr val="666666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206326" y="2138457"/>
            <a:ext cx="3862252" cy="417127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206326" y="1603924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206326" y="2685248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206326" y="3232039"/>
            <a:ext cx="3862252" cy="417127"/>
          </a:xfrm>
          <a:prstGeom prst="rect">
            <a:avLst/>
          </a:prstGeom>
          <a:noFill/>
          <a:ln w="19050">
            <a:solidFill>
              <a:srgbClr val="FF9E00"/>
            </a:solidFill>
          </a:ln>
        </p:spPr>
        <p:txBody>
          <a:bodyPr wrap="square" lIns="91440" tIns="45720" rIns="91440" bIns="45720" rtlCol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/>
            <a:endParaRPr lang="en-US" sz="2000" b="1" cap="none" spc="0" dirty="0">
              <a:ln w="50800"/>
              <a:solidFill>
                <a:schemeClr val="accent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0048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P_2016_16x9_white">
  <a:themeElements>
    <a:clrScheme name="SAP_colors_white_template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6350" algn="ctr">
          <a:noFill/>
          <a:miter lim="800000"/>
          <a:headEnd/>
          <a:tailEnd/>
        </a:ln>
      </a:spPr>
      <a:bodyPr lIns="90000" tIns="72000" rIns="90000" bIns="72000" rtlCol="0" anchor="ctr"/>
      <a:lstStyle>
        <a:defPPr marR="0" algn="ctr" defTabSz="91440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F0AB00"/>
          </a:buClr>
          <a:buSzPct val="80000"/>
          <a:tabLst/>
          <a:defRPr kumimoji="0" sz="2000" b="0" i="0" u="none" strike="noStrike" kern="0" cap="none" spc="0" normalizeH="0" baseline="0" noProof="0" dirty="0" err="1" smtClean="0">
            <a:ln>
              <a:noFill/>
            </a:ln>
            <a:effectLst/>
            <a:uLnTx/>
            <a:uFillTx/>
            <a:ea typeface="Arial Unicode MS" pitchFamily="34" charset="-128"/>
            <a:cs typeface="Arial Unicode MS" pitchFamily="34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fontAlgn="base">
          <a:spcBef>
            <a:spcPts val="600"/>
          </a:spcBef>
          <a:spcAft>
            <a:spcPct val="0"/>
          </a:spcAft>
          <a:buClr>
            <a:srgbClr val="F0AB00"/>
          </a:buClr>
          <a:buSzPct val="80000"/>
          <a:defRPr sz="1800" kern="0" dirty="0" err="1" smtClean="0">
            <a:ea typeface="Arial Unicode MS" pitchFamily="34" charset="-128"/>
            <a:cs typeface="Arial Unicode MS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" id="{32696891-6260-4D8D-AB31-F1C204081A38}" vid="{B72584D7-7D1F-4BD9-9F01-A4F5E0412201}"/>
    </a:ext>
  </a:extLst>
</a:theme>
</file>

<file path=ppt/theme/theme2.xml><?xml version="1.0" encoding="utf-8"?>
<a:theme xmlns:a="http://schemas.openxmlformats.org/drawingml/2006/main" name="Office Theme">
  <a:themeElements>
    <a:clrScheme name="SAP_Colors2011_1.1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AP_Colors2011">
      <a:dk1>
        <a:srgbClr val="000000"/>
      </a:dk1>
      <a:lt1>
        <a:srgbClr val="FFFFFF"/>
      </a:lt1>
      <a:dk2>
        <a:srgbClr val="00AFE3"/>
      </a:dk2>
      <a:lt2>
        <a:srgbClr val="CCCCCC"/>
      </a:lt2>
      <a:accent1>
        <a:srgbClr val="FDB913"/>
      </a:accent1>
      <a:accent2>
        <a:srgbClr val="626366"/>
      </a:accent2>
      <a:accent3>
        <a:srgbClr val="0082C9"/>
      </a:accent3>
      <a:accent4>
        <a:srgbClr val="4BBE44"/>
      </a:accent4>
      <a:accent5>
        <a:srgbClr val="B1D249"/>
      </a:accent5>
      <a:accent6>
        <a:srgbClr val="80298F"/>
      </a:accent6>
      <a:hlink>
        <a:srgbClr val="04357B"/>
      </a:hlink>
      <a:folHlink>
        <a:srgbClr val="999999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SAP_Template_169_en</Template>
  <TotalTime>0</TotalTime>
  <Words>2095</Words>
  <Application>Microsoft Office PowerPoint</Application>
  <PresentationFormat>Benutzerdefiniert</PresentationFormat>
  <Paragraphs>533</Paragraphs>
  <Slides>39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8" baseType="lpstr">
      <vt:lpstr>Angsana New</vt:lpstr>
      <vt:lpstr>Arial</vt:lpstr>
      <vt:lpstr>Arial Unicode MS</vt:lpstr>
      <vt:lpstr>BentonSans</vt:lpstr>
      <vt:lpstr>Courier New</vt:lpstr>
      <vt:lpstr>Symbol</vt:lpstr>
      <vt:lpstr>wingdings</vt:lpstr>
      <vt:lpstr>wingdings</vt:lpstr>
      <vt:lpstr>SAP_2016_16x9_white</vt:lpstr>
      <vt:lpstr>Introduction to SAP S/4HANA</vt:lpstr>
      <vt:lpstr>PowerPoint-Präsentation</vt:lpstr>
      <vt:lpstr>PowerPoint-Präsentation</vt:lpstr>
      <vt:lpstr>PowerPoint-Präsentation</vt:lpstr>
      <vt:lpstr>Agenda</vt:lpstr>
      <vt:lpstr>SAP – The Intelligent Enterprise </vt:lpstr>
      <vt:lpstr>SAP – Run Simple</vt:lpstr>
      <vt:lpstr>SAP – Run Simple</vt:lpstr>
      <vt:lpstr>Agenda</vt:lpstr>
      <vt:lpstr>What´s New?</vt:lpstr>
      <vt:lpstr>Fast Facts about SAP S/4HANA Enterprise Resource Planning (SAP ERP)</vt:lpstr>
      <vt:lpstr>Fast Facts about SAP S/4HANA Data Types in ERP Systems </vt:lpstr>
      <vt:lpstr>Fast Facts about SAP S/4HANA Data Types in ERP Systems </vt:lpstr>
      <vt:lpstr>Fast Facts about SAP S/4HANA Organizational Unit</vt:lpstr>
      <vt:lpstr>Fast Facts about SAP S/4HANA Master Data</vt:lpstr>
      <vt:lpstr>Fast Facts about SAP S/4HANA Transaction Data</vt:lpstr>
      <vt:lpstr>Fast Facts about SAP S/4HANA Documents</vt:lpstr>
      <vt:lpstr>Fast Facts about SAP S/4HANA Digital Transformation - Why?</vt:lpstr>
      <vt:lpstr>Fast Facts about SAP S/4HANA</vt:lpstr>
      <vt:lpstr>Fast Facts about SAP S/4HANA</vt:lpstr>
      <vt:lpstr>SAP S/4HANA Architecture</vt:lpstr>
      <vt:lpstr>Fast Facts about SAP S/4HANA On-Premise vs. Cloud</vt:lpstr>
      <vt:lpstr>Fast Facts about SAP S/4HANA On-Premise vs. Cloud</vt:lpstr>
      <vt:lpstr>Fast Facts about SAP S/4HANA Optimization Levers </vt:lpstr>
      <vt:lpstr>Fast Facts about SAP S/4HANA Optimization Levers - How?</vt:lpstr>
      <vt:lpstr>Fast Facts about SAP S/4HANA Optimization Levers - How?</vt:lpstr>
      <vt:lpstr>Fast Facts about SAP S/4HANA Optimization Levers - How?</vt:lpstr>
      <vt:lpstr>Agenda</vt:lpstr>
      <vt:lpstr>What´s New?</vt:lpstr>
      <vt:lpstr>What´s New? Innovation &amp; Simplification</vt:lpstr>
      <vt:lpstr>What´s New? SAP HANA  </vt:lpstr>
      <vt:lpstr>What´s New? Real Time Simplification</vt:lpstr>
      <vt:lpstr>What´s New? SAP FIORI</vt:lpstr>
      <vt:lpstr>What´s New? SAP FIORI</vt:lpstr>
      <vt:lpstr>Agenda</vt:lpstr>
      <vt:lpstr>Transition to SAP S/4HANA</vt:lpstr>
      <vt:lpstr>Transition to SAP S/4HANA  New Implementation</vt:lpstr>
      <vt:lpstr>Transition to SAP S/4HANA  System conversion</vt:lpstr>
      <vt:lpstr>Transition to SAP S/4HANA  Landscape transformation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SAP S/4HANA</dc:title>
  <dc:creator>SAP UCC Magdeburg</dc:creator>
  <cp:keywords>2016/16:9/white</cp:keywords>
  <cp:lastModifiedBy>Robert Häusler</cp:lastModifiedBy>
  <cp:revision>128</cp:revision>
  <dcterms:created xsi:type="dcterms:W3CDTF">2017-01-26T13:44:43Z</dcterms:created>
  <dcterms:modified xsi:type="dcterms:W3CDTF">2025-08-08T08:27:46Z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-1173631419</vt:i4>
  </property>
  <property fmtid="{D5CDD505-2E9C-101B-9397-08002B2CF9AE}" pid="3" name="_NewReviewCycle">
    <vt:lpwstr/>
  </property>
  <property fmtid="{D5CDD505-2E9C-101B-9397-08002B2CF9AE}" pid="4" name="_EmailSubject">
    <vt:lpwstr> UA Master Slides Diskussion</vt:lpwstr>
  </property>
  <property fmtid="{D5CDD505-2E9C-101B-9397-08002B2CF9AE}" pid="5" name="_AuthorEmail">
    <vt:lpwstr>kristof.schneider@sap.com</vt:lpwstr>
  </property>
  <property fmtid="{D5CDD505-2E9C-101B-9397-08002B2CF9AE}" pid="6" name="_AuthorEmailDisplayName">
    <vt:lpwstr>Schneider, Kristof</vt:lpwstr>
  </property>
  <property fmtid="{D5CDD505-2E9C-101B-9397-08002B2CF9AE}" pid="7" name="_PreviousAdHocReviewCycleID">
    <vt:i4>1357826825</vt:i4>
  </property>
</Properties>
</file>