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8"/>
  </p:notesMasterIdLst>
  <p:handoutMasterIdLst>
    <p:handoutMasterId r:id="rId19"/>
  </p:handoutMasterIdLst>
  <p:sldIdLst>
    <p:sldId id="431" r:id="rId2"/>
    <p:sldId id="432" r:id="rId3"/>
    <p:sldId id="433" r:id="rId4"/>
    <p:sldId id="434" r:id="rId5"/>
    <p:sldId id="409" r:id="rId6"/>
    <p:sldId id="414" r:id="rId7"/>
    <p:sldId id="413" r:id="rId8"/>
    <p:sldId id="417" r:id="rId9"/>
    <p:sldId id="416" r:id="rId10"/>
    <p:sldId id="415" r:id="rId11"/>
    <p:sldId id="412" r:id="rId12"/>
    <p:sldId id="421" r:id="rId13"/>
    <p:sldId id="418" r:id="rId14"/>
    <p:sldId id="424" r:id="rId15"/>
    <p:sldId id="426" r:id="rId16"/>
    <p:sldId id="425" r:id="rId17"/>
  </p:sldIdLst>
  <p:sldSz cx="12195175" cy="6859588"/>
  <p:notesSz cx="6797675" cy="9874250"/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285">
          <p15:clr>
            <a:srgbClr val="A4A3A4"/>
          </p15:clr>
        </p15:guide>
        <p15:guide id="4" orient="horz" pos="779">
          <p15:clr>
            <a:srgbClr val="A4A3A4"/>
          </p15:clr>
        </p15:guide>
        <p15:guide id="5" pos="7478">
          <p15:clr>
            <a:srgbClr val="A4A3A4"/>
          </p15:clr>
        </p15:guide>
        <p15:guide id="6" pos="205">
          <p15:clr>
            <a:srgbClr val="A4A3A4"/>
          </p15:clr>
        </p15:guide>
        <p15:guide id="7" pos="3849">
          <p15:clr>
            <a:srgbClr val="A4A3A4"/>
          </p15:clr>
        </p15:guide>
        <p15:guide id="8" pos="4708">
          <p15:clr>
            <a:srgbClr val="A4A3A4"/>
          </p15:clr>
        </p15:guide>
        <p15:guide id="9" pos="4812">
          <p15:clr>
            <a:srgbClr val="A4A3A4"/>
          </p15:clr>
        </p15:guide>
        <p15:guide id="10" pos="2865">
          <p15:clr>
            <a:srgbClr val="A4A3A4"/>
          </p15:clr>
        </p15:guide>
        <p15:guide id="11" pos="29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351">
          <p15:clr>
            <a:srgbClr val="A4A3A4"/>
          </p15:clr>
        </p15:guide>
        <p15:guide id="3" pos="395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t, Phillip" initials="DP" lastIdx="64" clrIdx="0">
    <p:extLst>
      <p:ext uri="{19B8F6BF-5375-455C-9EA6-DF929625EA0E}">
        <p15:presenceInfo xmlns:p15="http://schemas.microsoft.com/office/powerpoint/2012/main" userId="0c306e22-924d-4d2f-9b38-6bfb0b3c3b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3"/>
    <a:srgbClr val="003283"/>
    <a:srgbClr val="FF0000"/>
    <a:srgbClr val="666666"/>
    <a:srgbClr val="2B3F7B"/>
    <a:srgbClr val="9C277B"/>
    <a:srgbClr val="D4652D"/>
    <a:srgbClr val="9E3039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90" autoAdjust="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1285"/>
        <p:guide orient="horz" pos="779"/>
        <p:guide pos="7478"/>
        <p:guide pos="205"/>
        <p:guide pos="3849"/>
        <p:guide pos="4708"/>
        <p:guide pos="4812"/>
        <p:guide pos="2865"/>
        <p:guide pos="29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-4200" y="-82"/>
      </p:cViewPr>
      <p:guideLst>
        <p:guide orient="horz" pos="3110"/>
        <p:guide pos="351"/>
        <p:guide pos="395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926008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47855BD9-AF71-426C-9B9B-B0E52B88852E}" type="slidenum">
              <a:rPr lang="de-DE" sz="1000" smtClean="0"/>
              <a:pPr algn="ctr"/>
              <a:t>‹Nr.›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599324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57213" y="661988"/>
            <a:ext cx="5715000" cy="3214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44171" y="4548205"/>
            <a:ext cx="5709333" cy="4696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31497" y="9627396"/>
            <a:ext cx="934681" cy="2217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7D8C2C35-2B8A-446E-BEC0-FD36716C29A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38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1088776" rtl="0" eaLnBrk="1" latinLnBrk="0" hangingPunct="1">
      <a:buClr>
        <a:schemeClr val="accent1"/>
      </a:buClr>
      <a:buSzPct val="100000"/>
      <a:buFont typeface="Wingdings" pitchFamily="2" charset="2"/>
      <a:buChar char="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57188" indent="-176213" algn="l" defTabSz="1088776" rtl="0" eaLnBrk="1" latinLnBrk="0" hangingPunct="1">
      <a:buClr>
        <a:schemeClr val="accent2"/>
      </a:buClr>
      <a:buSzPct val="80000"/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74815" indent="-158780" algn="l" defTabSz="1088776" rtl="0" eaLnBrk="1" latinLnBrk="0" hangingPunct="1">
      <a:buClr>
        <a:schemeClr val="accent2"/>
      </a:buClr>
      <a:buFont typeface="Arial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177552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9"/>
          <a:stretch/>
        </p:blipFill>
        <p:spPr>
          <a:xfrm>
            <a:off x="-1" y="-5663"/>
            <a:ext cx="12195175" cy="68589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Presentation Title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40520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>
          <a:xfrm>
            <a:off x="10518759" y="6066338"/>
            <a:ext cx="1352566" cy="470987"/>
            <a:chOff x="10518759" y="6066338"/>
            <a:chExt cx="1352566" cy="470987"/>
          </a:xfrm>
        </p:grpSpPr>
        <p:sp>
          <p:nvSpPr>
            <p:cNvPr id="9" name="Rectangle 15"/>
            <p:cNvSpPr/>
            <p:nvPr/>
          </p:nvSpPr>
          <p:spPr bwMode="gray">
            <a:xfrm>
              <a:off x="10518759" y="6088062"/>
              <a:ext cx="1352566" cy="449263"/>
            </a:xfrm>
            <a:prstGeom prst="rect">
              <a:avLst/>
            </a:prstGeom>
            <a:solidFill>
              <a:schemeClr val="bg1"/>
            </a:solidFill>
            <a:ln w="12700" cmpd="sng" algn="ctr">
              <a:noFill/>
              <a:prstDash val="dash"/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8759" y="6066338"/>
              <a:ext cx="1288232" cy="4709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33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idx="12"/>
          </p:nvPr>
        </p:nvSpPr>
        <p:spPr bwMode="gray">
          <a:xfrm>
            <a:off x="6208016" y="1691079"/>
            <a:ext cx="5661184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7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idx="14"/>
          </p:nvPr>
        </p:nvSpPr>
        <p:spPr bwMode="gray">
          <a:xfrm>
            <a:off x="8133316" y="1691079"/>
            <a:ext cx="3735883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3"/>
          </p:nvPr>
        </p:nvSpPr>
        <p:spPr bwMode="gray">
          <a:xfrm>
            <a:off x="4228658" y="1691079"/>
            <a:ext cx="37404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3740399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4000" y="324075"/>
            <a:ext cx="11545200" cy="756175"/>
          </a:xfrm>
        </p:spPr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77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714995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7639050" y="1691079"/>
            <a:ext cx="4232275" cy="4392042"/>
          </a:xfrm>
          <a:solidFill>
            <a:schemeClr val="bg1">
              <a:lumMod val="95000"/>
            </a:schemeClr>
          </a:solidFill>
        </p:spPr>
        <p:txBody>
          <a:bodyPr tIns="1543147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696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6208016" y="1692392"/>
            <a:ext cx="5662800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79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4224188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gray">
          <a:xfrm>
            <a:off x="4706938" y="1692392"/>
            <a:ext cx="7164387" cy="4393017"/>
          </a:xfrm>
          <a:solidFill>
            <a:schemeClr val="bg1">
              <a:lumMod val="95000"/>
            </a:schemeClr>
          </a:solidFill>
        </p:spPr>
        <p:txBody>
          <a:bodyPr vert="horz" lIns="0" tIns="1543147" rIns="0" bIns="0" rtlCol="0" anchor="t" anchorCtr="0">
            <a:noAutofit/>
          </a:bodyPr>
          <a:lstStyle>
            <a:lvl1pPr marL="0" indent="0" algn="ctr" defTabSz="1088776" rtl="0" eaLnBrk="1" latinLnBrk="0" hangingPunct="1">
              <a:spcBef>
                <a:spcPts val="1929"/>
              </a:spcBef>
              <a:buClr>
                <a:schemeClr val="accent1"/>
              </a:buClr>
              <a:buSzPct val="80000"/>
              <a:buFontTx/>
              <a:buNone/>
              <a:defRPr lang="de-DE" sz="2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83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ith picture: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idx="17"/>
          </p:nvPr>
        </p:nvSpPr>
        <p:spPr bwMode="gray">
          <a:xfrm>
            <a:off x="6208016" y="1691079"/>
            <a:ext cx="5661184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5662800" cy="1721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&lt;Page title&gt;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/>
          </p:nvPr>
        </p:nvSpPr>
        <p:spPr bwMode="gray">
          <a:xfrm>
            <a:off x="324000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 bwMode="gray">
          <a:xfrm>
            <a:off x="6208016" y="3574318"/>
            <a:ext cx="5662800" cy="2508804"/>
          </a:xfrm>
          <a:solidFill>
            <a:schemeClr val="bg1">
              <a:lumMod val="95000"/>
            </a:schemeClr>
          </a:solidFill>
        </p:spPr>
        <p:txBody>
          <a:bodyPr tIns="600113" anchor="t" anchorCtr="0"/>
          <a:lstStyle>
            <a:lvl1pPr algn="ctr">
              <a:defRPr b="0"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/ Thank You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" y="478741"/>
            <a:ext cx="1833518" cy="907200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/>
        </p:nvSpPr>
        <p:spPr>
          <a:xfrm>
            <a:off x="324000" y="2061275"/>
            <a:ext cx="115452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6000" noProof="0" dirty="0"/>
              <a:t>Thank</a:t>
            </a:r>
            <a:r>
              <a:rPr lang="en-US" sz="6000" baseline="0" noProof="0" dirty="0"/>
              <a:t> you</a:t>
            </a:r>
            <a:r>
              <a:rPr lang="en-US" sz="6000" noProof="0" dirty="0"/>
              <a:t>!</a:t>
            </a:r>
            <a:endParaRPr lang="en-US" sz="6000" kern="0" noProof="0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25792" y="3659939"/>
            <a:ext cx="4341615" cy="2141713"/>
          </a:xfrm>
          <a:noFill/>
          <a:ln>
            <a:solidFill>
              <a:schemeClr val="accent1"/>
            </a:solidFill>
          </a:ln>
        </p:spPr>
        <p:txBody>
          <a:bodyPr lIns="108000" tIns="108000" rIns="108000" bIns="108000"/>
          <a:lstStyle>
            <a:lvl1pPr marL="0" indent="0"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  <a:buNone/>
              <a:defRPr sz="2400" b="1" baseline="0">
                <a:solidFill>
                  <a:schemeClr val="tx1"/>
                </a:solidFill>
              </a:defRPr>
            </a:lvl1pPr>
            <a:lvl2pPr marL="201600" indent="0">
              <a:buNone/>
              <a:defRPr/>
            </a:lvl2pPr>
            <a:lvl3pPr marL="324000" indent="0">
              <a:buNone/>
              <a:defRPr/>
            </a:lvl3pPr>
            <a:lvl4pPr marL="504000" indent="0">
              <a:buNone/>
              <a:defRPr/>
            </a:lvl4pPr>
            <a:lvl5pPr marL="361338" indent="0">
              <a:buNone/>
              <a:defRPr/>
            </a:lvl5pPr>
          </a:lstStyle>
          <a:p>
            <a:pPr lvl="0"/>
            <a:r>
              <a:rPr lang="en-US" noProof="0" dirty="0"/>
              <a:t>Contact</a:t>
            </a:r>
          </a:p>
          <a:p>
            <a:pPr lvl="0"/>
            <a:endParaRPr lang="en-US" noProof="0" dirty="0"/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noProof="0" dirty="0">
                <a:ea typeface="Arial Unicode MS" pitchFamily="34" charset="-128"/>
                <a:cs typeface="Arial Unicode MS" pitchFamily="34" charset="-128"/>
              </a:rPr>
              <a:t> &lt;First name&gt; &lt;Last name&gt;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>
                <a:ea typeface="Arial Unicode MS" pitchFamily="34" charset="-128"/>
                <a:cs typeface="Arial Unicode MS" pitchFamily="34" charset="-128"/>
              </a:rPr>
              <a:t> &lt;Position, Organization&gt;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400" kern="0" baseline="0" noProof="0" dirty="0">
                <a:ea typeface="Arial Unicode MS" pitchFamily="34" charset="-128"/>
                <a:cs typeface="Arial Unicode MS" pitchFamily="34" charset="-128"/>
              </a:rPr>
              <a:t> &lt;Contact information&gt;</a:t>
            </a:r>
            <a:endParaRPr lang="en-US" sz="1800" kern="0" noProof="0" dirty="0"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4744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h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1787256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bg1">
                  <a:lumMod val="65000"/>
                </a:schemeClr>
              </a:buClr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&lt;level 1&gt;</a:t>
            </a:r>
          </a:p>
        </p:txBody>
      </p:sp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Sources</a:t>
            </a:r>
          </a:p>
        </p:txBody>
      </p:sp>
    </p:spTree>
    <p:extLst>
      <p:ext uri="{BB962C8B-B14F-4D97-AF65-F5344CB8AC3E}">
        <p14:creationId xmlns:p14="http://schemas.microsoft.com/office/powerpoint/2010/main" val="387988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- two lines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324000" y="0"/>
            <a:ext cx="11545200" cy="21600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lIns="107163" tIns="85730" rIns="107163" bIns="85730" rtlCol="0" anchor="b" anchorCtr="0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7999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/>
              <a:t>Alternate Presentation Title</a:t>
            </a:r>
            <a:br>
              <a:rPr lang="en-US" sz="3600" dirty="0"/>
            </a:br>
            <a:r>
              <a:rPr lang="en-US" sz="3600" dirty="0"/>
              <a:t>Breaks to Two Lines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21360000">
            <a:off x="4212456" y="3628659"/>
            <a:ext cx="377026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914400" rtl="0" eaLnBrk="1" latinLnBrk="0" hangingPunct="1">
              <a:buClr>
                <a:srgbClr val="FDB913"/>
              </a:buClr>
              <a:buSzPct val="100000"/>
              <a:buFont typeface="wingdings"/>
              <a:buChar char=""/>
              <a:defRPr lang="de-DE"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914400" rtl="0" eaLnBrk="1" latinLnBrk="0" hangingPunct="1">
              <a:buClr>
                <a:srgbClr val="666666"/>
              </a:buClr>
              <a:buSzPct val="80000"/>
              <a:buFont typeface="Wingdings"/>
              <a:buChar char="n"/>
              <a:defRPr lang="de-DE" sz="1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914400" rtl="0" eaLnBrk="1" latinLnBrk="0" hangingPunct="1">
              <a:buClr>
                <a:srgbClr val="666666"/>
              </a:buClr>
              <a:buSzPct val="80000"/>
              <a:buFont typeface="Arial"/>
              <a:buChar char=""/>
              <a:defRPr lang="de-DE" sz="1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Use this title slide only with an</a:t>
            </a:r>
            <a:r>
              <a:rPr lang="en-US" sz="1800" kern="0" baseline="0" dirty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image</a:t>
            </a:r>
            <a:endParaRPr lang="en-US" sz="1800" kern="0" dirty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sho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999" y="324075"/>
            <a:ext cx="10620000" cy="923330"/>
          </a:xfrm>
        </p:spPr>
        <p:txBody>
          <a:bodyPr anchor="t" anchorCtr="0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Presentation Title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7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two lin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4000" y="1539177"/>
            <a:ext cx="10620000" cy="553998"/>
          </a:xfrm>
        </p:spPr>
        <p:txBody>
          <a:bodyPr anchor="b" anchorCtr="0">
            <a:spAutoFit/>
          </a:bodyPr>
          <a:lstStyle>
            <a:lvl1pPr marL="0" marR="0" indent="0" algn="l" defTabSz="1088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Tx/>
              <a:buNone/>
              <a:tabLst/>
              <a:defRPr sz="1800" b="0">
                <a:solidFill>
                  <a:sysClr val="windowText" lastClr="000000"/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&lt;First Name&gt; &lt;Last name&gt;, &lt;Organization&gt; (delete if not needed)</a:t>
            </a:r>
            <a:br>
              <a:rPr lang="en-US" dirty="0"/>
            </a:br>
            <a:r>
              <a:rPr lang="en-US" dirty="0"/>
              <a:t>&lt;Month&gt; &lt;Day&gt;, &lt;Year&gt;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999" y="324075"/>
            <a:ext cx="10620000" cy="1107996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ysClr val="windowText" lastClr="000000"/>
                </a:solidFill>
                <a:latin typeface="+mj-lt"/>
              </a:defRPr>
            </a:lvl1pPr>
          </a:lstStyle>
          <a:p>
            <a:r>
              <a:rPr lang="en-US" sz="3600" dirty="0"/>
              <a:t>Alternate Presentation Title</a:t>
            </a:r>
            <a:br>
              <a:rPr lang="en-US" sz="3600" dirty="0"/>
            </a:br>
            <a:r>
              <a:rPr lang="en-US" sz="3600" dirty="0"/>
              <a:t>Breaks to Two Lines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8" y="6083725"/>
            <a:ext cx="916759" cy="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rriculum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Curriculum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362391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&lt;Curriculum version + last update&gt;</a:t>
            </a: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Curriculum </a:t>
              </a:r>
              <a:r>
                <a:rPr lang="en-US" sz="1800" b="1" baseline="0" noProof="0" dirty="0">
                  <a:solidFill>
                    <a:schemeClr val="tx1"/>
                  </a:solidFill>
                  <a:latin typeface="+mj-lt"/>
                </a:rPr>
                <a:t>Version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 userDrawn="1"/>
        </p:nvGrpSpPr>
        <p:grpSpPr>
          <a:xfrm>
            <a:off x="324000" y="1499007"/>
            <a:ext cx="1299974" cy="1299976"/>
            <a:chOff x="352676" y="1326706"/>
            <a:chExt cx="765542" cy="765543"/>
          </a:xfrm>
        </p:grpSpPr>
        <p:sp>
          <p:nvSpPr>
            <p:cNvPr id="11" name="Donut 11"/>
            <p:cNvSpPr/>
            <p:nvPr userDrawn="1"/>
          </p:nvSpPr>
          <p:spPr bwMode="gray">
            <a:xfrm>
              <a:off x="352676" y="1326706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12" name="Gruppieren 11"/>
            <p:cNvGrpSpPr/>
            <p:nvPr userDrawn="1"/>
          </p:nvGrpSpPr>
          <p:grpSpPr>
            <a:xfrm>
              <a:off x="545702" y="1435466"/>
              <a:ext cx="403112" cy="511295"/>
              <a:chOff x="7057115" y="1361724"/>
              <a:chExt cx="403112" cy="511295"/>
            </a:xfrm>
          </p:grpSpPr>
          <p:sp>
            <p:nvSpPr>
              <p:cNvPr id="13" name="Gefaltete Ecke 12"/>
              <p:cNvSpPr/>
              <p:nvPr/>
            </p:nvSpPr>
            <p:spPr bwMode="gray">
              <a:xfrm rot="10800000" flipH="1">
                <a:off x="7150511" y="1361724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14" name="Gefaltete Ecke 13"/>
              <p:cNvSpPr/>
              <p:nvPr/>
            </p:nvSpPr>
            <p:spPr bwMode="gray">
              <a:xfrm rot="10800000" flipH="1">
                <a:off x="7103823" y="1410891"/>
                <a:ext cx="309716" cy="420330"/>
              </a:xfrm>
              <a:prstGeom prst="foldedCorner">
                <a:avLst>
                  <a:gd name="adj" fmla="val 3833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grpSp>
            <p:nvGrpSpPr>
              <p:cNvPr id="15" name="Gruppieren 33"/>
              <p:cNvGrpSpPr/>
              <p:nvPr/>
            </p:nvGrpSpPr>
            <p:grpSpPr>
              <a:xfrm>
                <a:off x="7057115" y="1452689"/>
                <a:ext cx="309716" cy="420330"/>
                <a:chOff x="589936" y="2809567"/>
                <a:chExt cx="309716" cy="420330"/>
              </a:xfrm>
            </p:grpSpPr>
            <p:sp>
              <p:nvSpPr>
                <p:cNvPr id="16" name="Gefaltete Ecke 15"/>
                <p:cNvSpPr/>
                <p:nvPr/>
              </p:nvSpPr>
              <p:spPr bwMode="gray">
                <a:xfrm rot="10800000" flipH="1">
                  <a:off x="589936" y="2809567"/>
                  <a:ext cx="309716" cy="420330"/>
                </a:xfrm>
                <a:prstGeom prst="foldedCorner">
                  <a:avLst>
                    <a:gd name="adj" fmla="val 38333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63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lIns="90000" tIns="72000" rIns="90000" bIns="72000" rtlCol="0" anchor="ctr"/>
                <a:lstStyle/>
                <a:p>
                  <a:pPr marR="0" algn="ctr" defTabSz="91440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  <a:tabLst/>
                  </a:pPr>
                  <a:endParaRPr kumimoji="0" lang="de-DE" b="0" i="0" u="none" strike="noStrike" kern="0" cap="none" spc="0" normalizeH="0" baseline="0">
                    <a:ln>
                      <a:noFill/>
                    </a:ln>
                    <a:effectLst/>
                    <a:uLnTx/>
                    <a:uFillTx/>
                    <a:ea typeface="Arial Unicode MS" pitchFamily="34" charset="-128"/>
                    <a:cs typeface="Arial Unicode MS" pitchFamily="34" charset="-128"/>
                  </a:endParaRPr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697006" y="2861855"/>
                  <a:ext cx="94496" cy="3262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F0AB00"/>
                    </a:buClr>
                    <a:buSzPct val="80000"/>
                  </a:pPr>
                  <a:r>
                    <a:rPr lang="de-DE" sz="3600" i="1" kern="0" dirty="0">
                      <a:solidFill>
                        <a:schemeClr val="bg1"/>
                      </a:solidFill>
                      <a:latin typeface="Angsana New" pitchFamily="18" charset="-34"/>
                      <a:ea typeface="Arial Unicode MS" pitchFamily="34" charset="-128"/>
                      <a:cs typeface="Angsana New" pitchFamily="18" charset="-34"/>
                    </a:rPr>
                    <a:t>i</a:t>
                  </a:r>
                </a:p>
              </p:txBody>
            </p:sp>
          </p:grpSp>
        </p:grpSp>
      </p:grpSp>
      <p:sp>
        <p:nvSpPr>
          <p:cNvPr id="18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327108" y="3552319"/>
            <a:ext cx="9542092" cy="530990"/>
          </a:xfrm>
          <a:prstGeom prst="rect">
            <a:avLst/>
          </a:prstGeom>
        </p:spPr>
        <p:txBody>
          <a:bodyPr/>
          <a:lstStyle>
            <a:lvl1pPr marL="214298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&lt;server-side&gt;</a:t>
            </a:r>
          </a:p>
          <a:p>
            <a:pPr lvl="0"/>
            <a:r>
              <a:rPr lang="en-US" dirty="0"/>
              <a:t>&lt;client-side&gt;</a:t>
            </a:r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2041112" y="3250331"/>
            <a:ext cx="9828088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used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043658" y="4533142"/>
            <a:ext cx="9825542" cy="33691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65490" indent="-195248" fontAlgn="base">
              <a:spcBef>
                <a:spcPct val="50000"/>
              </a:spcBef>
              <a:spcAft>
                <a:spcPct val="0"/>
              </a:spcAft>
              <a:buClr>
                <a:schemeClr val="bg1">
                  <a:lumMod val="65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sz="1800" b="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Prerequisites</a:t>
            </a:r>
          </a:p>
        </p:txBody>
      </p:sp>
      <p:sp>
        <p:nvSpPr>
          <p:cNvPr id="2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327107" y="4845892"/>
            <a:ext cx="9542093" cy="53099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Arial" panose="020B0604020202020204" pitchFamily="34" charset="0"/>
              <a:buChar char="•"/>
              <a:defRPr sz="16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&lt;curricula&gt;</a:t>
            </a:r>
          </a:p>
          <a:p>
            <a:pPr lvl="0"/>
            <a:r>
              <a:rPr lang="en-US" dirty="0"/>
              <a:t>&lt;other prerequisites&gt;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4089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2" name="Gruppieren 21"/>
          <p:cNvGrpSpPr/>
          <p:nvPr userDrawn="1"/>
        </p:nvGrpSpPr>
        <p:grpSpPr>
          <a:xfrm>
            <a:off x="324000" y="1499007"/>
            <a:ext cx="1299600" cy="1299600"/>
            <a:chOff x="214040" y="1152039"/>
            <a:chExt cx="765542" cy="765543"/>
          </a:xfrm>
        </p:grpSpPr>
        <p:grpSp>
          <p:nvGrpSpPr>
            <p:cNvPr id="23" name="Gruppieren 22"/>
            <p:cNvGrpSpPr/>
            <p:nvPr userDrawn="1"/>
          </p:nvGrpSpPr>
          <p:grpSpPr>
            <a:xfrm>
              <a:off x="361780" y="1456593"/>
              <a:ext cx="464587" cy="191753"/>
              <a:chOff x="1642324" y="4884196"/>
              <a:chExt cx="660745" cy="294992"/>
            </a:xfrm>
          </p:grpSpPr>
          <p:sp>
            <p:nvSpPr>
              <p:cNvPr id="25" name="Richtungspfeil 24"/>
              <p:cNvSpPr/>
              <p:nvPr userDrawn="1"/>
            </p:nvSpPr>
            <p:spPr bwMode="gray">
              <a:xfrm rot="8100000">
                <a:off x="1767471" y="4884196"/>
                <a:ext cx="535598" cy="221844"/>
              </a:xfrm>
              <a:prstGeom prst="homePlat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algn="ctr">
                <a:solidFill>
                  <a:schemeClr val="tx1">
                    <a:lumMod val="65000"/>
                    <a:lumOff val="3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sp>
            <p:nvSpPr>
              <p:cNvPr id="26" name="Rechteck 25"/>
              <p:cNvSpPr/>
              <p:nvPr/>
            </p:nvSpPr>
            <p:spPr bwMode="gray">
              <a:xfrm rot="8100000">
                <a:off x="1920613" y="4887121"/>
                <a:ext cx="305780" cy="129124"/>
              </a:xfrm>
              <a:prstGeom prst="rect">
                <a:avLst/>
              </a:prstGeom>
              <a:solidFill>
                <a:schemeClr val="bg1"/>
              </a:solidFill>
              <a:ln w="6350" algn="ctr">
                <a:noFill/>
                <a:miter lim="800000"/>
                <a:headEnd/>
                <a:tailEnd/>
              </a:ln>
            </p:spPr>
            <p:txBody>
              <a:bodyPr lIns="90000" tIns="72000" rIns="90000" bIns="72000" rtlCol="0" anchor="ctr"/>
              <a:lstStyle/>
              <a:p>
                <a:pPr marR="0" algn="ctr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0AB00"/>
                  </a:buClr>
                  <a:buSzPct val="80000"/>
                  <a:tabLst/>
                </a:pPr>
                <a:endParaRPr kumimoji="0" lang="de-DE" b="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27" name="Gerade Verbindung 25"/>
              <p:cNvCxnSpPr/>
              <p:nvPr userDrawn="1"/>
            </p:nvCxnSpPr>
            <p:spPr>
              <a:xfrm>
                <a:off x="1642324" y="5179188"/>
                <a:ext cx="140109" cy="0"/>
              </a:xfrm>
              <a:prstGeom prst="line">
                <a:avLst/>
              </a:prstGeom>
              <a:ln w="254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28" name="Gruppieren 27"/>
          <p:cNvGrpSpPr/>
          <p:nvPr userDrawn="1"/>
        </p:nvGrpSpPr>
        <p:grpSpPr>
          <a:xfrm>
            <a:off x="324000" y="3809388"/>
            <a:ext cx="1299600" cy="1299600"/>
            <a:chOff x="216000" y="2969382"/>
            <a:chExt cx="765542" cy="765543"/>
          </a:xfrm>
        </p:grpSpPr>
        <p:pic>
          <p:nvPicPr>
            <p:cNvPr id="29" name="Picture 2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714" y="3133080"/>
              <a:ext cx="361950" cy="4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Donut 11"/>
            <p:cNvSpPr/>
            <p:nvPr userDrawn="1"/>
          </p:nvSpPr>
          <p:spPr bwMode="gray">
            <a:xfrm>
              <a:off x="216000" y="2969382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31" name="Gruppieren 30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32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Authors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3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&lt;Author&gt;</a:t>
            </a:r>
          </a:p>
          <a:p>
            <a:pPr lvl="0"/>
            <a:r>
              <a:rPr lang="en-US" dirty="0"/>
              <a:t>&lt;Author&gt;</a:t>
            </a:r>
          </a:p>
          <a:p>
            <a:pPr lvl="0"/>
            <a:r>
              <a:rPr lang="en-US" dirty="0"/>
              <a:t>&lt;Author&gt;</a:t>
            </a:r>
          </a:p>
        </p:txBody>
      </p:sp>
      <p:grpSp>
        <p:nvGrpSpPr>
          <p:cNvPr id="35" name="Gruppieren 34"/>
          <p:cNvGrpSpPr/>
          <p:nvPr userDrawn="1"/>
        </p:nvGrpSpPr>
        <p:grpSpPr>
          <a:xfrm>
            <a:off x="1957853" y="4230977"/>
            <a:ext cx="9911347" cy="500901"/>
            <a:chOff x="1108399" y="1396713"/>
            <a:chExt cx="7030682" cy="404566"/>
          </a:xfrm>
        </p:grpSpPr>
        <p:sp>
          <p:nvSpPr>
            <p:cNvPr id="36" name="Rectangle 10"/>
            <p:cNvSpPr/>
            <p:nvPr userDrawn="1"/>
          </p:nvSpPr>
          <p:spPr>
            <a:xfrm>
              <a:off x="1108399" y="1396713"/>
              <a:ext cx="3835401" cy="298157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noProof="0" dirty="0">
                  <a:solidFill>
                    <a:schemeClr val="tx1"/>
                  </a:solidFill>
                  <a:latin typeface="+mj-lt"/>
                </a:rPr>
                <a:t>Target Audience</a:t>
              </a:r>
              <a:endParaRPr lang="en-US" sz="1200" b="1" noProof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7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044953" y="4927509"/>
            <a:ext cx="9824247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&lt;Target audience&gt;</a:t>
            </a:r>
          </a:p>
          <a:p>
            <a:pPr lvl="0"/>
            <a:r>
              <a:rPr lang="en-US" dirty="0"/>
              <a:t>&lt;Target audience&gt;</a:t>
            </a:r>
          </a:p>
          <a:p>
            <a:pPr lvl="0"/>
            <a:r>
              <a:rPr lang="en-US" dirty="0"/>
              <a:t>&lt;Target audience&gt;</a:t>
            </a:r>
          </a:p>
        </p:txBody>
      </p:sp>
    </p:spTree>
    <p:extLst>
      <p:ext uri="{BB962C8B-B14F-4D97-AF65-F5344CB8AC3E}">
        <p14:creationId xmlns:p14="http://schemas.microsoft.com/office/powerpoint/2010/main" val="273884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ule information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 userDrawn="1"/>
        </p:nvSpPr>
        <p:spPr>
          <a:xfrm>
            <a:off x="324000" y="324000"/>
            <a:ext cx="11545200" cy="759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2400" b="1" kern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Module</a:t>
            </a:r>
            <a:r>
              <a:rPr lang="en-US" sz="2400" b="1" kern="0" baseline="0" noProof="0" dirty="0">
                <a:solidFill>
                  <a:schemeClr val="accent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 Information</a:t>
            </a:r>
            <a:endParaRPr lang="en-US" sz="2400" b="1" kern="0" noProof="0" dirty="0">
              <a:solidFill>
                <a:schemeClr val="accent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324000" y="1503256"/>
            <a:ext cx="1299600" cy="1299600"/>
            <a:chOff x="214040" y="1152039"/>
            <a:chExt cx="765542" cy="765543"/>
          </a:xfrm>
        </p:grpSpPr>
        <p:sp>
          <p:nvSpPr>
            <p:cNvPr id="4" name="Donut 11"/>
            <p:cNvSpPr/>
            <p:nvPr userDrawn="1"/>
          </p:nvSpPr>
          <p:spPr bwMode="gray">
            <a:xfrm>
              <a:off x="214040" y="1152039"/>
              <a:ext cx="765542" cy="765543"/>
            </a:xfrm>
            <a:prstGeom prst="donut">
              <a:avLst>
                <a:gd name="adj" fmla="val 5979"/>
              </a:avLst>
            </a:prstGeom>
            <a:solidFill>
              <a:schemeClr val="accent1"/>
            </a:solidFill>
            <a:ln w="6350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lIns="89863" tIns="71908" rIns="89863" bIns="71908" rtlCol="0" anchor="ctr"/>
            <a:lstStyle/>
            <a:p>
              <a:pPr algn="ctr" defTabSz="913003" fontAlgn="base"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endParaRPr lang="de-DE" sz="2000" kern="0"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87" y="1313261"/>
              <a:ext cx="35242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pieren 6"/>
          <p:cNvGrpSpPr/>
          <p:nvPr userDrawn="1"/>
        </p:nvGrpSpPr>
        <p:grpSpPr>
          <a:xfrm>
            <a:off x="1951753" y="1927906"/>
            <a:ext cx="9917447" cy="500901"/>
            <a:chOff x="1108399" y="1396713"/>
            <a:chExt cx="7030682" cy="404566"/>
          </a:xfrm>
        </p:grpSpPr>
        <p:sp>
          <p:nvSpPr>
            <p:cNvPr id="8" name="Rectangle 10"/>
            <p:cNvSpPr/>
            <p:nvPr userDrawn="1"/>
          </p:nvSpPr>
          <p:spPr>
            <a:xfrm>
              <a:off x="1108399" y="1396713"/>
              <a:ext cx="3835401" cy="298154"/>
            </a:xfrm>
            <a:prstGeom prst="rect">
              <a:avLst/>
            </a:prstGeom>
          </p:spPr>
          <p:txBody>
            <a:bodyPr wrap="square" lIns="91302" tIns="45630" rIns="91302" bIns="45630">
              <a:spAutoFit/>
            </a:bodyPr>
            <a:lstStyle/>
            <a:p>
              <a:r>
                <a:rPr lang="en-US" sz="1800" b="1" kern="1200" noProof="0" dirty="0">
                  <a:solidFill>
                    <a:schemeClr val="tx1"/>
                  </a:solidFill>
                  <a:latin typeface="Arial"/>
                  <a:ea typeface="+mn-ea"/>
                  <a:cs typeface="+mn-cs"/>
                </a:rPr>
                <a:t>Learning Objectives</a:t>
              </a:r>
            </a:p>
          </p:txBody>
        </p:sp>
        <p:cxnSp>
          <p:nvCxnSpPr>
            <p:cNvPr id="9" name="Straight Connector 12"/>
            <p:cNvCxnSpPr/>
            <p:nvPr userDrawn="1"/>
          </p:nvCxnSpPr>
          <p:spPr>
            <a:xfrm flipV="1">
              <a:off x="1197563" y="1776441"/>
              <a:ext cx="6941518" cy="24838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platzhalt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2038856" y="2624439"/>
            <a:ext cx="9830344" cy="1319928"/>
          </a:xfrm>
          <a:prstGeom prst="rect">
            <a:avLst/>
          </a:prstGeom>
        </p:spPr>
        <p:txBody>
          <a:bodyPr anchor="t" anchorCtr="0"/>
          <a:lstStyle>
            <a:lvl1pPr marL="266400" indent="-19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800" b="0" baseline="0">
                <a:solidFill>
                  <a:schemeClr val="tx1"/>
                </a:solidFill>
              </a:defRPr>
            </a:lvl1pPr>
            <a:lvl2pPr marL="405974" indent="-2142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 dirty="0"/>
              <a:t>&lt;Learning objective&gt;</a:t>
            </a:r>
          </a:p>
          <a:p>
            <a:pPr lvl="0"/>
            <a:r>
              <a:rPr lang="en-US" dirty="0"/>
              <a:t>&lt;Learning objective&gt;</a:t>
            </a:r>
          </a:p>
          <a:p>
            <a:pPr lvl="0"/>
            <a:r>
              <a:rPr lang="en-US" dirty="0"/>
              <a:t>&lt;Learning objective&gt;</a:t>
            </a:r>
          </a:p>
        </p:txBody>
      </p:sp>
    </p:spTree>
    <p:extLst>
      <p:ext uri="{BB962C8B-B14F-4D97-AF65-F5344CB8AC3E}">
        <p14:creationId xmlns:p14="http://schemas.microsoft.com/office/powerpoint/2010/main" val="101486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&lt;Agenda&gt;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68060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&lt;Page title&gt;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4000" y="324075"/>
            <a:ext cx="11545200" cy="75617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noProof="0" dirty="0"/>
              <a:t>Insert page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24000" y="1691079"/>
            <a:ext cx="11545200" cy="43920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&lt;level 1&gt;</a:t>
            </a:r>
          </a:p>
          <a:p>
            <a:pPr lvl="1"/>
            <a:r>
              <a:rPr lang="en-US" noProof="0" dirty="0"/>
              <a:t>&lt;level 2&gt;</a:t>
            </a:r>
          </a:p>
          <a:p>
            <a:pPr lvl="2"/>
            <a:r>
              <a:rPr lang="en-US" noProof="0" dirty="0"/>
              <a:t>&lt;level 3&gt;</a:t>
            </a:r>
          </a:p>
          <a:p>
            <a:pPr lvl="3"/>
            <a:r>
              <a:rPr lang="en-US" noProof="0" dirty="0"/>
              <a:t>&lt;level 4&gt;</a:t>
            </a:r>
          </a:p>
        </p:txBody>
      </p:sp>
      <p:sp>
        <p:nvSpPr>
          <p:cNvPr id="33" name="Rectangle 32"/>
          <p:cNvSpPr/>
          <p:nvPr userDrawn="1"/>
        </p:nvSpPr>
        <p:spPr bwMode="gray">
          <a:xfrm>
            <a:off x="324000" y="0"/>
            <a:ext cx="11545200" cy="162038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24000" y="1231485"/>
            <a:ext cx="115452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 userDrawn="1"/>
        </p:nvSpPr>
        <p:spPr bwMode="white">
          <a:xfrm>
            <a:off x="324000" y="6537251"/>
            <a:ext cx="11545200" cy="32407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</p:spPr>
        <p:txBody>
          <a:bodyPr lIns="107163" tIns="85730" rIns="107163" bIns="85730" rtlCol="0" anchor="ctr"/>
          <a:lstStyle/>
          <a:p>
            <a:pPr marR="0" algn="ctr" defTabSz="108877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900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 userDrawn="1"/>
        </p:nvSpPr>
        <p:spPr bwMode="black">
          <a:xfrm>
            <a:off x="324000" y="6630039"/>
            <a:ext cx="2640151" cy="138499"/>
          </a:xfrm>
          <a:prstGeom prst="rect">
            <a:avLst/>
          </a:prstGeom>
          <a:noFill/>
        </p:spPr>
        <p:txBody>
          <a:bodyPr wrap="none" lIns="85730" tIns="0" rIns="0" bIns="0" rtlCol="0">
            <a:spAutoFit/>
          </a:bodyPr>
          <a:lstStyle/>
          <a:p>
            <a:pPr marL="0" indent="0" algn="l" defTabSz="816226">
              <a:buClr>
                <a:srgbClr val="000000"/>
              </a:buClr>
              <a:buFont typeface="Arial" pitchFamily="34" charset="0"/>
              <a:buNone/>
            </a:pPr>
            <a:r>
              <a:rPr lang="en-US" sz="900" dirty="0">
                <a:solidFill>
                  <a:srgbClr val="FFFFFF"/>
                </a:solidFill>
              </a:rPr>
              <a:t>© </a:t>
            </a:r>
            <a:r>
              <a:rPr lang="en-US" sz="900" dirty="0" smtClean="0">
                <a:solidFill>
                  <a:srgbClr val="FFFFFF"/>
                </a:solidFill>
              </a:rPr>
              <a:t>2025 </a:t>
            </a:r>
            <a:r>
              <a:rPr lang="en-US" sz="900" baseline="0" dirty="0" smtClean="0">
                <a:solidFill>
                  <a:srgbClr val="FFFFFF"/>
                </a:solidFill>
              </a:rPr>
              <a:t>SAP </a:t>
            </a:r>
            <a:r>
              <a:rPr lang="en-US" sz="900" baseline="0" dirty="0">
                <a:solidFill>
                  <a:srgbClr val="FFFFFF"/>
                </a:solidFill>
              </a:rPr>
              <a:t>UCC Magdeburg</a:t>
            </a:r>
            <a:r>
              <a:rPr lang="en-US" sz="900" dirty="0">
                <a:solidFill>
                  <a:srgbClr val="FFFFFF"/>
                </a:solidFill>
              </a:rPr>
              <a:t>. All rights reserved.</a:t>
            </a:r>
          </a:p>
        </p:txBody>
      </p:sp>
      <p:sp>
        <p:nvSpPr>
          <p:cNvPr id="34" name="TextBox 33"/>
          <p:cNvSpPr txBox="1"/>
          <p:nvPr userDrawn="1"/>
        </p:nvSpPr>
        <p:spPr bwMode="black">
          <a:xfrm>
            <a:off x="11640519" y="6630039"/>
            <a:ext cx="227631" cy="138499"/>
          </a:xfrm>
          <a:prstGeom prst="rect">
            <a:avLst/>
          </a:prstGeom>
          <a:noFill/>
        </p:spPr>
        <p:txBody>
          <a:bodyPr wrap="none" lIns="0" tIns="0" rIns="85730" bIns="0" rtlCol="0">
            <a:spAutoFit/>
          </a:bodyPr>
          <a:lstStyle/>
          <a:p>
            <a:pPr marL="111525" indent="-111525" algn="r">
              <a:buClr>
                <a:schemeClr val="accent2"/>
              </a:buClr>
              <a:buFont typeface="Arial" pitchFamily="34" charset="0"/>
              <a:buNone/>
            </a:pPr>
            <a:fld id="{0BDC132A-5C91-4078-9777-31DA19A62E0A}" type="slidenum">
              <a:rPr lang="en-US" sz="900" baseline="0" noProof="0" smtClean="0">
                <a:solidFill>
                  <a:schemeClr val="bg1"/>
                </a:solidFill>
              </a:rPr>
              <a:pPr marL="111525" indent="-111525" algn="r">
                <a:buClr>
                  <a:schemeClr val="accent2"/>
                </a:buClr>
                <a:buFont typeface="Arial" pitchFamily="34" charset="0"/>
                <a:buNone/>
              </a:pPr>
              <a:t>‹Nr.›</a:t>
            </a:fld>
            <a:endParaRPr lang="en-US" sz="9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56" r:id="rId5"/>
    <p:sldLayoutId id="2147483759" r:id="rId6"/>
    <p:sldLayoutId id="2147483760" r:id="rId7"/>
    <p:sldLayoutId id="2147483746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45" r:id="rId16"/>
    <p:sldLayoutId id="2147483757" r:id="rId17"/>
    <p:sldLayoutId id="2147483758" r:id="rId18"/>
  </p:sldLayoutIdLst>
  <p:hf hdr="0" ftr="0" dt="0"/>
  <p:txStyles>
    <p:titleStyle>
      <a:lvl1pPr algn="l" defTabSz="1088776" rtl="0" eaLnBrk="1" latinLnBrk="0" hangingPunct="1"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1088776" rtl="0" eaLnBrk="1" latinLnBrk="0" hangingPunct="1">
        <a:spcBef>
          <a:spcPts val="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17600" indent="-216000" algn="l" defTabSz="1088776" rtl="0" eaLnBrk="1" latinLnBrk="0" hangingPunct="1">
        <a:spcBef>
          <a:spcPts val="338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16000" algn="l" defTabSz="1088776" rtl="0" eaLnBrk="1" latinLnBrk="0" hangingPunct="1">
        <a:spcBef>
          <a:spcPts val="225"/>
        </a:spcBef>
        <a:buClr>
          <a:schemeClr val="accent1"/>
        </a:buClr>
        <a:buSzPct val="75000"/>
        <a:buFont typeface="Symbol" panose="05050102010706020507" pitchFamily="18" charset="2"/>
        <a:buChar char="-"/>
        <a:defRPr sz="145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16000" algn="l" defTabSz="1088776" rtl="0" eaLnBrk="1" latinLnBrk="0" hangingPunct="1">
        <a:spcBef>
          <a:spcPts val="140"/>
        </a:spcBef>
        <a:buClr>
          <a:schemeClr val="accent1"/>
        </a:buClr>
        <a:buSzPct val="75000"/>
        <a:buFont typeface="Courier New" panose="02070309020205020404" pitchFamily="49" charset="0"/>
        <a:buChar char="o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1088776" rtl="0" eaLnBrk="1" latinLnBrk="0" hangingPunct="1">
        <a:spcBef>
          <a:spcPts val="250"/>
        </a:spcBef>
        <a:buClr>
          <a:schemeClr val="tx1"/>
        </a:buClr>
        <a:buSzPct val="100000"/>
        <a:buFont typeface="Courier New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 err="1" smtClean="0"/>
              <a:t>Example</a:t>
            </a:r>
            <a:r>
              <a:rPr lang="de-DE" sz="4000" dirty="0" smtClean="0"/>
              <a:t> </a:t>
            </a:r>
            <a:r>
              <a:rPr lang="de-DE" sz="4000" dirty="0" err="1" smtClean="0"/>
              <a:t>Questions</a:t>
            </a:r>
            <a:r>
              <a:rPr lang="de-DE" sz="4000" dirty="0" smtClean="0"/>
              <a:t> </a:t>
            </a:r>
            <a:r>
              <a:rPr lang="de-DE" sz="4000" dirty="0" err="1" smtClean="0"/>
              <a:t>about</a:t>
            </a:r>
            <a:r>
              <a:rPr lang="de-DE" sz="4000" dirty="0" smtClean="0"/>
              <a:t> SAP </a:t>
            </a:r>
            <a:r>
              <a:rPr lang="en-US" sz="4000" dirty="0"/>
              <a:t>S/4HANA</a:t>
            </a:r>
            <a:endParaRPr lang="de-DE" sz="4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999" y="1540520"/>
            <a:ext cx="10620000" cy="553998"/>
          </a:xfrm>
        </p:spPr>
        <p:txBody>
          <a:bodyPr/>
          <a:lstStyle/>
          <a:p>
            <a:r>
              <a:rPr lang="de-DE" b="1" dirty="0"/>
              <a:t>Next Generation Business Suite</a:t>
            </a:r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7206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9981535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en-US" sz="2000" dirty="0"/>
              <a:t>SAP Fiori offers in S/4HANA different application types.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/>
              <a:t>With SAP S/4HANA Factsheet you can view essential information about objects and contextual navigation between related objects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Since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SAP S/4HANA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you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are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able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to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use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WebGUI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Transactional Apps provides an visual overview about business data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Access to tasks like create, change or display process with guided navigation are given by Analytical Apps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10600429" y="2590119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4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regarding</a:t>
            </a:r>
            <a:r>
              <a:rPr lang="de-DE" sz="2000" dirty="0"/>
              <a:t> SAP S/4HANA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provides</a:t>
            </a:r>
            <a:r>
              <a:rPr lang="de-DE" sz="1600" dirty="0"/>
              <a:t> </a:t>
            </a:r>
            <a:r>
              <a:rPr lang="de-DE" sz="1600" dirty="0" err="1"/>
              <a:t>scalable</a:t>
            </a:r>
            <a:r>
              <a:rPr lang="de-DE" sz="1600" dirty="0"/>
              <a:t>, real-time, </a:t>
            </a:r>
            <a:r>
              <a:rPr lang="de-DE" sz="1600" dirty="0" err="1"/>
              <a:t>predictive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simulation</a:t>
            </a:r>
            <a:r>
              <a:rPr lang="de-DE" sz="1600" dirty="0"/>
              <a:t> </a:t>
            </a:r>
            <a:r>
              <a:rPr lang="de-DE" sz="1600" dirty="0" err="1"/>
              <a:t>capabilities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only</a:t>
            </a:r>
            <a:r>
              <a:rPr lang="de-DE" sz="1600" dirty="0"/>
              <a:t> </a:t>
            </a:r>
            <a:r>
              <a:rPr lang="de-DE" sz="1600" dirty="0" err="1"/>
              <a:t>available</a:t>
            </a:r>
            <a:r>
              <a:rPr lang="de-DE" sz="1600" dirty="0"/>
              <a:t> </a:t>
            </a:r>
            <a:r>
              <a:rPr lang="de-DE" sz="1600" dirty="0" err="1"/>
              <a:t>as</a:t>
            </a:r>
            <a:r>
              <a:rPr lang="de-DE" sz="1600" dirty="0"/>
              <a:t> a </a:t>
            </a:r>
            <a:r>
              <a:rPr lang="de-DE" sz="1600" dirty="0" err="1"/>
              <a:t>cloud</a:t>
            </a:r>
            <a:r>
              <a:rPr lang="de-DE" sz="1600" dirty="0"/>
              <a:t> </a:t>
            </a:r>
            <a:r>
              <a:rPr lang="de-DE" sz="1600" dirty="0" err="1"/>
              <a:t>solution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made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siloed</a:t>
            </a:r>
            <a:r>
              <a:rPr lang="de-DE" sz="1600" dirty="0"/>
              <a:t>, non-</a:t>
            </a:r>
            <a:r>
              <a:rPr lang="de-DE" sz="1600" dirty="0" err="1"/>
              <a:t>integrated</a:t>
            </a:r>
            <a:r>
              <a:rPr lang="de-DE" sz="1600" dirty="0"/>
              <a:t> </a:t>
            </a:r>
            <a:r>
              <a:rPr lang="de-DE" sz="1600" dirty="0" err="1"/>
              <a:t>business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enables</a:t>
            </a:r>
            <a:r>
              <a:rPr lang="de-DE" sz="1600" dirty="0"/>
              <a:t> instant, </a:t>
            </a:r>
            <a:r>
              <a:rPr lang="de-DE" sz="1600" dirty="0" err="1"/>
              <a:t>contextual</a:t>
            </a:r>
            <a:r>
              <a:rPr lang="de-DE" sz="1600" dirty="0"/>
              <a:t> </a:t>
            </a:r>
            <a:r>
              <a:rPr lang="de-DE" sz="1600" dirty="0" err="1"/>
              <a:t>information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a personal </a:t>
            </a:r>
            <a:r>
              <a:rPr lang="de-DE" sz="1600" dirty="0" err="1"/>
              <a:t>experience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SAP´s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</a:t>
            </a:r>
            <a:r>
              <a:rPr lang="de-DE" sz="1600" dirty="0" err="1"/>
              <a:t>suite</a:t>
            </a:r>
            <a:r>
              <a:rPr lang="de-DE" sz="1600" dirty="0"/>
              <a:t> to </a:t>
            </a:r>
            <a:r>
              <a:rPr lang="de-DE" sz="1600" dirty="0" err="1"/>
              <a:t>help</a:t>
            </a:r>
            <a:r>
              <a:rPr lang="de-DE" sz="1600" dirty="0"/>
              <a:t> </a:t>
            </a:r>
            <a:r>
              <a:rPr lang="de-DE" sz="1600" dirty="0" err="1"/>
              <a:t>customer</a:t>
            </a:r>
            <a:r>
              <a:rPr lang="de-DE" sz="1600" dirty="0"/>
              <a:t> </a:t>
            </a:r>
            <a:r>
              <a:rPr lang="de-DE" sz="1600" dirty="0" err="1"/>
              <a:t>reimagine</a:t>
            </a:r>
            <a:r>
              <a:rPr lang="de-DE" sz="1600" dirty="0"/>
              <a:t> </a:t>
            </a:r>
            <a:r>
              <a:rPr lang="de-DE" sz="1600" dirty="0" err="1"/>
              <a:t>their</a:t>
            </a:r>
            <a:r>
              <a:rPr lang="de-DE" sz="1600" dirty="0"/>
              <a:t> </a:t>
            </a:r>
            <a:r>
              <a:rPr lang="de-DE" sz="1600" dirty="0" err="1"/>
              <a:t>business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1507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regarding</a:t>
            </a:r>
            <a:r>
              <a:rPr lang="de-DE" sz="2000" dirty="0"/>
              <a:t> SAP S/4HANA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provides</a:t>
            </a:r>
            <a:r>
              <a:rPr lang="de-DE" sz="1600" dirty="0"/>
              <a:t> </a:t>
            </a:r>
            <a:r>
              <a:rPr lang="de-DE" sz="1600" dirty="0" err="1"/>
              <a:t>scalable</a:t>
            </a:r>
            <a:r>
              <a:rPr lang="de-DE" sz="1600" dirty="0"/>
              <a:t>, real-time, </a:t>
            </a:r>
            <a:r>
              <a:rPr lang="de-DE" sz="1600" dirty="0" err="1"/>
              <a:t>predictive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simulation</a:t>
            </a:r>
            <a:r>
              <a:rPr lang="de-DE" sz="1600" dirty="0"/>
              <a:t> </a:t>
            </a:r>
            <a:r>
              <a:rPr lang="de-DE" sz="1600" dirty="0" err="1"/>
              <a:t>capabilities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SAP S/4HANA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is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only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available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as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a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cloud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solution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SAP S/4HANA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is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made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for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siloed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, non-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integrated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business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enables</a:t>
            </a:r>
            <a:r>
              <a:rPr lang="de-DE" sz="1600" dirty="0"/>
              <a:t> instant, </a:t>
            </a:r>
            <a:r>
              <a:rPr lang="de-DE" sz="1600" dirty="0" err="1"/>
              <a:t>contextual</a:t>
            </a:r>
            <a:r>
              <a:rPr lang="de-DE" sz="1600" dirty="0"/>
              <a:t> </a:t>
            </a:r>
            <a:r>
              <a:rPr lang="de-DE" sz="1600" dirty="0" err="1"/>
              <a:t>information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a personal </a:t>
            </a:r>
            <a:r>
              <a:rPr lang="de-DE" sz="1600" dirty="0" err="1"/>
              <a:t>experience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SAP´s</a:t>
            </a:r>
            <a:r>
              <a:rPr lang="de-DE" sz="1600" dirty="0"/>
              <a:t> </a:t>
            </a:r>
            <a:r>
              <a:rPr lang="de-DE" sz="1600" dirty="0" err="1"/>
              <a:t>new</a:t>
            </a:r>
            <a:r>
              <a:rPr lang="de-DE" sz="1600" dirty="0"/>
              <a:t> </a:t>
            </a:r>
            <a:r>
              <a:rPr lang="de-DE" sz="1600" dirty="0" err="1"/>
              <a:t>suite</a:t>
            </a:r>
            <a:r>
              <a:rPr lang="de-DE" sz="1600" dirty="0"/>
              <a:t> to </a:t>
            </a:r>
            <a:r>
              <a:rPr lang="de-DE" sz="1600" dirty="0" err="1"/>
              <a:t>help</a:t>
            </a:r>
            <a:r>
              <a:rPr lang="de-DE" sz="1600" dirty="0"/>
              <a:t> </a:t>
            </a:r>
            <a:r>
              <a:rPr lang="de-DE" sz="1600" dirty="0" err="1"/>
              <a:t>customer</a:t>
            </a:r>
            <a:r>
              <a:rPr lang="de-DE" sz="1600" dirty="0"/>
              <a:t> </a:t>
            </a:r>
            <a:r>
              <a:rPr lang="de-DE" sz="1600" dirty="0" err="1"/>
              <a:t>reimagine</a:t>
            </a:r>
            <a:r>
              <a:rPr lang="de-DE" sz="1600" dirty="0"/>
              <a:t> </a:t>
            </a:r>
            <a:r>
              <a:rPr lang="de-DE" sz="1600" dirty="0" err="1"/>
              <a:t>their</a:t>
            </a:r>
            <a:r>
              <a:rPr lang="de-DE" sz="1600" dirty="0"/>
              <a:t> </a:t>
            </a:r>
            <a:r>
              <a:rPr lang="de-DE" sz="1600" dirty="0" err="1"/>
              <a:t>business</a:t>
            </a:r>
            <a:endParaRPr lang="en-US" sz="1600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9374918" y="2318749"/>
            <a:ext cx="576804" cy="544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9374918" y="3561265"/>
            <a:ext cx="576804" cy="5447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9374918" y="4172093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6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top </a:t>
            </a:r>
            <a:r>
              <a:rPr lang="de-DE" sz="2000" dirty="0" err="1"/>
              <a:t>capabilities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Real-Time </a:t>
            </a:r>
            <a:r>
              <a:rPr lang="de-DE" sz="2000" dirty="0" err="1"/>
              <a:t>Inventory</a:t>
            </a:r>
            <a:r>
              <a:rPr lang="de-DE" sz="2000" dirty="0"/>
              <a:t> Management </a:t>
            </a:r>
            <a:r>
              <a:rPr lang="de-DE" sz="2000" dirty="0" err="1"/>
              <a:t>use</a:t>
            </a:r>
            <a:r>
              <a:rPr lang="de-DE" sz="2000" dirty="0"/>
              <a:t> </a:t>
            </a:r>
            <a:r>
              <a:rPr lang="de-DE" sz="2000" dirty="0" err="1"/>
              <a:t>case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an IT </a:t>
            </a:r>
            <a:r>
              <a:rPr lang="de-DE" sz="2000" dirty="0" err="1"/>
              <a:t>perspective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No</a:t>
            </a:r>
            <a:r>
              <a:rPr lang="de-DE" sz="1600" dirty="0"/>
              <a:t> </a:t>
            </a:r>
            <a:r>
              <a:rPr lang="de-DE" sz="1600" dirty="0" err="1"/>
              <a:t>aggregate</a:t>
            </a:r>
            <a:r>
              <a:rPr lang="de-DE" sz="1600" dirty="0"/>
              <a:t> </a:t>
            </a:r>
            <a:r>
              <a:rPr lang="de-DE" sz="1600" dirty="0" err="1"/>
              <a:t>tables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Reduced</a:t>
            </a:r>
            <a:r>
              <a:rPr lang="de-DE" sz="1600" dirty="0"/>
              <a:t> </a:t>
            </a:r>
            <a:r>
              <a:rPr lang="de-DE" sz="1600" dirty="0" err="1"/>
              <a:t>memory</a:t>
            </a:r>
            <a:r>
              <a:rPr lang="de-DE" sz="1600" dirty="0"/>
              <a:t> </a:t>
            </a:r>
            <a:r>
              <a:rPr lang="de-DE" sz="1600" dirty="0" err="1"/>
              <a:t>footprint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Separation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entities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Highest</a:t>
            </a:r>
            <a:r>
              <a:rPr lang="de-DE" sz="1600" dirty="0"/>
              <a:t> </a:t>
            </a:r>
            <a:r>
              <a:rPr lang="de-DE" sz="1600" dirty="0" err="1"/>
              <a:t>possible</a:t>
            </a:r>
            <a:r>
              <a:rPr lang="de-DE" sz="1600" dirty="0"/>
              <a:t>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consistency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Unlimited</a:t>
            </a:r>
            <a:r>
              <a:rPr lang="de-DE" sz="1600" dirty="0"/>
              <a:t> </a:t>
            </a:r>
            <a:r>
              <a:rPr lang="de-DE" sz="1600" dirty="0" err="1"/>
              <a:t>backups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inventory</a:t>
            </a:r>
            <a:r>
              <a:rPr lang="de-DE" sz="1600" dirty="0"/>
              <a:t> </a:t>
            </a:r>
            <a:r>
              <a:rPr lang="de-DE" sz="1600" dirty="0" err="1"/>
              <a:t>data</a:t>
            </a:r>
            <a:endParaRPr lang="en-US" sz="16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926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top </a:t>
            </a:r>
            <a:r>
              <a:rPr lang="de-DE" sz="2000" dirty="0" err="1"/>
              <a:t>capabilities</a:t>
            </a:r>
            <a:r>
              <a:rPr lang="de-DE" sz="2000" dirty="0"/>
              <a:t> in </a:t>
            </a:r>
            <a:r>
              <a:rPr lang="de-DE" sz="2000" dirty="0" err="1"/>
              <a:t>the</a:t>
            </a:r>
            <a:r>
              <a:rPr lang="de-DE" sz="2000" dirty="0"/>
              <a:t> Real-Time </a:t>
            </a:r>
            <a:r>
              <a:rPr lang="de-DE" sz="2000" dirty="0" err="1"/>
              <a:t>Inventory</a:t>
            </a:r>
            <a:r>
              <a:rPr lang="de-DE" sz="2000" dirty="0"/>
              <a:t> Management </a:t>
            </a:r>
            <a:r>
              <a:rPr lang="de-DE" sz="2000" dirty="0" err="1"/>
              <a:t>use</a:t>
            </a:r>
            <a:r>
              <a:rPr lang="de-DE" sz="2000" dirty="0"/>
              <a:t> </a:t>
            </a:r>
            <a:r>
              <a:rPr lang="de-DE" sz="2000" dirty="0" err="1"/>
              <a:t>case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an IT </a:t>
            </a:r>
            <a:r>
              <a:rPr lang="de-DE" sz="2000" dirty="0" err="1"/>
              <a:t>perspective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No</a:t>
            </a:r>
            <a:r>
              <a:rPr lang="de-DE" sz="1600" dirty="0"/>
              <a:t> </a:t>
            </a:r>
            <a:r>
              <a:rPr lang="de-DE" sz="1600" dirty="0" err="1"/>
              <a:t>aggregate</a:t>
            </a:r>
            <a:r>
              <a:rPr lang="de-DE" sz="1600" dirty="0"/>
              <a:t> </a:t>
            </a:r>
            <a:r>
              <a:rPr lang="de-DE" sz="1600" dirty="0" err="1"/>
              <a:t>tables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Reduced</a:t>
            </a:r>
            <a:r>
              <a:rPr lang="de-DE" sz="1600" dirty="0"/>
              <a:t> </a:t>
            </a:r>
            <a:r>
              <a:rPr lang="de-DE" sz="1600" dirty="0" err="1"/>
              <a:t>memory</a:t>
            </a:r>
            <a:r>
              <a:rPr lang="de-DE" sz="1600" dirty="0"/>
              <a:t> </a:t>
            </a:r>
            <a:r>
              <a:rPr lang="de-DE" sz="1600" dirty="0" err="1"/>
              <a:t>footprint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Separation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of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data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entities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Highest</a:t>
            </a:r>
            <a:r>
              <a:rPr lang="de-DE" sz="1600" dirty="0"/>
              <a:t> </a:t>
            </a:r>
            <a:r>
              <a:rPr lang="de-DE" sz="1600" dirty="0" err="1"/>
              <a:t>possible</a:t>
            </a:r>
            <a:r>
              <a:rPr lang="de-DE" sz="1600" dirty="0"/>
              <a:t>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consistency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Unlimited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backups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for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inventory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data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5282877" y="2506389"/>
            <a:ext cx="576804" cy="544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5282877" y="3117217"/>
            <a:ext cx="576804" cy="5447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5282877" y="3989341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types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integration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currently</a:t>
            </a:r>
            <a:r>
              <a:rPr lang="de-DE" sz="2000" dirty="0"/>
              <a:t> </a:t>
            </a:r>
            <a:r>
              <a:rPr lang="de-DE" sz="2000" dirty="0" err="1"/>
              <a:t>available</a:t>
            </a:r>
            <a:r>
              <a:rPr lang="de-DE" sz="2000" dirty="0"/>
              <a:t> </a:t>
            </a:r>
            <a:r>
              <a:rPr lang="de-DE" sz="2000" dirty="0" err="1"/>
              <a:t>between</a:t>
            </a:r>
            <a:r>
              <a:rPr lang="de-DE" sz="2000" dirty="0"/>
              <a:t> SAP S/4HANA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other</a:t>
            </a:r>
            <a:r>
              <a:rPr lang="de-DE" sz="2000" dirty="0"/>
              <a:t> </a:t>
            </a:r>
            <a:r>
              <a:rPr lang="de-DE" sz="2000" dirty="0" err="1"/>
              <a:t>cloud</a:t>
            </a:r>
            <a:r>
              <a:rPr lang="de-DE" sz="2000" dirty="0"/>
              <a:t> </a:t>
            </a:r>
            <a:r>
              <a:rPr lang="de-DE" sz="2000" dirty="0" err="1"/>
              <a:t>solutions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SAP?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Hybris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Ariba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Business </a:t>
            </a:r>
            <a:r>
              <a:rPr lang="de-DE" sz="1600" dirty="0" err="1"/>
              <a:t>One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Successfactors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SAP S/4HANA </a:t>
            </a:r>
            <a:r>
              <a:rPr lang="de-DE" sz="1600" dirty="0" err="1"/>
              <a:t>integration</a:t>
            </a:r>
            <a:r>
              <a:rPr lang="de-DE" sz="1600" dirty="0"/>
              <a:t> to SAP Business </a:t>
            </a:r>
            <a:r>
              <a:rPr lang="de-DE" sz="1600" dirty="0" err="1"/>
              <a:t>ByDesign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de-DE" sz="16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355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types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integration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currently</a:t>
            </a:r>
            <a:r>
              <a:rPr lang="de-DE" sz="2000" dirty="0"/>
              <a:t> </a:t>
            </a:r>
            <a:r>
              <a:rPr lang="de-DE" sz="2000" dirty="0" err="1"/>
              <a:t>available</a:t>
            </a:r>
            <a:r>
              <a:rPr lang="de-DE" sz="2000" dirty="0"/>
              <a:t> </a:t>
            </a:r>
            <a:r>
              <a:rPr lang="de-DE" sz="2000" dirty="0" err="1"/>
              <a:t>between</a:t>
            </a:r>
            <a:r>
              <a:rPr lang="de-DE" sz="2000" dirty="0"/>
              <a:t> SAP S/4HANA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other</a:t>
            </a:r>
            <a:r>
              <a:rPr lang="de-DE" sz="2000" dirty="0"/>
              <a:t> </a:t>
            </a:r>
            <a:r>
              <a:rPr lang="de-DE" sz="2000" dirty="0" err="1"/>
              <a:t>cloud</a:t>
            </a:r>
            <a:r>
              <a:rPr lang="de-DE" sz="2000" dirty="0"/>
              <a:t> </a:t>
            </a:r>
            <a:r>
              <a:rPr lang="de-DE" sz="2000" dirty="0" err="1"/>
              <a:t>solutions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SAP?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/>
              <a:t>Hybris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Ariba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SAP Business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One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 err="1"/>
              <a:t>Successfactors</a:t>
            </a:r>
            <a:endParaRPr lang="de-DE" sz="16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SAP S/4HANA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integration</a:t>
            </a:r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 to SAP Business </a:t>
            </a:r>
            <a:r>
              <a:rPr lang="de-DE" sz="1600" dirty="0" err="1">
                <a:solidFill>
                  <a:schemeClr val="bg1">
                    <a:lumMod val="85000"/>
                  </a:schemeClr>
                </a:solidFill>
              </a:rPr>
              <a:t>ByDesign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4204307" y="2518486"/>
            <a:ext cx="576804" cy="544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4185692" y="3012123"/>
            <a:ext cx="576804" cy="5447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4185692" y="3935216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2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2038856" y="2528187"/>
            <a:ext cx="9830344" cy="556845"/>
          </a:xfrm>
        </p:spPr>
        <p:txBody>
          <a:bodyPr/>
          <a:lstStyle/>
          <a:p>
            <a:r>
              <a:rPr lang="de-DE" dirty="0" smtClean="0"/>
              <a:t>Global Bike 4.3</a:t>
            </a:r>
          </a:p>
          <a:p>
            <a:r>
              <a:rPr lang="de-DE" dirty="0" smtClean="0"/>
              <a:t>Last Update: </a:t>
            </a:r>
            <a:r>
              <a:rPr lang="de-DE" dirty="0" err="1" smtClean="0"/>
              <a:t>July</a:t>
            </a:r>
            <a:r>
              <a:rPr lang="de-DE" dirty="0" smtClean="0"/>
              <a:t> 2025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2327107" y="3552319"/>
            <a:ext cx="9542092" cy="530990"/>
          </a:xfrm>
        </p:spPr>
        <p:txBody>
          <a:bodyPr/>
          <a:lstStyle/>
          <a:p>
            <a:r>
              <a:rPr lang="de-DE" dirty="0" err="1" smtClean="0"/>
              <a:t>none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none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386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Babett Ruß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Beginner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 smtClean="0"/>
              <a:t>advanced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992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/>
              <a:t>Knowledge check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52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regarding</a:t>
            </a:r>
            <a:r>
              <a:rPr lang="de-DE" sz="2000" dirty="0"/>
              <a:t> SAP S/4HANA On-Premise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SAP provides system and controls maintenance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Privately controlled data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Automatic participation in quarterly innovation upgrades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Hardware at companies location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Fewer release cycles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326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regarding</a:t>
            </a:r>
            <a:r>
              <a:rPr lang="de-DE" sz="2000" dirty="0"/>
              <a:t> SAP S/4HANA On-Premise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SAP provides system and controls maintenance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Privately controlled data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Automatic participation in quarterly innovation upgrades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Hardware at companies location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dirty="0"/>
              <a:t>Fewer release cycles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en-US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6285401" y="2841804"/>
            <a:ext cx="576804" cy="544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6285401" y="3909211"/>
            <a:ext cx="576804" cy="5447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6285401" y="4481540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</a:t>
            </a:r>
            <a:r>
              <a:rPr lang="de-DE" sz="2000" dirty="0"/>
              <a:t>On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key</a:t>
            </a:r>
            <a:r>
              <a:rPr lang="de-DE" sz="2000" dirty="0"/>
              <a:t> </a:t>
            </a:r>
            <a:r>
              <a:rPr lang="de-DE" sz="2000" dirty="0" err="1"/>
              <a:t>concepts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SAP S/4HANA </a:t>
            </a:r>
            <a:r>
              <a:rPr lang="de-DE" sz="2000" dirty="0" err="1"/>
              <a:t>mainly</a:t>
            </a:r>
            <a:r>
              <a:rPr lang="de-DE" sz="2000" dirty="0"/>
              <a:t> </a:t>
            </a:r>
            <a:r>
              <a:rPr lang="de-DE" sz="2000" dirty="0" err="1"/>
              <a:t>based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/>
              <a:t>Distributed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storage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Simplified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model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/>
              <a:t>Extended upgrade </a:t>
            </a:r>
            <a:r>
              <a:rPr lang="de-DE" dirty="0" err="1"/>
              <a:t>cycles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Guided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/>
              <a:t>SAP Fiori-Enabled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interaction</a:t>
            </a:r>
            <a:endParaRPr lang="de-DE" dirty="0"/>
          </a:p>
          <a:p>
            <a:pPr marL="0" indent="0">
              <a:lnSpc>
                <a:spcPct val="200000"/>
              </a:lnSpc>
              <a:buNone/>
            </a:pPr>
            <a:endParaRPr lang="de-DE" dirty="0"/>
          </a:p>
          <a:p>
            <a:pPr marL="0" indent="0">
              <a:buNone/>
            </a:pP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46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4000" y="1691078"/>
            <a:ext cx="11545200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</a:t>
            </a:r>
            <a:r>
              <a:rPr lang="de-DE" sz="2000" dirty="0"/>
              <a:t>On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key</a:t>
            </a:r>
            <a:r>
              <a:rPr lang="de-DE" sz="2000" dirty="0"/>
              <a:t> </a:t>
            </a:r>
            <a:r>
              <a:rPr lang="de-DE" sz="2000" dirty="0" err="1"/>
              <a:t>concepts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SAP S/4HANA </a:t>
            </a:r>
            <a:r>
              <a:rPr lang="de-DE" sz="2000" dirty="0" err="1"/>
              <a:t>mainly</a:t>
            </a:r>
            <a:r>
              <a:rPr lang="de-DE" sz="2000" dirty="0"/>
              <a:t> </a:t>
            </a:r>
            <a:r>
              <a:rPr lang="de-DE" sz="2000" dirty="0" err="1"/>
              <a:t>based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Distributed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data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storage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Simplified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model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Extended upgrade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cycles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Guided</a:t>
            </a:r>
            <a:r>
              <a:rPr lang="de-DE" dirty="0"/>
              <a:t> </a:t>
            </a:r>
            <a:r>
              <a:rPr lang="de-DE" dirty="0" err="1"/>
              <a:t>configuration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Completely</a:t>
            </a:r>
            <a:r>
              <a:rPr lang="de-DE" dirty="0"/>
              <a:t> SAP Fiori-Enabled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interaction</a:t>
            </a:r>
            <a:endParaRPr lang="de-DE" dirty="0"/>
          </a:p>
          <a:p>
            <a:pPr marL="0" indent="0">
              <a:lnSpc>
                <a:spcPct val="200000"/>
              </a:lnSpc>
              <a:buNone/>
            </a:pPr>
            <a:endParaRPr lang="de-DE" dirty="0"/>
          </a:p>
          <a:p>
            <a:pPr marL="0" indent="0">
              <a:buNone/>
            </a:pPr>
            <a:endParaRPr lang="en-US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4486526" y="2875875"/>
            <a:ext cx="576804" cy="544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4486526" y="3927402"/>
            <a:ext cx="576804" cy="54476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5" t="9676" r="47480" b="47480"/>
          <a:stretch/>
        </p:blipFill>
        <p:spPr>
          <a:xfrm>
            <a:off x="5704264" y="4472163"/>
            <a:ext cx="576804" cy="5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Guess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…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4294967295"/>
          </p:nvPr>
        </p:nvSpPr>
        <p:spPr>
          <a:xfrm>
            <a:off x="323999" y="1691078"/>
            <a:ext cx="9899157" cy="439204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FF9E00"/>
                </a:solidFill>
              </a:rPr>
              <a:t>… </a:t>
            </a:r>
            <a:r>
              <a:rPr lang="en-US" sz="2000" dirty="0"/>
              <a:t>SAP Fiori offers in S/4HANA different application types. </a:t>
            </a:r>
            <a:r>
              <a:rPr lang="de-DE" sz="2000" dirty="0" err="1"/>
              <a:t>Which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following</a:t>
            </a:r>
            <a:r>
              <a:rPr lang="de-DE" sz="2000" dirty="0"/>
              <a:t> </a:t>
            </a:r>
            <a:r>
              <a:rPr lang="de-DE" sz="2000" dirty="0" err="1"/>
              <a:t>statements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true</a:t>
            </a:r>
            <a:r>
              <a:rPr lang="de-DE" sz="2000" dirty="0"/>
              <a:t>?</a:t>
            </a:r>
          </a:p>
          <a:p>
            <a:pPr marL="0" indent="0">
              <a:buNone/>
            </a:pPr>
            <a:endParaRPr lang="de-DE" dirty="0">
              <a:solidFill>
                <a:srgbClr val="FF9E00"/>
              </a:solidFill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/>
              <a:t>With SAP S/4HANA Factsheet you can view essential information about objects and contextual navigation between related objects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de-DE" dirty="0" err="1"/>
              <a:t>Since</a:t>
            </a:r>
            <a:r>
              <a:rPr lang="de-DE" dirty="0"/>
              <a:t> SAP S/4HANA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to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WebGUI</a:t>
            </a: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/>
              <a:t>Transactional Apps provides an visual overview about business data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/>
              <a:t>Access to tasks like create, change or display process with guided navigation are given by Analytical Apps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de-DE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011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P_2016_16x9_white">
  <a:themeElements>
    <a:clrScheme name="SAP_colors_white_template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635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2000" b="0" i="0" u="none" strike="noStrike" kern="0" cap="none" spc="0" normalizeH="0" baseline="0" noProof="0" dirty="0" err="1" smtClean="0">
            <a:ln>
              <a:noFill/>
            </a:ln>
            <a:effectLst/>
            <a:uLnTx/>
            <a:uFillTx/>
            <a:ea typeface="Arial Unicode MS" pitchFamily="34" charset="-128"/>
            <a:cs typeface="Arial Unicode MS" pitchFamily="34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fontAlgn="base">
          <a:spcBef>
            <a:spcPts val="600"/>
          </a:spcBef>
          <a:spcAft>
            <a:spcPct val="0"/>
          </a:spcAft>
          <a:buClr>
            <a:srgbClr val="F0AB00"/>
          </a:buClr>
          <a:buSzPct val="80000"/>
          <a:defRPr sz="1800" kern="0" dirty="0" err="1" smtClean="0">
            <a:ea typeface="Arial Unicode MS" pitchFamily="34" charset="-128"/>
            <a:cs typeface="Arial Unicode MS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1" id="{32696891-6260-4D8D-AB31-F1C204081A38}" vid="{B72584D7-7D1F-4BD9-9F01-A4F5E0412201}"/>
    </a:ext>
  </a:extLst>
</a:theme>
</file>

<file path=ppt/theme/theme2.xml><?xml version="1.0" encoding="utf-8"?>
<a:theme xmlns:a="http://schemas.openxmlformats.org/drawingml/2006/main" name="Office Theme">
  <a:themeElements>
    <a:clrScheme name="SAP_Colors2011_1.1">
      <a:dk1>
        <a:srgbClr val="000000"/>
      </a:dk1>
      <a:lt1>
        <a:srgbClr val="FFFFFF"/>
      </a:lt1>
      <a:dk2>
        <a:srgbClr val="0076CB"/>
      </a:dk2>
      <a:lt2>
        <a:srgbClr val="CCCCCC"/>
      </a:lt2>
      <a:accent1>
        <a:srgbClr val="F0AB00"/>
      </a:accent1>
      <a:accent2>
        <a:srgbClr val="666666"/>
      </a:accent2>
      <a:accent3>
        <a:srgbClr val="0076CB"/>
      </a:accent3>
      <a:accent4>
        <a:srgbClr val="4FB81C"/>
      </a:accent4>
      <a:accent5>
        <a:srgbClr val="E35500"/>
      </a:accent5>
      <a:accent6>
        <a:srgbClr val="760A85"/>
      </a:accent6>
      <a:hlink>
        <a:srgbClr val="666666"/>
      </a:hlink>
      <a:folHlink>
        <a:srgbClr val="CCCCCC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AP_Colors2011">
      <a:dk1>
        <a:srgbClr val="000000"/>
      </a:dk1>
      <a:lt1>
        <a:srgbClr val="FFFFFF"/>
      </a:lt1>
      <a:dk2>
        <a:srgbClr val="00AFE3"/>
      </a:dk2>
      <a:lt2>
        <a:srgbClr val="CCCCCC"/>
      </a:lt2>
      <a:accent1>
        <a:srgbClr val="FDB913"/>
      </a:accent1>
      <a:accent2>
        <a:srgbClr val="626366"/>
      </a:accent2>
      <a:accent3>
        <a:srgbClr val="0082C9"/>
      </a:accent3>
      <a:accent4>
        <a:srgbClr val="4BBE44"/>
      </a:accent4>
      <a:accent5>
        <a:srgbClr val="B1D249"/>
      </a:accent5>
      <a:accent6>
        <a:srgbClr val="80298F"/>
      </a:accent6>
      <a:hlink>
        <a:srgbClr val="04357B"/>
      </a:hlink>
      <a:folHlink>
        <a:srgbClr val="999999"/>
      </a:folHlink>
    </a:clrScheme>
    <a:fontScheme name="SAP_Fonts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SAP_Template_169_en</Template>
  <TotalTime>0</TotalTime>
  <Words>601</Words>
  <Application>Microsoft Office PowerPoint</Application>
  <PresentationFormat>Benutzerdefiniert</PresentationFormat>
  <Paragraphs>106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4" baseType="lpstr">
      <vt:lpstr>Angsana New</vt:lpstr>
      <vt:lpstr>Arial</vt:lpstr>
      <vt:lpstr>Arial Unicode MS</vt:lpstr>
      <vt:lpstr>Courier New</vt:lpstr>
      <vt:lpstr>Symbol</vt:lpstr>
      <vt:lpstr>wingdings</vt:lpstr>
      <vt:lpstr>wingdings</vt:lpstr>
      <vt:lpstr>SAP_2016_16x9_white</vt:lpstr>
      <vt:lpstr>Example Questions about SAP S/4HANA</vt:lpstr>
      <vt:lpstr>PowerPoint-Präsentation</vt:lpstr>
      <vt:lpstr>PowerPoint-Präsentation</vt:lpstr>
      <vt:lpstr>PowerPoint-Präsentation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  <vt:lpstr>Guess What…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SAP S/4HANA</dc:title>
  <dc:creator>SAP UCC Magdeburg</dc:creator>
  <cp:keywords>2016/16:9/white</cp:keywords>
  <cp:lastModifiedBy>Robert Häusler</cp:lastModifiedBy>
  <cp:revision>124</cp:revision>
  <dcterms:created xsi:type="dcterms:W3CDTF">2017-01-26T13:44:43Z</dcterms:created>
  <dcterms:modified xsi:type="dcterms:W3CDTF">2025-08-14T14:25:39Z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-1173631419</vt:i4>
  </property>
  <property fmtid="{D5CDD505-2E9C-101B-9397-08002B2CF9AE}" pid="3" name="_NewReviewCycle">
    <vt:lpwstr/>
  </property>
  <property fmtid="{D5CDD505-2E9C-101B-9397-08002B2CF9AE}" pid="4" name="_EmailSubject">
    <vt:lpwstr> UA Master Slides Diskussion</vt:lpwstr>
  </property>
  <property fmtid="{D5CDD505-2E9C-101B-9397-08002B2CF9AE}" pid="5" name="_AuthorEmail">
    <vt:lpwstr>kristof.schneider@sap.com</vt:lpwstr>
  </property>
  <property fmtid="{D5CDD505-2E9C-101B-9397-08002B2CF9AE}" pid="6" name="_AuthorEmailDisplayName">
    <vt:lpwstr>Schneider, Kristof</vt:lpwstr>
  </property>
  <property fmtid="{D5CDD505-2E9C-101B-9397-08002B2CF9AE}" pid="7" name="_PreviousAdHocReviewCycleID">
    <vt:i4>1357826825</vt:i4>
  </property>
</Properties>
</file>