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comment1.xml" ContentType="application/vnd.openxmlformats-officedocument.presentationml.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comment2.xml" ContentType="application/vnd.openxmlformats-officedocument.presentationml.comment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notesMasterIdLst>
    <p:notesMasterId r:id="rId74"/>
  </p:notesMasterIdLst>
  <p:handoutMasterIdLst>
    <p:handoutMasterId r:id="rId75"/>
  </p:handoutMasterIdLst>
  <p:sldIdLst>
    <p:sldId id="411" r:id="rId2"/>
    <p:sldId id="413" r:id="rId3"/>
    <p:sldId id="414" r:id="rId4"/>
    <p:sldId id="418" r:id="rId5"/>
    <p:sldId id="415" r:id="rId6"/>
    <p:sldId id="416" r:id="rId7"/>
    <p:sldId id="428" r:id="rId8"/>
    <p:sldId id="419" r:id="rId9"/>
    <p:sldId id="420" r:id="rId10"/>
    <p:sldId id="421" r:id="rId11"/>
    <p:sldId id="422" r:id="rId12"/>
    <p:sldId id="423" r:id="rId13"/>
    <p:sldId id="424" r:id="rId14"/>
    <p:sldId id="425" r:id="rId15"/>
    <p:sldId id="426" r:id="rId16"/>
    <p:sldId id="427" r:id="rId17"/>
    <p:sldId id="429" r:id="rId18"/>
    <p:sldId id="430" r:id="rId19"/>
    <p:sldId id="431" r:id="rId20"/>
    <p:sldId id="432" r:id="rId21"/>
    <p:sldId id="433" r:id="rId22"/>
    <p:sldId id="434" r:id="rId23"/>
    <p:sldId id="435" r:id="rId24"/>
    <p:sldId id="436" r:id="rId25"/>
    <p:sldId id="437" r:id="rId26"/>
    <p:sldId id="438" r:id="rId27"/>
    <p:sldId id="439" r:id="rId28"/>
    <p:sldId id="440" r:id="rId29"/>
    <p:sldId id="441" r:id="rId30"/>
    <p:sldId id="442" r:id="rId31"/>
    <p:sldId id="443" r:id="rId32"/>
    <p:sldId id="444" r:id="rId33"/>
    <p:sldId id="445" r:id="rId34"/>
    <p:sldId id="446" r:id="rId35"/>
    <p:sldId id="447" r:id="rId36"/>
    <p:sldId id="448" r:id="rId37"/>
    <p:sldId id="449" r:id="rId38"/>
    <p:sldId id="450" r:id="rId39"/>
    <p:sldId id="451" r:id="rId40"/>
    <p:sldId id="452" r:id="rId41"/>
    <p:sldId id="453" r:id="rId42"/>
    <p:sldId id="454" r:id="rId43"/>
    <p:sldId id="455" r:id="rId44"/>
    <p:sldId id="456" r:id="rId45"/>
    <p:sldId id="457" r:id="rId46"/>
    <p:sldId id="458" r:id="rId47"/>
    <p:sldId id="459" r:id="rId48"/>
    <p:sldId id="460" r:id="rId49"/>
    <p:sldId id="461" r:id="rId50"/>
    <p:sldId id="462" r:id="rId51"/>
    <p:sldId id="463" r:id="rId52"/>
    <p:sldId id="464" r:id="rId53"/>
    <p:sldId id="465" r:id="rId54"/>
    <p:sldId id="466" r:id="rId55"/>
    <p:sldId id="467" r:id="rId56"/>
    <p:sldId id="468" r:id="rId57"/>
    <p:sldId id="469" r:id="rId58"/>
    <p:sldId id="470" r:id="rId59"/>
    <p:sldId id="471" r:id="rId60"/>
    <p:sldId id="472" r:id="rId61"/>
    <p:sldId id="473" r:id="rId62"/>
    <p:sldId id="474" r:id="rId63"/>
    <p:sldId id="475" r:id="rId64"/>
    <p:sldId id="476" r:id="rId65"/>
    <p:sldId id="477" r:id="rId66"/>
    <p:sldId id="478" r:id="rId67"/>
    <p:sldId id="479" r:id="rId68"/>
    <p:sldId id="480" r:id="rId69"/>
    <p:sldId id="481" r:id="rId70"/>
    <p:sldId id="482" r:id="rId71"/>
    <p:sldId id="483" r:id="rId72"/>
    <p:sldId id="484" r:id="rId73"/>
  </p:sldIdLst>
  <p:sldSz cx="12195175" cy="6859588"/>
  <p:notesSz cx="6797675" cy="9874250"/>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1285">
          <p15:clr>
            <a:srgbClr val="A4A3A4"/>
          </p15:clr>
        </p15:guide>
        <p15:guide id="4" orient="horz" pos="779">
          <p15:clr>
            <a:srgbClr val="A4A3A4"/>
          </p15:clr>
        </p15:guide>
        <p15:guide id="5" pos="7478">
          <p15:clr>
            <a:srgbClr val="A4A3A4"/>
          </p15:clr>
        </p15:guide>
        <p15:guide id="6" pos="205">
          <p15:clr>
            <a:srgbClr val="A4A3A4"/>
          </p15:clr>
        </p15:guide>
        <p15:guide id="7" pos="3849">
          <p15:clr>
            <a:srgbClr val="A4A3A4"/>
          </p15:clr>
        </p15:guide>
        <p15:guide id="8" pos="4708">
          <p15:clr>
            <a:srgbClr val="A4A3A4"/>
          </p15:clr>
        </p15:guide>
        <p15:guide id="9" pos="4812">
          <p15:clr>
            <a:srgbClr val="A4A3A4"/>
          </p15:clr>
        </p15:guide>
        <p15:guide id="10" pos="2865">
          <p15:clr>
            <a:srgbClr val="A4A3A4"/>
          </p15:clr>
        </p15:guide>
        <p15:guide id="11" pos="2956" userDrawn="1">
          <p15:clr>
            <a:srgbClr val="A4A3A4"/>
          </p15:clr>
        </p15:guide>
      </p15:sldGuideLst>
    </p:ext>
    <p:ext uri="{2D200454-40CA-4A62-9FC3-DE9A4176ACB9}">
      <p15:notesGuideLst xmlns:p15="http://schemas.microsoft.com/office/powerpoint/2012/main">
        <p15:guide id="1" orient="horz" pos="3110">
          <p15:clr>
            <a:srgbClr val="A4A3A4"/>
          </p15:clr>
        </p15:guide>
        <p15:guide id="2" pos="351">
          <p15:clr>
            <a:srgbClr val="A4A3A4"/>
          </p15:clr>
        </p15:guide>
        <p15:guide id="3" pos="395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nt, Phillip" initials="DP" lastIdx="14" clrIdx="0">
    <p:extLst>
      <p:ext uri="{19B8F6BF-5375-455C-9EA6-DF929625EA0E}">
        <p15:presenceInfo xmlns:p15="http://schemas.microsoft.com/office/powerpoint/2012/main" userId="0c306e22-924d-4d2f-9b38-6bfb0b3c3bb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283"/>
    <a:srgbClr val="FF0000"/>
    <a:srgbClr val="666666"/>
    <a:srgbClr val="2B3F7B"/>
    <a:srgbClr val="9C277B"/>
    <a:srgbClr val="D4652D"/>
    <a:srgbClr val="9E3039"/>
    <a:srgbClr val="99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611921-2B7E-BF48-8D1F-F2EA76FD1D9E}" v="1" dt="2018-08-06T04:54:36.286"/>
  </p1510:revLst>
</p1510:revInfo>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56" autoAdjust="0"/>
    <p:restoredTop sz="94720" autoAdjust="0"/>
  </p:normalViewPr>
  <p:slideViewPr>
    <p:cSldViewPr snapToGrid="0" showGuides="1">
      <p:cViewPr varScale="1">
        <p:scale>
          <a:sx n="80" d="100"/>
          <a:sy n="80" d="100"/>
        </p:scale>
        <p:origin x="102" y="1674"/>
      </p:cViewPr>
      <p:guideLst>
        <p:guide orient="horz" pos="1285"/>
        <p:guide orient="horz" pos="779"/>
        <p:guide pos="7478"/>
        <p:guide pos="205"/>
        <p:guide pos="3849"/>
        <p:guide pos="4708"/>
        <p:guide pos="4812"/>
        <p:guide pos="2865"/>
        <p:guide pos="2956"/>
      </p:guideLst>
    </p:cSldViewPr>
  </p:slideViewPr>
  <p:notesTextViewPr>
    <p:cViewPr>
      <p:scale>
        <a:sx n="100" d="100"/>
        <a:sy n="100" d="100"/>
      </p:scale>
      <p:origin x="0" y="0"/>
    </p:cViewPr>
  </p:notesTextViewPr>
  <p:sorterViewPr>
    <p:cViewPr varScale="1">
      <p:scale>
        <a:sx n="100" d="100"/>
        <a:sy n="100" d="100"/>
      </p:scale>
      <p:origin x="0" y="0"/>
    </p:cViewPr>
  </p:sorterViewPr>
  <p:notesViewPr>
    <p:cSldViewPr snapToGrid="0" showGuides="1">
      <p:cViewPr varScale="1">
        <p:scale>
          <a:sx n="85" d="100"/>
          <a:sy n="85" d="100"/>
        </p:scale>
        <p:origin x="-4200" y="-82"/>
      </p:cViewPr>
      <p:guideLst>
        <p:guide orient="horz" pos="3110"/>
        <p:guide pos="351"/>
        <p:guide pos="3951"/>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notesMaster" Target="notesMasters/notesMaster1.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microsoft.com/office/2016/11/relationships/changesInfo" Target="changesInfos/changesInfo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8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nt, Phillip" userId="0c306e22-924d-4d2f-9b38-6bfb0b3c3bb0" providerId="ADAL" clId="{A8611921-2B7E-BF48-8D1F-F2EA76FD1D9E}"/>
    <pc:docChg chg="modSld">
      <pc:chgData name="Dent, Phillip" userId="0c306e22-924d-4d2f-9b38-6bfb0b3c3bb0" providerId="ADAL" clId="{A8611921-2B7E-BF48-8D1F-F2EA76FD1D9E}" dt="2018-08-06T04:54:36.286" v="0"/>
      <pc:docMkLst>
        <pc:docMk/>
      </pc:docMkLst>
      <pc:sldChg chg="addCm">
        <pc:chgData name="Dent, Phillip" userId="0c306e22-924d-4d2f-9b38-6bfb0b3c3bb0" providerId="ADAL" clId="{A8611921-2B7E-BF48-8D1F-F2EA76FD1D9E}" dt="2018-08-06T04:54:36.286" v="0"/>
        <pc:sldMkLst>
          <pc:docMk/>
          <pc:sldMk cId="209985315" sldId="411"/>
        </pc:sldMkLst>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18-08-10T12:38:11.311" idx="14">
    <p:pos x="4509" y="1062"/>
    <p:text>I would alter this to say:
In the long-term, EWM will be the central warehouse management system in S/4HANA
</p:text>
    <p:extLst>
      <p:ext uri="{C676402C-5697-4E1C-873F-D02D1690AC5C}">
        <p15:threadingInfo xmlns:p15="http://schemas.microsoft.com/office/powerpoint/2012/main" timeZoneBias="-60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8-08-10T12:38:11.311" idx="14">
    <p:pos x="4509" y="1062"/>
    <p:text>I would alter this to say:
In the long-term, EWM will be the central warehouse management system in S/4HANA
</p:text>
    <p:extLst>
      <p:ext uri="{C676402C-5697-4E1C-873F-D02D1690AC5C}">
        <p15:threadingInfo xmlns:p15="http://schemas.microsoft.com/office/powerpoint/2012/main" timeZoneBias="-60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26008" y="9378824"/>
            <a:ext cx="2945659" cy="493713"/>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‹Nr.›</a:t>
            </a:fld>
            <a:endParaRPr lang="de-DE" sz="1000" dirty="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57213" y="661988"/>
            <a:ext cx="5715000" cy="3214687"/>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es Placeholder 4"/>
          <p:cNvSpPr>
            <a:spLocks noGrp="1"/>
          </p:cNvSpPr>
          <p:nvPr>
            <p:ph type="body" sz="quarter" idx="3"/>
          </p:nvPr>
        </p:nvSpPr>
        <p:spPr>
          <a:xfrm>
            <a:off x="544171" y="4548205"/>
            <a:ext cx="5709333" cy="4696698"/>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sp>
        <p:nvSpPr>
          <p:cNvPr id="7" name="Slide Number Placeholder 6"/>
          <p:cNvSpPr>
            <a:spLocks noGrp="1"/>
          </p:cNvSpPr>
          <p:nvPr>
            <p:ph type="sldNum" sz="quarter" idx="5"/>
          </p:nvPr>
        </p:nvSpPr>
        <p:spPr>
          <a:xfrm>
            <a:off x="2931497" y="9627396"/>
            <a:ext cx="934681" cy="221758"/>
          </a:xfrm>
          <a:prstGeom prst="rect">
            <a:avLst/>
          </a:prstGeom>
        </p:spPr>
        <p:txBody>
          <a:bodyPr vert="horz" lIns="91440" tIns="45720" rIns="91440" bIns="45720" rtlCol="0" anchor="b"/>
          <a:lstStyle>
            <a:lvl1pPr algn="ctr">
              <a:defRPr sz="1000"/>
            </a:lvl1pPr>
          </a:lstStyle>
          <a:p>
            <a:fld id="{7D8C2C35-2B8A-446E-BEC0-FD36716C29AC}" type="slidenum">
              <a:rPr lang="de-DE" smtClean="0"/>
              <a:pPr/>
              <a:t>‹Nr.›</a:t>
            </a:fld>
            <a:endParaRPr lang="de-DE" dirty="0"/>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975" indent="-180975" algn="l" defTabSz="1088776" rtl="0" eaLnBrk="1" latinLnBrk="0" hangingPunct="1">
      <a:buClr>
        <a:schemeClr val="accent1"/>
      </a:buClr>
      <a:buSzPct val="100000"/>
      <a:buFont typeface="Wingdings" pitchFamily="2" charset="2"/>
      <a:buChar char=""/>
      <a:defRPr sz="1200" kern="1200">
        <a:solidFill>
          <a:schemeClr val="tx1"/>
        </a:solidFill>
        <a:latin typeface="+mn-lt"/>
        <a:ea typeface="+mn-ea"/>
        <a:cs typeface="+mn-cs"/>
      </a:defRPr>
    </a:lvl2pPr>
    <a:lvl3pPr marL="357188" indent="-176213"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help.sap.com/doc/554b6154b6718c4ce10000000a4450e5/2.6/en-US/276e8854d45da064e10000000a423f68.html"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elp.sap.com/doc/554b6154b6718c4ce10000000a4450e5/2.6/en-US/276e8854d45da064e10000000a423f68.html"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D8C2C35-2B8A-446E-BEC0-FD36716C29AC}" type="slidenum">
              <a:rPr lang="de-DE" smtClean="0"/>
              <a:pPr/>
              <a:t>10</a:t>
            </a:fld>
            <a:endParaRPr lang="de-DE" dirty="0"/>
          </a:p>
        </p:txBody>
      </p:sp>
    </p:spTree>
    <p:extLst>
      <p:ext uri="{BB962C8B-B14F-4D97-AF65-F5344CB8AC3E}">
        <p14:creationId xmlns:p14="http://schemas.microsoft.com/office/powerpoint/2010/main" val="1378343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mtClean="0">
                <a:hlinkClick r:id="rId3"/>
              </a:rPr>
              <a:t>https://help.sap.com/doc/554b6154b6718c4ce10000000a4450e5/2.6/en-US/276e8854d45da064e10000000a423f68.html</a:t>
            </a:r>
            <a:endParaRPr lang="de-DE"/>
          </a:p>
        </p:txBody>
      </p:sp>
      <p:sp>
        <p:nvSpPr>
          <p:cNvPr id="4" name="Foliennummernplatzhalter 3"/>
          <p:cNvSpPr>
            <a:spLocks noGrp="1"/>
          </p:cNvSpPr>
          <p:nvPr>
            <p:ph type="sldNum" sz="quarter" idx="10"/>
          </p:nvPr>
        </p:nvSpPr>
        <p:spPr/>
        <p:txBody>
          <a:bodyPr/>
          <a:lstStyle/>
          <a:p>
            <a:fld id="{7D8C2C35-2B8A-446E-BEC0-FD36716C29AC}" type="slidenum">
              <a:rPr lang="de-DE" smtClean="0"/>
              <a:pPr/>
              <a:t>25</a:t>
            </a:fld>
            <a:endParaRPr lang="de-DE"/>
          </a:p>
        </p:txBody>
      </p:sp>
    </p:spTree>
    <p:extLst>
      <p:ext uri="{BB962C8B-B14F-4D97-AF65-F5344CB8AC3E}">
        <p14:creationId xmlns:p14="http://schemas.microsoft.com/office/powerpoint/2010/main" val="9346988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7D8C2C35-2B8A-446E-BEC0-FD36716C29AC}" type="slidenum">
              <a:rPr lang="de-DE" smtClean="0"/>
              <a:pPr/>
              <a:t>34</a:t>
            </a:fld>
            <a:endParaRPr lang="de-DE"/>
          </a:p>
        </p:txBody>
      </p:sp>
    </p:spTree>
    <p:extLst>
      <p:ext uri="{BB962C8B-B14F-4D97-AF65-F5344CB8AC3E}">
        <p14:creationId xmlns:p14="http://schemas.microsoft.com/office/powerpoint/2010/main" val="32892975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mtClean="0">
                <a:hlinkClick r:id="rId3"/>
              </a:rPr>
              <a:t>https://help.sap.com/doc/554b6154b6718c4ce10000000a4450e5/2.6/en-US/276e8854d45da064e10000000a423f68.html</a:t>
            </a:r>
            <a:endParaRPr lang="de-DE"/>
          </a:p>
        </p:txBody>
      </p:sp>
      <p:sp>
        <p:nvSpPr>
          <p:cNvPr id="4" name="Foliennummernplatzhalter 3"/>
          <p:cNvSpPr>
            <a:spLocks noGrp="1"/>
          </p:cNvSpPr>
          <p:nvPr>
            <p:ph type="sldNum" sz="quarter" idx="10"/>
          </p:nvPr>
        </p:nvSpPr>
        <p:spPr/>
        <p:txBody>
          <a:bodyPr/>
          <a:lstStyle/>
          <a:p>
            <a:fld id="{7D8C2C35-2B8A-446E-BEC0-FD36716C29AC}" type="slidenum">
              <a:rPr lang="de-DE" smtClean="0"/>
              <a:pPr/>
              <a:t>35</a:t>
            </a:fld>
            <a:endParaRPr lang="de-DE"/>
          </a:p>
        </p:txBody>
      </p:sp>
    </p:spTree>
    <p:extLst>
      <p:ext uri="{BB962C8B-B14F-4D97-AF65-F5344CB8AC3E}">
        <p14:creationId xmlns:p14="http://schemas.microsoft.com/office/powerpoint/2010/main" val="21529547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D8C2C35-2B8A-446E-BEC0-FD36716C29AC}" type="slidenum">
              <a:rPr lang="de-DE" smtClean="0"/>
              <a:pPr/>
              <a:t>49</a:t>
            </a:fld>
            <a:endParaRPr lang="de-DE" dirty="0"/>
          </a:p>
        </p:txBody>
      </p:sp>
    </p:spTree>
    <p:extLst>
      <p:ext uri="{BB962C8B-B14F-4D97-AF65-F5344CB8AC3E}">
        <p14:creationId xmlns:p14="http://schemas.microsoft.com/office/powerpoint/2010/main" val="41640356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with picture - short">
    <p:spTree>
      <p:nvGrpSpPr>
        <p:cNvPr id="1" name=""/>
        <p:cNvGrpSpPr/>
        <p:nvPr/>
      </p:nvGrpSpPr>
      <p:grpSpPr>
        <a:xfrm>
          <a:off x="0" y="0"/>
          <a:ext cx="0" cy="0"/>
          <a:chOff x="0" y="0"/>
          <a:chExt cx="0" cy="0"/>
        </a:xfrm>
      </p:grpSpPr>
      <p:pic>
        <p:nvPicPr>
          <p:cNvPr id="13" name="Grafik 12"/>
          <p:cNvPicPr>
            <a:picLocks noChangeAspect="1"/>
          </p:cNvPicPr>
          <p:nvPr userDrawn="1"/>
        </p:nvPicPr>
        <p:blipFill rotWithShape="1">
          <a:blip r:embed="rId2">
            <a:extLst>
              <a:ext uri="{28A0092B-C50C-407E-A947-70E740481C1C}">
                <a14:useLocalDpi xmlns:a14="http://schemas.microsoft.com/office/drawing/2010/main" val="0"/>
              </a:ext>
            </a:extLst>
          </a:blip>
          <a:srcRect b="2233"/>
          <a:stretch/>
        </p:blipFill>
        <p:spPr>
          <a:xfrm>
            <a:off x="-12033" y="-1"/>
            <a:ext cx="12258432" cy="6858000"/>
          </a:xfrm>
          <a:prstGeom prst="rect">
            <a:avLst/>
          </a:prstGeom>
        </p:spPr>
      </p:pic>
      <p:sp>
        <p:nvSpPr>
          <p:cNvPr id="3" name="Rectangle 2"/>
          <p:cNvSpPr/>
          <p:nvPr/>
        </p:nvSpPr>
        <p:spPr bwMode="gray">
          <a:xfrm>
            <a:off x="324000" y="0"/>
            <a:ext cx="11545200" cy="2160000"/>
          </a:xfrm>
          <a:prstGeom prst="rect">
            <a:avLst/>
          </a:prstGeom>
          <a:solidFill>
            <a:schemeClr val="bg1">
              <a:alpha val="75000"/>
            </a:schemeClr>
          </a:solidFill>
          <a:ln w="6350" algn="ctr">
            <a:noFill/>
            <a:miter lim="800000"/>
            <a:headEnd/>
            <a:tailEnd/>
          </a:ln>
        </p:spPr>
        <p:txBody>
          <a:bodyPr lIns="107163" tIns="85730" rIns="107163" bIns="85730" rtlCol="0" anchor="ctr"/>
          <a:lstStyle/>
          <a:p>
            <a:pPr marR="0" algn="ctr" defTabSz="1088776" eaLnBrk="1" fontAlgn="base" latinLnBrk="0" hangingPunct="1">
              <a:lnSpc>
                <a:spcPct val="100000"/>
              </a:lnSpc>
              <a:spcBef>
                <a:spcPct val="50000"/>
              </a:spcBef>
              <a:spcAft>
                <a:spcPct val="0"/>
              </a:spcAft>
              <a:buClr>
                <a:srgbClr val="F0AB00"/>
              </a:buClr>
              <a:buSzPct val="80000"/>
              <a:tabLst/>
            </a:pPr>
            <a:endParaRPr kumimoji="0" lang="en-US"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 name="Title 1"/>
          <p:cNvSpPr>
            <a:spLocks noGrp="1"/>
          </p:cNvSpPr>
          <p:nvPr>
            <p:ph type="title" hasCustomPrompt="1"/>
          </p:nvPr>
        </p:nvSpPr>
        <p:spPr>
          <a:xfrm>
            <a:off x="467999" y="324075"/>
            <a:ext cx="10620000" cy="923330"/>
          </a:xfrm>
        </p:spPr>
        <p:txBody>
          <a:bodyPr anchor="t" anchorCtr="0">
            <a:noAutofit/>
          </a:bodyPr>
          <a:lstStyle>
            <a:lvl1pPr>
              <a:defRPr sz="6000">
                <a:solidFill>
                  <a:schemeClr val="tx1"/>
                </a:solidFill>
              </a:defRPr>
            </a:lvl1pPr>
          </a:lstStyle>
          <a:p>
            <a:r>
              <a:rPr lang="en-US" dirty="0"/>
              <a:t>Short Presentation Title</a:t>
            </a:r>
          </a:p>
        </p:txBody>
      </p:sp>
      <p:sp>
        <p:nvSpPr>
          <p:cNvPr id="5" name="Rectangle 4"/>
          <p:cNvSpPr/>
          <p:nvPr userDrawn="1"/>
        </p:nvSpPr>
        <p:spPr bwMode="gray">
          <a:xfrm>
            <a:off x="324000" y="0"/>
            <a:ext cx="11545200" cy="162038"/>
          </a:xfrm>
          <a:prstGeom prst="rect">
            <a:avLst/>
          </a:prstGeom>
          <a:solidFill>
            <a:schemeClr val="accent1"/>
          </a:solidFill>
          <a:ln w="9525" algn="ctr">
            <a:noFill/>
            <a:miter lim="800000"/>
            <a:headEnd/>
            <a:tailEnd/>
          </a:ln>
        </p:spPr>
        <p:txBody>
          <a:bodyPr lIns="107163" tIns="85730" rIns="107163" bIns="85730" rtlCol="0" anchor="ctr"/>
          <a:lstStyle/>
          <a:p>
            <a:pPr marR="0" algn="ctr" defTabSz="1088776" eaLnBrk="1" fontAlgn="base" latinLnBrk="0" hangingPunct="1">
              <a:lnSpc>
                <a:spcPct val="100000"/>
              </a:lnSpc>
              <a:spcBef>
                <a:spcPct val="50000"/>
              </a:spcBef>
              <a:spcAft>
                <a:spcPct val="0"/>
              </a:spcAft>
              <a:buClr>
                <a:srgbClr val="F0AB00"/>
              </a:buClr>
              <a:buSzPct val="80000"/>
              <a:tabLst/>
            </a:pPr>
            <a:endParaRPr kumimoji="0" lang="en-US" sz="19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6" name="Subtitle 2"/>
          <p:cNvSpPr>
            <a:spLocks noGrp="1"/>
          </p:cNvSpPr>
          <p:nvPr>
            <p:ph type="subTitle" idx="1" hasCustomPrompt="1"/>
          </p:nvPr>
        </p:nvSpPr>
        <p:spPr bwMode="gray">
          <a:xfrm>
            <a:off x="467999" y="1540520"/>
            <a:ext cx="10620000" cy="553998"/>
          </a:xfrm>
        </p:spPr>
        <p:txBody>
          <a:bodyPr anchor="b" anchorCtr="0">
            <a:spAutoFit/>
          </a:bodyPr>
          <a:lstStyle>
            <a:lvl1pPr marL="0" marR="0" indent="0" algn="l" defTabSz="1088776" rtl="0" eaLnBrk="1" fontAlgn="auto" latinLnBrk="0" hangingPunct="1">
              <a:lnSpc>
                <a:spcPct val="100000"/>
              </a:lnSpc>
              <a:spcBef>
                <a:spcPts val="0"/>
              </a:spcBef>
              <a:spcAft>
                <a:spcPts val="0"/>
              </a:spcAft>
              <a:buClr>
                <a:schemeClr val="accent1"/>
              </a:buClr>
              <a:buSzPct val="80000"/>
              <a:buFontTx/>
              <a:buNone/>
              <a:tabLst/>
              <a:defRPr sz="1800" b="0">
                <a:solidFill>
                  <a:sysClr val="windowText" lastClr="000000"/>
                </a:solidFill>
              </a:defRPr>
            </a:lvl1pPr>
            <a:lvl2pPr marL="544388" indent="0" algn="ctr">
              <a:buNone/>
              <a:defRPr>
                <a:solidFill>
                  <a:schemeClr val="tx1">
                    <a:tint val="75000"/>
                  </a:schemeClr>
                </a:solidFill>
              </a:defRPr>
            </a:lvl2pPr>
            <a:lvl3pPr marL="1088776" indent="0" algn="ctr">
              <a:buNone/>
              <a:defRPr>
                <a:solidFill>
                  <a:schemeClr val="tx1">
                    <a:tint val="75000"/>
                  </a:schemeClr>
                </a:solidFill>
              </a:defRPr>
            </a:lvl3pPr>
            <a:lvl4pPr marL="1633164" indent="0" algn="ctr">
              <a:buNone/>
              <a:defRPr>
                <a:solidFill>
                  <a:schemeClr val="tx1">
                    <a:tint val="75000"/>
                  </a:schemeClr>
                </a:solidFill>
              </a:defRPr>
            </a:lvl4pPr>
            <a:lvl5pPr marL="2177552" indent="0" algn="ctr">
              <a:buNone/>
              <a:defRPr>
                <a:solidFill>
                  <a:schemeClr val="tx1">
                    <a:tint val="75000"/>
                  </a:schemeClr>
                </a:solidFill>
              </a:defRPr>
            </a:lvl5pPr>
            <a:lvl6pPr marL="2721940" indent="0" algn="ctr">
              <a:buNone/>
              <a:defRPr>
                <a:solidFill>
                  <a:schemeClr val="tx1">
                    <a:tint val="75000"/>
                  </a:schemeClr>
                </a:solidFill>
              </a:defRPr>
            </a:lvl6pPr>
            <a:lvl7pPr marL="3266328" indent="0" algn="ctr">
              <a:buNone/>
              <a:defRPr>
                <a:solidFill>
                  <a:schemeClr val="tx1">
                    <a:tint val="75000"/>
                  </a:schemeClr>
                </a:solidFill>
              </a:defRPr>
            </a:lvl7pPr>
            <a:lvl8pPr marL="3810716" indent="0" algn="ctr">
              <a:buNone/>
              <a:defRPr>
                <a:solidFill>
                  <a:schemeClr val="tx1">
                    <a:tint val="75000"/>
                  </a:schemeClr>
                </a:solidFill>
              </a:defRPr>
            </a:lvl8pPr>
            <a:lvl9pPr marL="4355104" indent="0" algn="ctr">
              <a:buNone/>
              <a:defRPr>
                <a:solidFill>
                  <a:schemeClr val="tx1">
                    <a:tint val="75000"/>
                  </a:schemeClr>
                </a:solidFill>
              </a:defRPr>
            </a:lvl9pPr>
          </a:lstStyle>
          <a:p>
            <a:r>
              <a:rPr lang="en-US" dirty="0"/>
              <a:t>&lt;First Name&gt; &lt;Last name&gt;, &lt;Organization&gt; (delete if not needed)</a:t>
            </a:r>
            <a:br>
              <a:rPr lang="en-US" dirty="0"/>
            </a:br>
            <a:r>
              <a:rPr lang="en-US" dirty="0"/>
              <a:t>&lt;Month&gt; &lt;Day&gt;, &lt;Year&gt;</a:t>
            </a:r>
          </a:p>
        </p:txBody>
      </p:sp>
      <p:grpSp>
        <p:nvGrpSpPr>
          <p:cNvPr id="9" name="Gruppieren 8"/>
          <p:cNvGrpSpPr/>
          <p:nvPr userDrawn="1"/>
        </p:nvGrpSpPr>
        <p:grpSpPr>
          <a:xfrm>
            <a:off x="10518759" y="6066338"/>
            <a:ext cx="1352566" cy="470987"/>
            <a:chOff x="10518759" y="6066338"/>
            <a:chExt cx="1352566" cy="470987"/>
          </a:xfrm>
        </p:grpSpPr>
        <p:sp>
          <p:nvSpPr>
            <p:cNvPr id="10" name="Rectangle 15"/>
            <p:cNvSpPr/>
            <p:nvPr/>
          </p:nvSpPr>
          <p:spPr bwMode="gray">
            <a:xfrm>
              <a:off x="10518759" y="6088062"/>
              <a:ext cx="1352566" cy="449263"/>
            </a:xfrm>
            <a:prstGeom prst="rect">
              <a:avLst/>
            </a:prstGeom>
            <a:solidFill>
              <a:schemeClr val="bg1"/>
            </a:solidFill>
            <a:ln w="12700" cmpd="sng" algn="ctr">
              <a:noFill/>
              <a:prstDash val="dash"/>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400" b="0" i="0" u="none" strike="noStrike" kern="0" cap="none" spc="0" normalizeH="0" baseline="0" noProof="0" dirty="0">
                <a:ln>
                  <a:noFill/>
                </a:ln>
                <a:effectLst/>
                <a:uLnTx/>
                <a:uFillTx/>
                <a:ea typeface="Arial Unicode MS" pitchFamily="34" charset="-128"/>
                <a:cs typeface="Arial Unicode MS" pitchFamily="34" charset="-128"/>
              </a:endParaRPr>
            </a:p>
          </p:txBody>
        </p:sp>
        <p:pic>
          <p:nvPicPr>
            <p:cNvPr id="11" name="Grafik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18759" y="6066338"/>
              <a:ext cx="1288232" cy="470987"/>
            </a:xfrm>
            <a:prstGeom prst="rect">
              <a:avLst/>
            </a:prstGeom>
          </p:spPr>
        </p:pic>
      </p:grpSp>
      <p:pic>
        <p:nvPicPr>
          <p:cNvPr id="12" name="Picture 8" descr="M:\Dokumente\UCC_Partner\Logos\SAP UA Logo\SAP_University_Alliances_Logo_2013_Februar\RGB\SAP_UniversityAlliances_scrn_R_pos_stac3.png"/>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24000" y="6184900"/>
            <a:ext cx="647700" cy="352425"/>
          </a:xfrm>
          <a:prstGeom prst="rect">
            <a:avLst/>
          </a:prstGeom>
          <a:noFill/>
          <a:ln>
            <a:noFill/>
          </a:ln>
          <a:extLst/>
        </p:spPr>
      </p:pic>
    </p:spTree>
    <p:extLst>
      <p:ext uri="{BB962C8B-B14F-4D97-AF65-F5344CB8AC3E}">
        <p14:creationId xmlns:p14="http://schemas.microsoft.com/office/powerpoint/2010/main" val="4293301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7" name="Text Placeholder 2"/>
          <p:cNvSpPr>
            <a:spLocks noGrp="1"/>
          </p:cNvSpPr>
          <p:nvPr>
            <p:ph idx="12"/>
          </p:nvPr>
        </p:nvSpPr>
        <p:spPr bwMode="gray">
          <a:xfrm>
            <a:off x="6208016" y="1691079"/>
            <a:ext cx="5661184" cy="4392042"/>
          </a:xfrm>
          <a:prstGeom prst="rect">
            <a:avLst/>
          </a:prstGeom>
        </p:spPr>
        <p:txBody>
          <a:bodyPr vert="horz" lIns="0" tIns="0" rIns="0" bIns="0" rtlCol="0">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p:txBody>
      </p:sp>
      <p:sp>
        <p:nvSpPr>
          <p:cNvPr id="6" name="Text Placeholder 2"/>
          <p:cNvSpPr>
            <a:spLocks noGrp="1"/>
          </p:cNvSpPr>
          <p:nvPr>
            <p:ph idx="1"/>
          </p:nvPr>
        </p:nvSpPr>
        <p:spPr bwMode="gray">
          <a:xfrm>
            <a:off x="324000" y="1691079"/>
            <a:ext cx="5662800" cy="4392042"/>
          </a:xfrm>
          <a:prstGeom prst="rect">
            <a:avLst/>
          </a:prstGeom>
        </p:spPr>
        <p:txBody>
          <a:bodyPr vert="horz" lIns="0" tIns="0" rIns="0" bIns="0" rtlCol="0">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p:txBody>
      </p:sp>
      <p:sp>
        <p:nvSpPr>
          <p:cNvPr id="2" name="Title 1"/>
          <p:cNvSpPr>
            <a:spLocks noGrp="1"/>
          </p:cNvSpPr>
          <p:nvPr>
            <p:ph type="title" hasCustomPrompt="1"/>
          </p:nvPr>
        </p:nvSpPr>
        <p:spPr/>
        <p:txBody>
          <a:bodyPr/>
          <a:lstStyle/>
          <a:p>
            <a:r>
              <a:rPr lang="en-US" noProof="0" dirty="0"/>
              <a:t>&lt;Page title&gt;</a:t>
            </a:r>
            <a:endParaRPr lang="en-US" dirty="0"/>
          </a:p>
        </p:txBody>
      </p:sp>
    </p:spTree>
    <p:extLst>
      <p:ext uri="{BB962C8B-B14F-4D97-AF65-F5344CB8AC3E}">
        <p14:creationId xmlns:p14="http://schemas.microsoft.com/office/powerpoint/2010/main" val="1080573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9" name="Text Placeholder 2"/>
          <p:cNvSpPr>
            <a:spLocks noGrp="1"/>
          </p:cNvSpPr>
          <p:nvPr>
            <p:ph idx="14"/>
          </p:nvPr>
        </p:nvSpPr>
        <p:spPr bwMode="gray">
          <a:xfrm>
            <a:off x="8133316" y="1691079"/>
            <a:ext cx="3735883" cy="4392042"/>
          </a:xfrm>
          <a:prstGeom prst="rect">
            <a:avLst/>
          </a:prstGeom>
        </p:spPr>
        <p:txBody>
          <a:bodyPr vert="horz" lIns="0" tIns="0" rIns="0" bIns="0" rtlCol="0">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p:txBody>
      </p:sp>
      <p:sp>
        <p:nvSpPr>
          <p:cNvPr id="8" name="Text Placeholder 2"/>
          <p:cNvSpPr>
            <a:spLocks noGrp="1"/>
          </p:cNvSpPr>
          <p:nvPr>
            <p:ph idx="13"/>
          </p:nvPr>
        </p:nvSpPr>
        <p:spPr bwMode="gray">
          <a:xfrm>
            <a:off x="4228658" y="1691079"/>
            <a:ext cx="3740400" cy="4392042"/>
          </a:xfrm>
          <a:prstGeom prst="rect">
            <a:avLst/>
          </a:prstGeom>
        </p:spPr>
        <p:txBody>
          <a:bodyPr vert="horz" lIns="0" tIns="0" rIns="0" bIns="0" rtlCol="0">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p:txBody>
      </p:sp>
      <p:sp>
        <p:nvSpPr>
          <p:cNvPr id="6" name="Text Placeholder 2"/>
          <p:cNvSpPr>
            <a:spLocks noGrp="1"/>
          </p:cNvSpPr>
          <p:nvPr>
            <p:ph idx="1"/>
          </p:nvPr>
        </p:nvSpPr>
        <p:spPr bwMode="gray">
          <a:xfrm>
            <a:off x="324000" y="1691079"/>
            <a:ext cx="3740399" cy="4392042"/>
          </a:xfrm>
          <a:prstGeom prst="rect">
            <a:avLst/>
          </a:prstGeom>
        </p:spPr>
        <p:txBody>
          <a:bodyPr vert="horz" lIns="0" tIns="0" rIns="0" bIns="0" rtlCol="0">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p:txBody>
      </p:sp>
      <p:sp>
        <p:nvSpPr>
          <p:cNvPr id="2" name="Title 1"/>
          <p:cNvSpPr>
            <a:spLocks noGrp="1"/>
          </p:cNvSpPr>
          <p:nvPr>
            <p:ph type="title" hasCustomPrompt="1"/>
          </p:nvPr>
        </p:nvSpPr>
        <p:spPr>
          <a:xfrm>
            <a:off x="324000" y="324075"/>
            <a:ext cx="11545200" cy="756175"/>
          </a:xfrm>
        </p:spPr>
        <p:txBody>
          <a:bodyPr/>
          <a:lstStyle/>
          <a:p>
            <a:r>
              <a:rPr lang="en-US" noProof="0" dirty="0"/>
              <a:t>&lt;Page title&gt;</a:t>
            </a:r>
            <a:endParaRPr lang="en-US" dirty="0"/>
          </a:p>
        </p:txBody>
      </p:sp>
    </p:spTree>
    <p:extLst>
      <p:ext uri="{BB962C8B-B14F-4D97-AF65-F5344CB8AC3E}">
        <p14:creationId xmlns:p14="http://schemas.microsoft.com/office/powerpoint/2010/main" val="6800778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Text with picture right 1">
    <p:spTree>
      <p:nvGrpSpPr>
        <p:cNvPr id="1" name=""/>
        <p:cNvGrpSpPr/>
        <p:nvPr/>
      </p:nvGrpSpPr>
      <p:grpSpPr>
        <a:xfrm>
          <a:off x="0" y="0"/>
          <a:ext cx="0" cy="0"/>
          <a:chOff x="0" y="0"/>
          <a:chExt cx="0" cy="0"/>
        </a:xfrm>
      </p:grpSpPr>
      <p:sp>
        <p:nvSpPr>
          <p:cNvPr id="6" name="Text Placeholder 2"/>
          <p:cNvSpPr>
            <a:spLocks noGrp="1"/>
          </p:cNvSpPr>
          <p:nvPr>
            <p:ph idx="1"/>
          </p:nvPr>
        </p:nvSpPr>
        <p:spPr bwMode="gray">
          <a:xfrm>
            <a:off x="324000" y="1691079"/>
            <a:ext cx="7149950" cy="4392042"/>
          </a:xfrm>
          <a:prstGeom prst="rect">
            <a:avLst/>
          </a:prstGeom>
        </p:spPr>
        <p:txBody>
          <a:bodyPr vert="horz" lIns="0" tIns="0" rIns="0" bIns="0" rtlCol="0">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p:txBody>
      </p:sp>
      <p:sp>
        <p:nvSpPr>
          <p:cNvPr id="2" name="Title 1"/>
          <p:cNvSpPr>
            <a:spLocks noGrp="1"/>
          </p:cNvSpPr>
          <p:nvPr>
            <p:ph type="title" hasCustomPrompt="1"/>
          </p:nvPr>
        </p:nvSpPr>
        <p:spPr bwMode="gray"/>
        <p:txBody>
          <a:bodyPr/>
          <a:lstStyle>
            <a:lvl1pPr>
              <a:defRPr/>
            </a:lvl1pPr>
          </a:lstStyle>
          <a:p>
            <a:r>
              <a:rPr lang="en-US" noProof="0" dirty="0"/>
              <a:t>&lt;Page title&gt;</a:t>
            </a:r>
            <a:endParaRPr lang="en-US" dirty="0"/>
          </a:p>
        </p:txBody>
      </p:sp>
      <p:sp>
        <p:nvSpPr>
          <p:cNvPr id="5" name="Picture Placeholder 4"/>
          <p:cNvSpPr>
            <a:spLocks noGrp="1"/>
          </p:cNvSpPr>
          <p:nvPr>
            <p:ph type="pic" sz="quarter" idx="10"/>
          </p:nvPr>
        </p:nvSpPr>
        <p:spPr bwMode="gray">
          <a:xfrm>
            <a:off x="7639050" y="1691079"/>
            <a:ext cx="4232275" cy="4392042"/>
          </a:xfrm>
          <a:solidFill>
            <a:schemeClr val="bg1">
              <a:lumMod val="95000"/>
            </a:schemeClr>
          </a:solidFill>
        </p:spPr>
        <p:txBody>
          <a:bodyPr tIns="1543147" anchor="t" anchorCtr="0"/>
          <a:lstStyle>
            <a:lvl1pPr algn="ctr">
              <a:defRPr b="0"/>
            </a:lvl1pPr>
          </a:lstStyle>
          <a:p>
            <a:r>
              <a:rPr lang="de-DE"/>
              <a:t>Bild durch Klicken auf Symbol hinzufügen</a:t>
            </a:r>
            <a:endParaRPr lang="en-US" dirty="0"/>
          </a:p>
        </p:txBody>
      </p:sp>
    </p:spTree>
    <p:extLst>
      <p:ext uri="{BB962C8B-B14F-4D97-AF65-F5344CB8AC3E}">
        <p14:creationId xmlns:p14="http://schemas.microsoft.com/office/powerpoint/2010/main" val="13226966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Text with picture right 2">
    <p:spTree>
      <p:nvGrpSpPr>
        <p:cNvPr id="1" name=""/>
        <p:cNvGrpSpPr/>
        <p:nvPr/>
      </p:nvGrpSpPr>
      <p:grpSpPr>
        <a:xfrm>
          <a:off x="0" y="0"/>
          <a:ext cx="0" cy="0"/>
          <a:chOff x="0" y="0"/>
          <a:chExt cx="0" cy="0"/>
        </a:xfrm>
      </p:grpSpPr>
      <p:sp>
        <p:nvSpPr>
          <p:cNvPr id="6" name="Text Placeholder 2"/>
          <p:cNvSpPr>
            <a:spLocks noGrp="1"/>
          </p:cNvSpPr>
          <p:nvPr>
            <p:ph idx="1"/>
          </p:nvPr>
        </p:nvSpPr>
        <p:spPr bwMode="gray">
          <a:xfrm>
            <a:off x="324000" y="1691079"/>
            <a:ext cx="5662800" cy="4392042"/>
          </a:xfrm>
          <a:prstGeom prst="rect">
            <a:avLst/>
          </a:prstGeom>
        </p:spPr>
        <p:txBody>
          <a:bodyPr vert="horz" lIns="0" tIns="0" rIns="0" bIns="0" rtlCol="0">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p:txBody>
      </p:sp>
      <p:sp>
        <p:nvSpPr>
          <p:cNvPr id="2" name="Title 1"/>
          <p:cNvSpPr>
            <a:spLocks noGrp="1"/>
          </p:cNvSpPr>
          <p:nvPr>
            <p:ph type="title" hasCustomPrompt="1"/>
          </p:nvPr>
        </p:nvSpPr>
        <p:spPr bwMode="gray"/>
        <p:txBody>
          <a:bodyPr/>
          <a:lstStyle>
            <a:lvl1pPr>
              <a:defRPr/>
            </a:lvl1pPr>
          </a:lstStyle>
          <a:p>
            <a:r>
              <a:rPr lang="en-US" noProof="0" dirty="0"/>
              <a:t>&lt;Page title&gt;</a:t>
            </a:r>
            <a:endParaRPr lang="en-US" dirty="0"/>
          </a:p>
        </p:txBody>
      </p:sp>
      <p:sp>
        <p:nvSpPr>
          <p:cNvPr id="5" name="Picture Placeholder 4"/>
          <p:cNvSpPr>
            <a:spLocks noGrp="1"/>
          </p:cNvSpPr>
          <p:nvPr>
            <p:ph type="pic" sz="quarter" idx="10"/>
          </p:nvPr>
        </p:nvSpPr>
        <p:spPr bwMode="gray">
          <a:xfrm>
            <a:off x="6208016" y="1692392"/>
            <a:ext cx="5662800" cy="4393017"/>
          </a:xfrm>
          <a:solidFill>
            <a:schemeClr val="bg1">
              <a:lumMod val="95000"/>
            </a:schemeClr>
          </a:solidFill>
        </p:spPr>
        <p:txBody>
          <a:bodyPr vert="horz" lIns="0" tIns="1543147" rIns="0" bIns="0" rtlCol="0" anchor="t" anchorCtr="0">
            <a:noAutofit/>
          </a:bodyPr>
          <a:lstStyle>
            <a:lvl1pPr marL="0" indent="0" algn="ctr" defTabSz="1088776" rtl="0" eaLnBrk="1" latinLnBrk="0" hangingPunct="1">
              <a:spcBef>
                <a:spcPts val="1929"/>
              </a:spcBef>
              <a:buClr>
                <a:schemeClr val="accent1"/>
              </a:buClr>
              <a:buSzPct val="80000"/>
              <a:buFontTx/>
              <a:buNone/>
              <a:defRPr lang="de-DE" sz="2100" b="0" kern="1200" dirty="0">
                <a:solidFill>
                  <a:schemeClr val="tx1"/>
                </a:solidFill>
                <a:latin typeface="+mn-lt"/>
                <a:ea typeface="+mn-ea"/>
                <a:cs typeface="+mn-cs"/>
              </a:defRPr>
            </a:lvl1pPr>
          </a:lstStyle>
          <a:p>
            <a:r>
              <a:rPr lang="de-DE"/>
              <a:t>Bild durch Klicken auf Symbol hinzufügen</a:t>
            </a:r>
            <a:endParaRPr lang="en-US" dirty="0"/>
          </a:p>
        </p:txBody>
      </p:sp>
    </p:spTree>
    <p:extLst>
      <p:ext uri="{BB962C8B-B14F-4D97-AF65-F5344CB8AC3E}">
        <p14:creationId xmlns:p14="http://schemas.microsoft.com/office/powerpoint/2010/main" val="27170796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Text with picture right 3">
    <p:spTree>
      <p:nvGrpSpPr>
        <p:cNvPr id="1" name=""/>
        <p:cNvGrpSpPr/>
        <p:nvPr/>
      </p:nvGrpSpPr>
      <p:grpSpPr>
        <a:xfrm>
          <a:off x="0" y="0"/>
          <a:ext cx="0" cy="0"/>
          <a:chOff x="0" y="0"/>
          <a:chExt cx="0" cy="0"/>
        </a:xfrm>
      </p:grpSpPr>
      <p:sp>
        <p:nvSpPr>
          <p:cNvPr id="6" name="Text Placeholder 2"/>
          <p:cNvSpPr>
            <a:spLocks noGrp="1"/>
          </p:cNvSpPr>
          <p:nvPr>
            <p:ph idx="1"/>
          </p:nvPr>
        </p:nvSpPr>
        <p:spPr bwMode="gray">
          <a:xfrm>
            <a:off x="324000" y="1691079"/>
            <a:ext cx="4224188" cy="4392042"/>
          </a:xfrm>
          <a:prstGeom prst="rect">
            <a:avLst/>
          </a:prstGeom>
        </p:spPr>
        <p:txBody>
          <a:bodyPr vert="horz" lIns="0" tIns="0" rIns="0" bIns="0" rtlCol="0">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p:txBody>
      </p:sp>
      <p:sp>
        <p:nvSpPr>
          <p:cNvPr id="2" name="Title 1"/>
          <p:cNvSpPr>
            <a:spLocks noGrp="1"/>
          </p:cNvSpPr>
          <p:nvPr>
            <p:ph type="title" hasCustomPrompt="1"/>
          </p:nvPr>
        </p:nvSpPr>
        <p:spPr bwMode="gray"/>
        <p:txBody>
          <a:bodyPr/>
          <a:lstStyle>
            <a:lvl1pPr>
              <a:defRPr/>
            </a:lvl1pPr>
          </a:lstStyle>
          <a:p>
            <a:r>
              <a:rPr lang="en-US" noProof="0" dirty="0"/>
              <a:t>&lt;Page title&gt;</a:t>
            </a:r>
            <a:endParaRPr lang="en-US" dirty="0"/>
          </a:p>
        </p:txBody>
      </p:sp>
      <p:sp>
        <p:nvSpPr>
          <p:cNvPr id="5" name="Picture Placeholder 4"/>
          <p:cNvSpPr>
            <a:spLocks noGrp="1"/>
          </p:cNvSpPr>
          <p:nvPr>
            <p:ph type="pic" sz="quarter" idx="10"/>
          </p:nvPr>
        </p:nvSpPr>
        <p:spPr bwMode="gray">
          <a:xfrm>
            <a:off x="4706938" y="1692392"/>
            <a:ext cx="7164387" cy="4393017"/>
          </a:xfrm>
          <a:solidFill>
            <a:schemeClr val="bg1">
              <a:lumMod val="95000"/>
            </a:schemeClr>
          </a:solidFill>
        </p:spPr>
        <p:txBody>
          <a:bodyPr vert="horz" lIns="0" tIns="1543147" rIns="0" bIns="0" rtlCol="0" anchor="t" anchorCtr="0">
            <a:noAutofit/>
          </a:bodyPr>
          <a:lstStyle>
            <a:lvl1pPr marL="0" indent="0" algn="ctr" defTabSz="1088776" rtl="0" eaLnBrk="1" latinLnBrk="0" hangingPunct="1">
              <a:spcBef>
                <a:spcPts val="1929"/>
              </a:spcBef>
              <a:buClr>
                <a:schemeClr val="accent1"/>
              </a:buClr>
              <a:buSzPct val="80000"/>
              <a:buFontTx/>
              <a:buNone/>
              <a:defRPr lang="de-DE" sz="2100" b="0" kern="1200" dirty="0">
                <a:solidFill>
                  <a:schemeClr val="tx1"/>
                </a:solidFill>
                <a:latin typeface="+mn-lt"/>
                <a:ea typeface="+mn-ea"/>
                <a:cs typeface="+mn-cs"/>
              </a:defRPr>
            </a:lvl1pPr>
          </a:lstStyle>
          <a:p>
            <a:r>
              <a:rPr lang="de-DE"/>
              <a:t>Bild durch Klicken auf Symbol hinzufügen</a:t>
            </a:r>
            <a:endParaRPr lang="en-US" dirty="0"/>
          </a:p>
        </p:txBody>
      </p:sp>
    </p:spTree>
    <p:extLst>
      <p:ext uri="{BB962C8B-B14F-4D97-AF65-F5344CB8AC3E}">
        <p14:creationId xmlns:p14="http://schemas.microsoft.com/office/powerpoint/2010/main" val="25258831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Text with picture: 2 columns">
    <p:spTree>
      <p:nvGrpSpPr>
        <p:cNvPr id="1" name=""/>
        <p:cNvGrpSpPr/>
        <p:nvPr/>
      </p:nvGrpSpPr>
      <p:grpSpPr>
        <a:xfrm>
          <a:off x="0" y="0"/>
          <a:ext cx="0" cy="0"/>
          <a:chOff x="0" y="0"/>
          <a:chExt cx="0" cy="0"/>
        </a:xfrm>
      </p:grpSpPr>
      <p:sp>
        <p:nvSpPr>
          <p:cNvPr id="8" name="Text Placeholder 2"/>
          <p:cNvSpPr>
            <a:spLocks noGrp="1"/>
          </p:cNvSpPr>
          <p:nvPr>
            <p:ph idx="17"/>
          </p:nvPr>
        </p:nvSpPr>
        <p:spPr bwMode="gray">
          <a:xfrm>
            <a:off x="6208016" y="1691079"/>
            <a:ext cx="5661184" cy="1721199"/>
          </a:xfrm>
          <a:prstGeom prst="rect">
            <a:avLst/>
          </a:prstGeom>
        </p:spPr>
        <p:txBody>
          <a:bodyPr vert="horz" lIns="0" tIns="0" rIns="0" bIns="0" rtlCol="0">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p:txBody>
      </p:sp>
      <p:sp>
        <p:nvSpPr>
          <p:cNvPr id="7" name="Text Placeholder 2"/>
          <p:cNvSpPr>
            <a:spLocks noGrp="1"/>
          </p:cNvSpPr>
          <p:nvPr>
            <p:ph idx="1"/>
          </p:nvPr>
        </p:nvSpPr>
        <p:spPr bwMode="gray">
          <a:xfrm>
            <a:off x="324000" y="1691079"/>
            <a:ext cx="5662800" cy="1721199"/>
          </a:xfrm>
          <a:prstGeom prst="rect">
            <a:avLst/>
          </a:prstGeom>
        </p:spPr>
        <p:txBody>
          <a:bodyPr vert="horz" lIns="0" tIns="0" rIns="0" bIns="0" rtlCol="0">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p:txBody>
      </p:sp>
      <p:sp>
        <p:nvSpPr>
          <p:cNvPr id="2" name="Title 1"/>
          <p:cNvSpPr>
            <a:spLocks noGrp="1"/>
          </p:cNvSpPr>
          <p:nvPr>
            <p:ph type="title" hasCustomPrompt="1"/>
          </p:nvPr>
        </p:nvSpPr>
        <p:spPr/>
        <p:txBody>
          <a:bodyPr/>
          <a:lstStyle/>
          <a:p>
            <a:r>
              <a:rPr lang="en-US" noProof="0" dirty="0"/>
              <a:t>&lt;Page title&gt;</a:t>
            </a:r>
            <a:endParaRPr lang="en-US" dirty="0"/>
          </a:p>
        </p:txBody>
      </p:sp>
      <p:sp>
        <p:nvSpPr>
          <p:cNvPr id="9" name="Picture Placeholder 4"/>
          <p:cNvSpPr>
            <a:spLocks noGrp="1"/>
          </p:cNvSpPr>
          <p:nvPr>
            <p:ph type="pic" sz="quarter" idx="15"/>
          </p:nvPr>
        </p:nvSpPr>
        <p:spPr bwMode="gray">
          <a:xfrm>
            <a:off x="324000" y="3574318"/>
            <a:ext cx="5662800" cy="2508804"/>
          </a:xfrm>
          <a:solidFill>
            <a:schemeClr val="bg1">
              <a:lumMod val="95000"/>
            </a:schemeClr>
          </a:solidFill>
        </p:spPr>
        <p:txBody>
          <a:bodyPr tIns="600113" anchor="t" anchorCtr="0"/>
          <a:lstStyle>
            <a:lvl1pPr algn="ctr">
              <a:defRPr b="0"/>
            </a:lvl1pPr>
          </a:lstStyle>
          <a:p>
            <a:r>
              <a:rPr lang="de-DE"/>
              <a:t>Bild durch Klicken auf Symbol hinzufügen</a:t>
            </a:r>
            <a:endParaRPr lang="en-US" dirty="0"/>
          </a:p>
        </p:txBody>
      </p:sp>
      <p:sp>
        <p:nvSpPr>
          <p:cNvPr id="11" name="Picture Placeholder 4"/>
          <p:cNvSpPr>
            <a:spLocks noGrp="1"/>
          </p:cNvSpPr>
          <p:nvPr>
            <p:ph type="pic" sz="quarter" idx="16"/>
          </p:nvPr>
        </p:nvSpPr>
        <p:spPr bwMode="gray">
          <a:xfrm>
            <a:off x="6208016" y="3574318"/>
            <a:ext cx="5662800" cy="2508804"/>
          </a:xfrm>
          <a:solidFill>
            <a:schemeClr val="bg1">
              <a:lumMod val="95000"/>
            </a:schemeClr>
          </a:solidFill>
        </p:spPr>
        <p:txBody>
          <a:bodyPr tIns="600113" anchor="t" anchorCtr="0"/>
          <a:lstStyle>
            <a:lvl1pPr algn="ctr">
              <a:defRPr b="0"/>
            </a:lvl1pPr>
          </a:lstStyle>
          <a:p>
            <a:r>
              <a:rPr lang="de-DE"/>
              <a:t>Bild durch Klicken auf Symbol hinzufügen</a:t>
            </a:r>
            <a:endParaRPr lang="en-US" dirty="0"/>
          </a:p>
        </p:txBody>
      </p:sp>
    </p:spTree>
    <p:extLst>
      <p:ext uri="{BB962C8B-B14F-4D97-AF65-F5344CB8AC3E}">
        <p14:creationId xmlns:p14="http://schemas.microsoft.com/office/powerpoint/2010/main" val="27202932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ntact / Thank You">
    <p:bg bwMode="gray">
      <p:bgRef idx="1001">
        <a:schemeClr val="bg1"/>
      </p:bgRef>
    </p:bg>
    <p:spTree>
      <p:nvGrpSpPr>
        <p:cNvPr id="1" name=""/>
        <p:cNvGrpSpPr/>
        <p:nvPr/>
      </p:nvGrpSpPr>
      <p:grpSpPr>
        <a:xfrm>
          <a:off x="0" y="0"/>
          <a:ext cx="0" cy="0"/>
          <a:chOff x="0" y="0"/>
          <a:chExt cx="0" cy="0"/>
        </a:xfrm>
      </p:grpSpPr>
      <p:sp>
        <p:nvSpPr>
          <p:cNvPr id="7" name="Rectangle 6"/>
          <p:cNvSpPr/>
          <p:nvPr/>
        </p:nvSpPr>
        <p:spPr bwMode="gray">
          <a:xfrm>
            <a:off x="324000" y="0"/>
            <a:ext cx="11545200" cy="162038"/>
          </a:xfrm>
          <a:prstGeom prst="rect">
            <a:avLst/>
          </a:prstGeom>
          <a:solidFill>
            <a:schemeClr val="accent1"/>
          </a:solidFill>
          <a:ln w="9525" algn="ctr">
            <a:noFill/>
            <a:miter lim="800000"/>
            <a:headEnd/>
            <a:tailEnd/>
          </a:ln>
        </p:spPr>
        <p:txBody>
          <a:bodyPr lIns="107163" tIns="85730" rIns="107163" bIns="85730" rtlCol="0" anchor="ctr"/>
          <a:lstStyle/>
          <a:p>
            <a:pPr marR="0" algn="ctr" defTabSz="1088776" eaLnBrk="1" fontAlgn="base" latinLnBrk="0" hangingPunct="1">
              <a:lnSpc>
                <a:spcPct val="100000"/>
              </a:lnSpc>
              <a:spcBef>
                <a:spcPct val="50000"/>
              </a:spcBef>
              <a:spcAft>
                <a:spcPct val="0"/>
              </a:spcAft>
              <a:buClr>
                <a:srgbClr val="F0AB00"/>
              </a:buClr>
              <a:buSzPct val="80000"/>
              <a:tabLst/>
            </a:pPr>
            <a:endParaRPr kumimoji="0" lang="en-US" sz="1900" b="0" i="0" u="none" strike="noStrike" kern="0" cap="none" spc="0" normalizeH="0" baseline="0" noProof="0" dirty="0" err="1">
              <a:ln>
                <a:noFill/>
              </a:ln>
              <a:effectLst/>
              <a:uLnTx/>
              <a:uFillTx/>
              <a:ea typeface="Arial Unicode MS" pitchFamily="34" charset="-128"/>
              <a:cs typeface="Arial Unicode MS" pitchFamily="34" charset="-128"/>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437" y="478741"/>
            <a:ext cx="1833518" cy="907200"/>
          </a:xfrm>
          <a:prstGeom prst="rect">
            <a:avLst/>
          </a:prstGeom>
        </p:spPr>
      </p:pic>
      <p:sp>
        <p:nvSpPr>
          <p:cNvPr id="8" name="Textfeld 7"/>
          <p:cNvSpPr txBox="1"/>
          <p:nvPr userDrawn="1"/>
        </p:nvSpPr>
        <p:spPr>
          <a:xfrm>
            <a:off x="324000" y="2061275"/>
            <a:ext cx="11545200" cy="923330"/>
          </a:xfrm>
          <a:prstGeom prst="rect">
            <a:avLst/>
          </a:prstGeom>
          <a:noFill/>
        </p:spPr>
        <p:txBody>
          <a:bodyPr wrap="square" lIns="0" tIns="0" rIns="0" bIns="0" rtlCol="0">
            <a:spAutoFit/>
          </a:bodyPr>
          <a:lstStyle/>
          <a:p>
            <a:pPr algn="ctr" fontAlgn="base">
              <a:spcBef>
                <a:spcPts val="600"/>
              </a:spcBef>
              <a:spcAft>
                <a:spcPct val="0"/>
              </a:spcAft>
              <a:buClr>
                <a:srgbClr val="F0AB00"/>
              </a:buClr>
              <a:buSzPct val="80000"/>
            </a:pPr>
            <a:r>
              <a:rPr lang="en-US" sz="6000" noProof="0" dirty="0"/>
              <a:t>Thank</a:t>
            </a:r>
            <a:r>
              <a:rPr lang="en-US" sz="6000" baseline="0" noProof="0" dirty="0"/>
              <a:t> you</a:t>
            </a:r>
            <a:r>
              <a:rPr lang="en-US" sz="6000" noProof="0" dirty="0"/>
              <a:t>!</a:t>
            </a:r>
            <a:endParaRPr lang="en-US" sz="6000" kern="0" noProof="0" dirty="0">
              <a:ea typeface="Arial Unicode MS" pitchFamily="34" charset="-128"/>
              <a:cs typeface="Arial Unicode MS" pitchFamily="34" charset="-128"/>
            </a:endParaRPr>
          </a:p>
        </p:txBody>
      </p:sp>
      <p:sp>
        <p:nvSpPr>
          <p:cNvPr id="9" name="Textplatzhalter 5"/>
          <p:cNvSpPr>
            <a:spLocks noGrp="1"/>
          </p:cNvSpPr>
          <p:nvPr>
            <p:ph type="body" sz="quarter" idx="10" hasCustomPrompt="1"/>
          </p:nvPr>
        </p:nvSpPr>
        <p:spPr>
          <a:xfrm>
            <a:off x="3925792" y="3659939"/>
            <a:ext cx="4341615" cy="2141713"/>
          </a:xfrm>
          <a:noFill/>
          <a:ln>
            <a:solidFill>
              <a:schemeClr val="accent1"/>
            </a:solidFill>
          </a:ln>
        </p:spPr>
        <p:txBody>
          <a:bodyPr lIns="108000" tIns="108000" rIns="108000" bIns="108000"/>
          <a:lstStyle>
            <a:lvl1pPr marL="0" indent="0" fontAlgn="base">
              <a:spcBef>
                <a:spcPts val="600"/>
              </a:spcBef>
              <a:spcAft>
                <a:spcPct val="0"/>
              </a:spcAft>
              <a:buClr>
                <a:srgbClr val="F0AB00"/>
              </a:buClr>
              <a:buSzPct val="80000"/>
              <a:buNone/>
              <a:defRPr sz="2400" b="1" baseline="0">
                <a:solidFill>
                  <a:schemeClr val="tx1"/>
                </a:solidFill>
              </a:defRPr>
            </a:lvl1pPr>
            <a:lvl2pPr marL="201600" indent="0">
              <a:buNone/>
              <a:defRPr/>
            </a:lvl2pPr>
            <a:lvl3pPr marL="324000" indent="0">
              <a:buNone/>
              <a:defRPr/>
            </a:lvl3pPr>
            <a:lvl4pPr marL="504000" indent="0">
              <a:buNone/>
              <a:defRPr/>
            </a:lvl4pPr>
            <a:lvl5pPr marL="361338" indent="0">
              <a:buNone/>
              <a:defRPr/>
            </a:lvl5pPr>
          </a:lstStyle>
          <a:p>
            <a:pPr lvl="0"/>
            <a:r>
              <a:rPr lang="en-US" noProof="0" dirty="0"/>
              <a:t>Contact</a:t>
            </a:r>
          </a:p>
          <a:p>
            <a:pPr lvl="0"/>
            <a:endParaRPr lang="en-US" noProof="0" dirty="0"/>
          </a:p>
          <a:p>
            <a:pPr fontAlgn="base">
              <a:spcBef>
                <a:spcPts val="600"/>
              </a:spcBef>
              <a:spcAft>
                <a:spcPct val="0"/>
              </a:spcAft>
              <a:buClr>
                <a:srgbClr val="F0AB00"/>
              </a:buClr>
              <a:buSzPct val="80000"/>
            </a:pPr>
            <a:r>
              <a:rPr lang="en-US" sz="1400" kern="0" noProof="0" dirty="0">
                <a:ea typeface="Arial Unicode MS" pitchFamily="34" charset="-128"/>
                <a:cs typeface="Arial Unicode MS" pitchFamily="34" charset="-128"/>
              </a:rPr>
              <a:t> &lt;First name&gt; &lt;Last name&gt;</a:t>
            </a:r>
          </a:p>
          <a:p>
            <a:pPr fontAlgn="base">
              <a:spcBef>
                <a:spcPts val="600"/>
              </a:spcBef>
              <a:spcAft>
                <a:spcPct val="0"/>
              </a:spcAft>
              <a:buClr>
                <a:srgbClr val="F0AB00"/>
              </a:buClr>
              <a:buSzPct val="80000"/>
            </a:pPr>
            <a:r>
              <a:rPr lang="en-US" sz="1400" kern="0" baseline="0" noProof="0" dirty="0">
                <a:ea typeface="Arial Unicode MS" pitchFamily="34" charset="-128"/>
                <a:cs typeface="Arial Unicode MS" pitchFamily="34" charset="-128"/>
              </a:rPr>
              <a:t> &lt;Position, Organization&gt;</a:t>
            </a:r>
          </a:p>
          <a:p>
            <a:pPr fontAlgn="base">
              <a:spcBef>
                <a:spcPts val="600"/>
              </a:spcBef>
              <a:spcAft>
                <a:spcPct val="0"/>
              </a:spcAft>
              <a:buClr>
                <a:srgbClr val="F0AB00"/>
              </a:buClr>
              <a:buSzPct val="80000"/>
            </a:pPr>
            <a:r>
              <a:rPr lang="en-US" sz="1400" kern="0" baseline="0" noProof="0" dirty="0">
                <a:ea typeface="Arial Unicode MS" pitchFamily="34" charset="-128"/>
                <a:cs typeface="Arial Unicode MS" pitchFamily="34" charset="-128"/>
              </a:rPr>
              <a:t> &lt;Contact information&gt;</a:t>
            </a:r>
            <a:endParaRPr lang="en-US" sz="1800" kern="0" noProof="0" dirty="0">
              <a:ea typeface="Arial Unicode MS" pitchFamily="34" charset="-128"/>
              <a:cs typeface="Arial Unicode MS" pitchFamily="34" charset="-128"/>
            </a:endParaRPr>
          </a:p>
          <a:p>
            <a:pPr lvl="0"/>
            <a:endParaRPr lang="en-US" noProof="0" dirty="0"/>
          </a:p>
        </p:txBody>
      </p:sp>
    </p:spTree>
    <p:extLst>
      <p:ext uri="{BB962C8B-B14F-4D97-AF65-F5344CB8AC3E}">
        <p14:creationId xmlns:p14="http://schemas.microsoft.com/office/powerpoint/2010/main" val="1204744678"/>
      </p:ext>
    </p:extLst>
  </p:cSld>
  <p:clrMapOvr>
    <a:overrideClrMapping bg1="lt1" tx1="dk1" bg2="lt2" tx2="dk2" accent1="accent1" accent2="accent2" accent3="accent3" accent4="accent4" accent5="accent5" accent6="accent6" hlink="hlink" folHlink="folHlink"/>
  </p:clrMapOvr>
  <p:hf sldNum="0" hdr="0" ftr="0" dt="0"/>
  <p:extLst mod="1">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uthors">
    <p:spTree>
      <p:nvGrpSpPr>
        <p:cNvPr id="1" name=""/>
        <p:cNvGrpSpPr/>
        <p:nvPr/>
      </p:nvGrpSpPr>
      <p:grpSpPr>
        <a:xfrm>
          <a:off x="0" y="0"/>
          <a:ext cx="0" cy="0"/>
          <a:chOff x="0" y="0"/>
          <a:chExt cx="0" cy="0"/>
        </a:xfrm>
      </p:grpSpPr>
      <p:sp>
        <p:nvSpPr>
          <p:cNvPr id="6" name="Text Placeholder 2"/>
          <p:cNvSpPr>
            <a:spLocks noGrp="1"/>
          </p:cNvSpPr>
          <p:nvPr>
            <p:ph idx="1"/>
          </p:nvPr>
        </p:nvSpPr>
        <p:spPr bwMode="gray">
          <a:xfrm>
            <a:off x="324000" y="1691079"/>
            <a:ext cx="11545200" cy="4392042"/>
          </a:xfrm>
          <a:prstGeom prst="rect">
            <a:avLst/>
          </a:prstGeom>
        </p:spPr>
        <p:txBody>
          <a:bodyPr vert="horz" lIns="0" tIns="0" rIns="0" bIns="0" rtlCol="0">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p:txBody>
      </p:sp>
      <p:sp>
        <p:nvSpPr>
          <p:cNvPr id="5" name="Textfeld 4"/>
          <p:cNvSpPr txBox="1"/>
          <p:nvPr userDrawn="1"/>
        </p:nvSpPr>
        <p:spPr>
          <a:xfrm>
            <a:off x="324000" y="324000"/>
            <a:ext cx="11545200" cy="759600"/>
          </a:xfrm>
          <a:prstGeom prst="rect">
            <a:avLst/>
          </a:prstGeom>
          <a:noFill/>
        </p:spPr>
        <p:txBody>
          <a:bodyPr wrap="square" lIns="0" tIns="0" rIns="0" bIns="0" rtlCol="0" anchor="ctr" anchorCtr="0">
            <a:noAutofit/>
          </a:bodyPr>
          <a:lstStyle/>
          <a:p>
            <a:pPr fontAlgn="base">
              <a:spcBef>
                <a:spcPts val="600"/>
              </a:spcBef>
              <a:spcAft>
                <a:spcPct val="0"/>
              </a:spcAft>
              <a:buClr>
                <a:srgbClr val="F0AB00"/>
              </a:buClr>
              <a:buSzPct val="80000"/>
            </a:pPr>
            <a:r>
              <a:rPr lang="en-US" sz="2400" b="1" kern="0" noProof="0" dirty="0">
                <a:solidFill>
                  <a:schemeClr val="accent2"/>
                </a:solidFill>
                <a:latin typeface="+mj-lt"/>
                <a:ea typeface="Arial Unicode MS" pitchFamily="34" charset="-128"/>
                <a:cs typeface="Arial Unicode MS" pitchFamily="34" charset="-128"/>
              </a:rPr>
              <a:t>Authors</a:t>
            </a:r>
          </a:p>
        </p:txBody>
      </p:sp>
    </p:spTree>
    <p:extLst>
      <p:ext uri="{BB962C8B-B14F-4D97-AF65-F5344CB8AC3E}">
        <p14:creationId xmlns:p14="http://schemas.microsoft.com/office/powerpoint/2010/main" val="17872564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ources">
    <p:spTree>
      <p:nvGrpSpPr>
        <p:cNvPr id="1" name=""/>
        <p:cNvGrpSpPr/>
        <p:nvPr/>
      </p:nvGrpSpPr>
      <p:grpSpPr>
        <a:xfrm>
          <a:off x="0" y="0"/>
          <a:ext cx="0" cy="0"/>
          <a:chOff x="0" y="0"/>
          <a:chExt cx="0" cy="0"/>
        </a:xfrm>
      </p:grpSpPr>
      <p:sp>
        <p:nvSpPr>
          <p:cNvPr id="6" name="Text Placeholder 2"/>
          <p:cNvSpPr>
            <a:spLocks noGrp="1"/>
          </p:cNvSpPr>
          <p:nvPr>
            <p:ph idx="1" hasCustomPrompt="1"/>
          </p:nvPr>
        </p:nvSpPr>
        <p:spPr bwMode="gray">
          <a:xfrm>
            <a:off x="324000" y="1691079"/>
            <a:ext cx="11545200" cy="4392042"/>
          </a:xfrm>
          <a:prstGeom prst="rect">
            <a:avLst/>
          </a:prstGeom>
        </p:spPr>
        <p:txBody>
          <a:bodyPr vert="horz" lIns="0" tIns="0" rIns="0" bIns="0" rtlCol="0">
            <a:noAutofit/>
          </a:bodyPr>
          <a:lstStyle>
            <a:lvl1pPr>
              <a:buClr>
                <a:schemeClr val="bg1">
                  <a:lumMod val="65000"/>
                </a:schemeClr>
              </a:buClr>
              <a:defRPr sz="1600">
                <a:solidFill>
                  <a:schemeClr val="bg1">
                    <a:lumMod val="65000"/>
                  </a:schemeClr>
                </a:solidFill>
              </a:defRPr>
            </a:lvl1pPr>
          </a:lstStyle>
          <a:p>
            <a:pPr lvl="0"/>
            <a:r>
              <a:rPr lang="en-US" noProof="0" dirty="0"/>
              <a:t>&lt;level 1&gt;</a:t>
            </a:r>
          </a:p>
        </p:txBody>
      </p:sp>
      <p:sp>
        <p:nvSpPr>
          <p:cNvPr id="5" name="Textfeld 4"/>
          <p:cNvSpPr txBox="1"/>
          <p:nvPr userDrawn="1"/>
        </p:nvSpPr>
        <p:spPr>
          <a:xfrm>
            <a:off x="324000" y="324000"/>
            <a:ext cx="11545200" cy="759600"/>
          </a:xfrm>
          <a:prstGeom prst="rect">
            <a:avLst/>
          </a:prstGeom>
          <a:noFill/>
        </p:spPr>
        <p:txBody>
          <a:bodyPr wrap="square" lIns="0" tIns="0" rIns="0" bIns="0" rtlCol="0" anchor="ctr" anchorCtr="0">
            <a:noAutofit/>
          </a:bodyPr>
          <a:lstStyle/>
          <a:p>
            <a:pPr fontAlgn="base">
              <a:spcBef>
                <a:spcPts val="600"/>
              </a:spcBef>
              <a:spcAft>
                <a:spcPct val="0"/>
              </a:spcAft>
              <a:buClr>
                <a:srgbClr val="F0AB00"/>
              </a:buClr>
              <a:buSzPct val="80000"/>
            </a:pPr>
            <a:r>
              <a:rPr lang="en-US" sz="2400" b="1" kern="0" noProof="0" dirty="0">
                <a:solidFill>
                  <a:schemeClr val="accent2"/>
                </a:solidFill>
                <a:latin typeface="+mj-lt"/>
                <a:ea typeface="Arial Unicode MS" pitchFamily="34" charset="-128"/>
                <a:cs typeface="Arial Unicode MS" pitchFamily="34" charset="-128"/>
              </a:rPr>
              <a:t>Sources</a:t>
            </a:r>
          </a:p>
        </p:txBody>
      </p:sp>
    </p:spTree>
    <p:extLst>
      <p:ext uri="{BB962C8B-B14F-4D97-AF65-F5344CB8AC3E}">
        <p14:creationId xmlns:p14="http://schemas.microsoft.com/office/powerpoint/2010/main" val="38798839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a:xfrm>
            <a:off x="838418" y="6357822"/>
            <a:ext cx="2743914" cy="365210"/>
          </a:xfrm>
          <a:prstGeom prst="rect">
            <a:avLst/>
          </a:prstGeom>
        </p:spPr>
        <p:txBody>
          <a:bodyPr/>
          <a:lstStyle/>
          <a:p>
            <a:fld id="{A3DBCD64-19E0-41C5-81D7-F7A944534645}" type="datetimeFigureOut">
              <a:rPr lang="de-DE" smtClean="0"/>
              <a:t>14.08.2025</a:t>
            </a:fld>
            <a:endParaRPr lang="de-DE"/>
          </a:p>
        </p:txBody>
      </p:sp>
      <p:sp>
        <p:nvSpPr>
          <p:cNvPr id="5" name="Fußzeilenplatzhalter 4"/>
          <p:cNvSpPr>
            <a:spLocks noGrp="1"/>
          </p:cNvSpPr>
          <p:nvPr>
            <p:ph type="ftr" sz="quarter" idx="11"/>
          </p:nvPr>
        </p:nvSpPr>
        <p:spPr>
          <a:xfrm>
            <a:off x="4039652" y="6357822"/>
            <a:ext cx="4115872" cy="365210"/>
          </a:xfrm>
          <a:prstGeom prst="rect">
            <a:avLst/>
          </a:prstGeom>
        </p:spPr>
        <p:txBody>
          <a:bodyPr/>
          <a:lstStyle/>
          <a:p>
            <a:endParaRPr lang="de-DE"/>
          </a:p>
        </p:txBody>
      </p:sp>
      <p:sp>
        <p:nvSpPr>
          <p:cNvPr id="6" name="Foliennummernplatzhalter 5"/>
          <p:cNvSpPr>
            <a:spLocks noGrp="1"/>
          </p:cNvSpPr>
          <p:nvPr>
            <p:ph type="sldNum" sz="quarter" idx="12"/>
          </p:nvPr>
        </p:nvSpPr>
        <p:spPr>
          <a:xfrm>
            <a:off x="8612843" y="6357822"/>
            <a:ext cx="2743914" cy="365210"/>
          </a:xfrm>
          <a:prstGeom prst="rect">
            <a:avLst/>
          </a:prstGeom>
        </p:spPr>
        <p:txBody>
          <a:bodyPr/>
          <a:lstStyle/>
          <a:p>
            <a:fld id="{024C5BDF-0CD9-4F5A-909E-FE0DED9C257B}" type="slidenum">
              <a:rPr lang="de-DE" smtClean="0"/>
              <a:t>‹Nr.›</a:t>
            </a:fld>
            <a:endParaRPr lang="de-DE"/>
          </a:p>
        </p:txBody>
      </p:sp>
    </p:spTree>
    <p:extLst>
      <p:ext uri="{BB962C8B-B14F-4D97-AF65-F5344CB8AC3E}">
        <p14:creationId xmlns:p14="http://schemas.microsoft.com/office/powerpoint/2010/main" val="4146562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with picture - two lines">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7" name="Rectangle 6"/>
          <p:cNvSpPr/>
          <p:nvPr/>
        </p:nvSpPr>
        <p:spPr bwMode="gray">
          <a:xfrm>
            <a:off x="324000" y="0"/>
            <a:ext cx="11545200" cy="2160000"/>
          </a:xfrm>
          <a:prstGeom prst="rect">
            <a:avLst/>
          </a:prstGeom>
          <a:solidFill>
            <a:schemeClr val="bg1">
              <a:alpha val="75000"/>
            </a:schemeClr>
          </a:solidFill>
          <a:ln w="6350" algn="ctr">
            <a:noFill/>
            <a:miter lim="800000"/>
            <a:headEnd/>
            <a:tailEnd/>
          </a:ln>
        </p:spPr>
        <p:txBody>
          <a:bodyPr lIns="107163" tIns="85730" rIns="107163" bIns="85730" rtlCol="0" anchor="b" anchorCtr="0"/>
          <a:lstStyle/>
          <a:p>
            <a:pPr marR="0" algn="ctr" defTabSz="1088776" eaLnBrk="1" fontAlgn="base" latinLnBrk="0" hangingPunct="1">
              <a:lnSpc>
                <a:spcPct val="100000"/>
              </a:lnSpc>
              <a:spcBef>
                <a:spcPct val="50000"/>
              </a:spcBef>
              <a:spcAft>
                <a:spcPct val="0"/>
              </a:spcAft>
              <a:buClr>
                <a:srgbClr val="F0AB00"/>
              </a:buClr>
              <a:buSzPct val="80000"/>
              <a:tabLst/>
            </a:pPr>
            <a:endParaRPr kumimoji="0" lang="en-US"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0" name="Rectangle 9"/>
          <p:cNvSpPr/>
          <p:nvPr userDrawn="1"/>
        </p:nvSpPr>
        <p:spPr bwMode="gray">
          <a:xfrm>
            <a:off x="324000" y="0"/>
            <a:ext cx="11545200" cy="162038"/>
          </a:xfrm>
          <a:prstGeom prst="rect">
            <a:avLst/>
          </a:prstGeom>
          <a:solidFill>
            <a:schemeClr val="accent1"/>
          </a:solidFill>
          <a:ln w="9525" algn="ctr">
            <a:noFill/>
            <a:miter lim="800000"/>
            <a:headEnd/>
            <a:tailEnd/>
          </a:ln>
        </p:spPr>
        <p:txBody>
          <a:bodyPr lIns="107163" tIns="85730" rIns="107163" bIns="85730" rtlCol="0" anchor="ctr"/>
          <a:lstStyle/>
          <a:p>
            <a:pPr marR="0" algn="ctr" defTabSz="1088776" eaLnBrk="1" fontAlgn="base" latinLnBrk="0" hangingPunct="1">
              <a:lnSpc>
                <a:spcPct val="100000"/>
              </a:lnSpc>
              <a:spcBef>
                <a:spcPct val="50000"/>
              </a:spcBef>
              <a:spcAft>
                <a:spcPct val="0"/>
              </a:spcAft>
              <a:buClr>
                <a:srgbClr val="F0AB00"/>
              </a:buClr>
              <a:buSzPct val="80000"/>
              <a:tabLst/>
            </a:pPr>
            <a:endParaRPr kumimoji="0" lang="en-US" sz="19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6" name="Subtitle 2"/>
          <p:cNvSpPr>
            <a:spLocks noGrp="1"/>
          </p:cNvSpPr>
          <p:nvPr>
            <p:ph type="subTitle" idx="1" hasCustomPrompt="1"/>
          </p:nvPr>
        </p:nvSpPr>
        <p:spPr bwMode="gray">
          <a:xfrm>
            <a:off x="467999" y="1539177"/>
            <a:ext cx="10620000" cy="553998"/>
          </a:xfrm>
        </p:spPr>
        <p:txBody>
          <a:bodyPr anchor="b" anchorCtr="0">
            <a:spAutoFit/>
          </a:bodyPr>
          <a:lstStyle>
            <a:lvl1pPr marL="0" marR="0" indent="0" algn="l" defTabSz="1088776" rtl="0" eaLnBrk="1" fontAlgn="auto" latinLnBrk="0" hangingPunct="1">
              <a:lnSpc>
                <a:spcPct val="100000"/>
              </a:lnSpc>
              <a:spcBef>
                <a:spcPts val="0"/>
              </a:spcBef>
              <a:spcAft>
                <a:spcPts val="0"/>
              </a:spcAft>
              <a:buClr>
                <a:schemeClr val="accent1"/>
              </a:buClr>
              <a:buSzPct val="80000"/>
              <a:buFontTx/>
              <a:buNone/>
              <a:tabLst/>
              <a:defRPr sz="1800" b="0">
                <a:solidFill>
                  <a:sysClr val="windowText" lastClr="000000"/>
                </a:solidFill>
              </a:defRPr>
            </a:lvl1pPr>
            <a:lvl2pPr marL="544388" indent="0" algn="ctr">
              <a:buNone/>
              <a:defRPr>
                <a:solidFill>
                  <a:schemeClr val="tx1">
                    <a:tint val="75000"/>
                  </a:schemeClr>
                </a:solidFill>
              </a:defRPr>
            </a:lvl2pPr>
            <a:lvl3pPr marL="1088776" indent="0" algn="ctr">
              <a:buNone/>
              <a:defRPr>
                <a:solidFill>
                  <a:schemeClr val="tx1">
                    <a:tint val="75000"/>
                  </a:schemeClr>
                </a:solidFill>
              </a:defRPr>
            </a:lvl3pPr>
            <a:lvl4pPr marL="1633164" indent="0" algn="ctr">
              <a:buNone/>
              <a:defRPr>
                <a:solidFill>
                  <a:schemeClr val="tx1">
                    <a:tint val="75000"/>
                  </a:schemeClr>
                </a:solidFill>
              </a:defRPr>
            </a:lvl4pPr>
            <a:lvl5pPr marL="2177552" indent="0" algn="ctr">
              <a:buNone/>
              <a:defRPr>
                <a:solidFill>
                  <a:schemeClr val="tx1">
                    <a:tint val="75000"/>
                  </a:schemeClr>
                </a:solidFill>
              </a:defRPr>
            </a:lvl5pPr>
            <a:lvl6pPr marL="2721940" indent="0" algn="ctr">
              <a:buNone/>
              <a:defRPr>
                <a:solidFill>
                  <a:schemeClr val="tx1">
                    <a:tint val="75000"/>
                  </a:schemeClr>
                </a:solidFill>
              </a:defRPr>
            </a:lvl6pPr>
            <a:lvl7pPr marL="3266328" indent="0" algn="ctr">
              <a:buNone/>
              <a:defRPr>
                <a:solidFill>
                  <a:schemeClr val="tx1">
                    <a:tint val="75000"/>
                  </a:schemeClr>
                </a:solidFill>
              </a:defRPr>
            </a:lvl7pPr>
            <a:lvl8pPr marL="3810716" indent="0" algn="ctr">
              <a:buNone/>
              <a:defRPr>
                <a:solidFill>
                  <a:schemeClr val="tx1">
                    <a:tint val="75000"/>
                  </a:schemeClr>
                </a:solidFill>
              </a:defRPr>
            </a:lvl8pPr>
            <a:lvl9pPr marL="4355104" indent="0" algn="ctr">
              <a:buNone/>
              <a:defRPr>
                <a:solidFill>
                  <a:schemeClr val="tx1">
                    <a:tint val="75000"/>
                  </a:schemeClr>
                </a:solidFill>
              </a:defRPr>
            </a:lvl9pPr>
          </a:lstStyle>
          <a:p>
            <a:r>
              <a:rPr lang="en-US" dirty="0"/>
              <a:t>&lt;First Name&gt; &lt;Last name&gt;, &lt;Organization&gt; (delete if not needed)</a:t>
            </a:r>
            <a:br>
              <a:rPr lang="en-US" dirty="0"/>
            </a:br>
            <a:r>
              <a:rPr lang="en-US" dirty="0"/>
              <a:t>&lt;Month&gt; &lt;Day&gt;, &lt;Year&gt;</a:t>
            </a:r>
          </a:p>
        </p:txBody>
      </p:sp>
      <p:sp>
        <p:nvSpPr>
          <p:cNvPr id="9" name="Title 1"/>
          <p:cNvSpPr>
            <a:spLocks noGrp="1"/>
          </p:cNvSpPr>
          <p:nvPr>
            <p:ph type="ctrTitle" hasCustomPrompt="1"/>
          </p:nvPr>
        </p:nvSpPr>
        <p:spPr bwMode="gray">
          <a:xfrm>
            <a:off x="467999" y="324075"/>
            <a:ext cx="10620000" cy="1107996"/>
          </a:xfrm>
        </p:spPr>
        <p:txBody>
          <a:bodyPr anchor="t" anchorCtr="0">
            <a:noAutofit/>
          </a:bodyPr>
          <a:lstStyle>
            <a:lvl1pPr>
              <a:defRPr sz="3600">
                <a:solidFill>
                  <a:sysClr val="windowText" lastClr="000000"/>
                </a:solidFill>
                <a:latin typeface="+mj-lt"/>
              </a:defRPr>
            </a:lvl1pPr>
          </a:lstStyle>
          <a:p>
            <a:r>
              <a:rPr lang="en-US" sz="3600" dirty="0"/>
              <a:t>Alternate Presentation Title</a:t>
            </a:r>
            <a:br>
              <a:rPr lang="en-US" sz="3600" dirty="0"/>
            </a:br>
            <a:r>
              <a:rPr lang="en-US" sz="3600" dirty="0"/>
              <a:t>Breaks to Two Lines</a:t>
            </a:r>
            <a:endParaRPr lang="en-US" dirty="0"/>
          </a:p>
        </p:txBody>
      </p:sp>
      <p:sp>
        <p:nvSpPr>
          <p:cNvPr id="12" name="TextBox 11"/>
          <p:cNvSpPr txBox="1"/>
          <p:nvPr/>
        </p:nvSpPr>
        <p:spPr>
          <a:xfrm rot="21360000">
            <a:off x="4212456" y="3628659"/>
            <a:ext cx="3770263" cy="276999"/>
          </a:xfrm>
          <a:prstGeom prst="rect">
            <a:avLst/>
          </a:prstGeom>
          <a:noFill/>
        </p:spPr>
        <p:txBody>
          <a:bodyPr wrap="none" lIns="0" tIns="0" rIns="0" bIns="0" rtlCol="0">
            <a:spAutoFit/>
          </a:bodyPr>
          <a:lstStyle>
            <a:defPPr>
              <a:defRPr lang="de-DE"/>
            </a:defPPr>
            <a:lvl1pPr marL="0" algn="l" defTabSz="914400" rtl="0" eaLnBrk="1" latinLnBrk="0" hangingPunct="1">
              <a:defRPr lang="de-DE" sz="1800" kern="1200">
                <a:solidFill>
                  <a:schemeClr val="tx1"/>
                </a:solidFill>
                <a:latin typeface="Arial"/>
                <a:ea typeface="+mn-ea"/>
                <a:cs typeface="+mn-cs"/>
              </a:defRPr>
            </a:lvl1pPr>
            <a:lvl2pPr marL="457200" algn="l" defTabSz="914400" rtl="0" eaLnBrk="1" latinLnBrk="0" hangingPunct="1">
              <a:buClr>
                <a:srgbClr val="FDB913"/>
              </a:buClr>
              <a:buSzPct val="100000"/>
              <a:buFont typeface="wingdings"/>
              <a:buChar char=""/>
              <a:defRPr lang="de-DE" sz="1800" kern="1200">
                <a:solidFill>
                  <a:schemeClr val="tx1"/>
                </a:solidFill>
                <a:latin typeface="Arial"/>
                <a:ea typeface="+mn-ea"/>
                <a:cs typeface="+mn-cs"/>
              </a:defRPr>
            </a:lvl2pPr>
            <a:lvl3pPr marL="914400" algn="l" defTabSz="914400" rtl="0" eaLnBrk="1" latinLnBrk="0" hangingPunct="1">
              <a:buClr>
                <a:srgbClr val="666666"/>
              </a:buClr>
              <a:buSzPct val="80000"/>
              <a:buFont typeface="Wingdings"/>
              <a:buChar char="n"/>
              <a:defRPr lang="de-DE" sz="1400" kern="1200">
                <a:solidFill>
                  <a:schemeClr val="tx1"/>
                </a:solidFill>
                <a:latin typeface="Arial"/>
                <a:ea typeface="+mn-ea"/>
                <a:cs typeface="+mn-cs"/>
              </a:defRPr>
            </a:lvl3pPr>
            <a:lvl4pPr marL="1371600" algn="l" defTabSz="914400" rtl="0" eaLnBrk="1" latinLnBrk="0" hangingPunct="1">
              <a:buClr>
                <a:srgbClr val="666666"/>
              </a:buClr>
              <a:buSzPct val="80000"/>
              <a:buFont typeface="Arial"/>
              <a:buChar char=""/>
              <a:defRPr lang="de-DE" sz="1200" kern="1200">
                <a:solidFill>
                  <a:schemeClr val="tx1"/>
                </a:solidFill>
                <a:latin typeface="Arial"/>
                <a:ea typeface="+mn-ea"/>
                <a:cs typeface="+mn-cs"/>
              </a:defRPr>
            </a:lvl4pPr>
            <a:lvl5pPr marL="1828800" algn="l" defTabSz="914400" rtl="0" eaLnBrk="1" latinLnBrk="0" hangingPunct="1">
              <a:buClr>
                <a:srgbClr val="666666"/>
              </a:buClr>
              <a:buSzPct val="80000"/>
              <a:buFont typeface="Arial"/>
              <a:buChar char=""/>
              <a:defRPr lang="de-DE" sz="1000" kern="1200">
                <a:solidFill>
                  <a:schemeClr val="tx1"/>
                </a:solidFill>
                <a:latin typeface="Arial"/>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50000"/>
              </a:spcBef>
              <a:spcAft>
                <a:spcPct val="0"/>
              </a:spcAft>
              <a:buClr>
                <a:srgbClr val="F0AB00"/>
              </a:buClr>
              <a:buSzPct val="80000"/>
            </a:pPr>
            <a:r>
              <a:rPr lang="en-US" sz="1800" kern="0" dirty="0">
                <a:solidFill>
                  <a:schemeClr val="tx1"/>
                </a:solidFill>
                <a:ea typeface="Arial Unicode MS" pitchFamily="34" charset="-128"/>
                <a:cs typeface="Arial Unicode MS" pitchFamily="34" charset="-128"/>
              </a:rPr>
              <a:t>Use this title slide only with an</a:t>
            </a:r>
            <a:r>
              <a:rPr lang="en-US" sz="1800" kern="0" baseline="0" dirty="0">
                <a:solidFill>
                  <a:schemeClr val="tx1"/>
                </a:solidFill>
                <a:ea typeface="Arial Unicode MS" pitchFamily="34" charset="-128"/>
                <a:cs typeface="Arial Unicode MS" pitchFamily="34" charset="-128"/>
              </a:rPr>
              <a:t> image</a:t>
            </a:r>
            <a:endParaRPr lang="en-US" sz="1800" kern="0" dirty="0">
              <a:solidFill>
                <a:schemeClr val="tx1"/>
              </a:solidFill>
              <a:ea typeface="Arial Unicode MS" pitchFamily="34" charset="-128"/>
              <a:cs typeface="Arial Unicode MS" pitchFamily="34" charset="-128"/>
            </a:endParaRP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438" y="6083725"/>
            <a:ext cx="916759" cy="453600"/>
          </a:xfrm>
          <a:prstGeom prst="rect">
            <a:avLst/>
          </a:prstGeom>
        </p:spPr>
      </p:pic>
    </p:spTree>
    <p:extLst>
      <p:ext uri="{BB962C8B-B14F-4D97-AF65-F5344CB8AC3E}">
        <p14:creationId xmlns:p14="http://schemas.microsoft.com/office/powerpoint/2010/main" val="1574908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 shor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23999" y="324075"/>
            <a:ext cx="10620000" cy="923330"/>
          </a:xfrm>
        </p:spPr>
        <p:txBody>
          <a:bodyPr anchor="t" anchorCtr="0">
            <a:noAutofit/>
          </a:bodyPr>
          <a:lstStyle>
            <a:lvl1pPr>
              <a:defRPr sz="6000">
                <a:solidFill>
                  <a:schemeClr val="tx1"/>
                </a:solidFill>
              </a:defRPr>
            </a:lvl1pPr>
          </a:lstStyle>
          <a:p>
            <a:r>
              <a:rPr lang="en-US" dirty="0"/>
              <a:t>Short Presentation Title</a:t>
            </a:r>
          </a:p>
        </p:txBody>
      </p:sp>
      <p:sp>
        <p:nvSpPr>
          <p:cNvPr id="6" name="Subtitle 2"/>
          <p:cNvSpPr>
            <a:spLocks noGrp="1"/>
          </p:cNvSpPr>
          <p:nvPr>
            <p:ph type="subTitle" idx="1" hasCustomPrompt="1"/>
          </p:nvPr>
        </p:nvSpPr>
        <p:spPr bwMode="gray">
          <a:xfrm>
            <a:off x="324000" y="1539177"/>
            <a:ext cx="10620000" cy="553998"/>
          </a:xfrm>
        </p:spPr>
        <p:txBody>
          <a:bodyPr anchor="b" anchorCtr="0">
            <a:spAutoFit/>
          </a:bodyPr>
          <a:lstStyle>
            <a:lvl1pPr marL="0" marR="0" indent="0" algn="l" defTabSz="1088776" rtl="0" eaLnBrk="1" fontAlgn="auto" latinLnBrk="0" hangingPunct="1">
              <a:lnSpc>
                <a:spcPct val="100000"/>
              </a:lnSpc>
              <a:spcBef>
                <a:spcPts val="0"/>
              </a:spcBef>
              <a:spcAft>
                <a:spcPts val="0"/>
              </a:spcAft>
              <a:buClr>
                <a:schemeClr val="accent1"/>
              </a:buClr>
              <a:buSzPct val="80000"/>
              <a:buFontTx/>
              <a:buNone/>
              <a:tabLst/>
              <a:defRPr sz="1800" b="0">
                <a:solidFill>
                  <a:sysClr val="windowText" lastClr="000000"/>
                </a:solidFill>
              </a:defRPr>
            </a:lvl1pPr>
            <a:lvl2pPr marL="544388" indent="0" algn="ctr">
              <a:buNone/>
              <a:defRPr>
                <a:solidFill>
                  <a:schemeClr val="tx1">
                    <a:tint val="75000"/>
                  </a:schemeClr>
                </a:solidFill>
              </a:defRPr>
            </a:lvl2pPr>
            <a:lvl3pPr marL="1088776" indent="0" algn="ctr">
              <a:buNone/>
              <a:defRPr>
                <a:solidFill>
                  <a:schemeClr val="tx1">
                    <a:tint val="75000"/>
                  </a:schemeClr>
                </a:solidFill>
              </a:defRPr>
            </a:lvl3pPr>
            <a:lvl4pPr marL="1633164" indent="0" algn="ctr">
              <a:buNone/>
              <a:defRPr>
                <a:solidFill>
                  <a:schemeClr val="tx1">
                    <a:tint val="75000"/>
                  </a:schemeClr>
                </a:solidFill>
              </a:defRPr>
            </a:lvl4pPr>
            <a:lvl5pPr marL="2177552" indent="0" algn="ctr">
              <a:buNone/>
              <a:defRPr>
                <a:solidFill>
                  <a:schemeClr val="tx1">
                    <a:tint val="75000"/>
                  </a:schemeClr>
                </a:solidFill>
              </a:defRPr>
            </a:lvl5pPr>
            <a:lvl6pPr marL="2721940" indent="0" algn="ctr">
              <a:buNone/>
              <a:defRPr>
                <a:solidFill>
                  <a:schemeClr val="tx1">
                    <a:tint val="75000"/>
                  </a:schemeClr>
                </a:solidFill>
              </a:defRPr>
            </a:lvl6pPr>
            <a:lvl7pPr marL="3266328" indent="0" algn="ctr">
              <a:buNone/>
              <a:defRPr>
                <a:solidFill>
                  <a:schemeClr val="tx1">
                    <a:tint val="75000"/>
                  </a:schemeClr>
                </a:solidFill>
              </a:defRPr>
            </a:lvl7pPr>
            <a:lvl8pPr marL="3810716" indent="0" algn="ctr">
              <a:buNone/>
              <a:defRPr>
                <a:solidFill>
                  <a:schemeClr val="tx1">
                    <a:tint val="75000"/>
                  </a:schemeClr>
                </a:solidFill>
              </a:defRPr>
            </a:lvl8pPr>
            <a:lvl9pPr marL="4355104" indent="0" algn="ctr">
              <a:buNone/>
              <a:defRPr>
                <a:solidFill>
                  <a:schemeClr val="tx1">
                    <a:tint val="75000"/>
                  </a:schemeClr>
                </a:solidFill>
              </a:defRPr>
            </a:lvl9pPr>
          </a:lstStyle>
          <a:p>
            <a:r>
              <a:rPr lang="en-US" dirty="0"/>
              <a:t>&lt;First Name&gt; &lt;Last name&gt;, &lt;Organization&gt; (delete if not needed)</a:t>
            </a:r>
            <a:br>
              <a:rPr lang="en-US" dirty="0"/>
            </a:br>
            <a:r>
              <a:rPr lang="en-US" dirty="0"/>
              <a:t>&lt;Month&gt; &lt;Day&gt;, &lt;Year&gt;</a:t>
            </a:r>
          </a:p>
        </p:txBody>
      </p:sp>
      <p:sp>
        <p:nvSpPr>
          <p:cNvPr id="5" name="Rectangle 4"/>
          <p:cNvSpPr/>
          <p:nvPr userDrawn="1"/>
        </p:nvSpPr>
        <p:spPr bwMode="gray">
          <a:xfrm>
            <a:off x="324000" y="0"/>
            <a:ext cx="11545200" cy="162038"/>
          </a:xfrm>
          <a:prstGeom prst="rect">
            <a:avLst/>
          </a:prstGeom>
          <a:solidFill>
            <a:schemeClr val="accent1"/>
          </a:solidFill>
          <a:ln w="9525" algn="ctr">
            <a:noFill/>
            <a:miter lim="800000"/>
            <a:headEnd/>
            <a:tailEnd/>
          </a:ln>
        </p:spPr>
        <p:txBody>
          <a:bodyPr lIns="107163" tIns="85730" rIns="107163" bIns="85730" rtlCol="0" anchor="ctr"/>
          <a:lstStyle/>
          <a:p>
            <a:pPr marR="0" algn="ctr" defTabSz="1088776" eaLnBrk="1" fontAlgn="base" latinLnBrk="0" hangingPunct="1">
              <a:lnSpc>
                <a:spcPct val="100000"/>
              </a:lnSpc>
              <a:spcBef>
                <a:spcPct val="50000"/>
              </a:spcBef>
              <a:spcAft>
                <a:spcPct val="0"/>
              </a:spcAft>
              <a:buClr>
                <a:srgbClr val="F0AB00"/>
              </a:buClr>
              <a:buSzPct val="80000"/>
              <a:tabLst/>
            </a:pPr>
            <a:endParaRPr kumimoji="0" lang="en-US" sz="1900" b="0" i="0" u="none" strike="noStrike" kern="0" cap="none" spc="0" normalizeH="0" baseline="0" noProof="0" dirty="0" err="1">
              <a:ln>
                <a:noFill/>
              </a:ln>
              <a:effectLst/>
              <a:uLnTx/>
              <a:uFillTx/>
              <a:ea typeface="Arial Unicode MS" pitchFamily="34" charset="-128"/>
              <a:cs typeface="Arial Unicode MS" pitchFamily="34" charset="-128"/>
            </a:endParaRP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438" y="6083725"/>
            <a:ext cx="916759" cy="453600"/>
          </a:xfrm>
          <a:prstGeom prst="rect">
            <a:avLst/>
          </a:prstGeom>
        </p:spPr>
      </p:pic>
    </p:spTree>
    <p:extLst>
      <p:ext uri="{BB962C8B-B14F-4D97-AF65-F5344CB8AC3E}">
        <p14:creationId xmlns:p14="http://schemas.microsoft.com/office/powerpoint/2010/main" val="782970631"/>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 two lines">
    <p:bg>
      <p:bgRef idx="1001">
        <a:schemeClr val="bg1"/>
      </p:bgRef>
    </p:bg>
    <p:spTree>
      <p:nvGrpSpPr>
        <p:cNvPr id="1" name=""/>
        <p:cNvGrpSpPr/>
        <p:nvPr/>
      </p:nvGrpSpPr>
      <p:grpSpPr>
        <a:xfrm>
          <a:off x="0" y="0"/>
          <a:ext cx="0" cy="0"/>
          <a:chOff x="0" y="0"/>
          <a:chExt cx="0" cy="0"/>
        </a:xfrm>
      </p:grpSpPr>
      <p:sp>
        <p:nvSpPr>
          <p:cNvPr id="6" name="Subtitle 2"/>
          <p:cNvSpPr>
            <a:spLocks noGrp="1"/>
          </p:cNvSpPr>
          <p:nvPr>
            <p:ph type="subTitle" idx="1" hasCustomPrompt="1"/>
          </p:nvPr>
        </p:nvSpPr>
        <p:spPr bwMode="gray">
          <a:xfrm>
            <a:off x="324000" y="1539177"/>
            <a:ext cx="10620000" cy="553998"/>
          </a:xfrm>
        </p:spPr>
        <p:txBody>
          <a:bodyPr anchor="b" anchorCtr="0">
            <a:spAutoFit/>
          </a:bodyPr>
          <a:lstStyle>
            <a:lvl1pPr marL="0" marR="0" indent="0" algn="l" defTabSz="1088776" rtl="0" eaLnBrk="1" fontAlgn="auto" latinLnBrk="0" hangingPunct="1">
              <a:lnSpc>
                <a:spcPct val="100000"/>
              </a:lnSpc>
              <a:spcBef>
                <a:spcPts val="0"/>
              </a:spcBef>
              <a:spcAft>
                <a:spcPts val="0"/>
              </a:spcAft>
              <a:buClr>
                <a:schemeClr val="accent1"/>
              </a:buClr>
              <a:buSzPct val="80000"/>
              <a:buFontTx/>
              <a:buNone/>
              <a:tabLst/>
              <a:defRPr sz="1800" b="0">
                <a:solidFill>
                  <a:sysClr val="windowText" lastClr="000000"/>
                </a:solidFill>
              </a:defRPr>
            </a:lvl1pPr>
            <a:lvl2pPr marL="544388" indent="0" algn="ctr">
              <a:buNone/>
              <a:defRPr>
                <a:solidFill>
                  <a:schemeClr val="tx1">
                    <a:tint val="75000"/>
                  </a:schemeClr>
                </a:solidFill>
              </a:defRPr>
            </a:lvl2pPr>
            <a:lvl3pPr marL="1088776" indent="0" algn="ctr">
              <a:buNone/>
              <a:defRPr>
                <a:solidFill>
                  <a:schemeClr val="tx1">
                    <a:tint val="75000"/>
                  </a:schemeClr>
                </a:solidFill>
              </a:defRPr>
            </a:lvl3pPr>
            <a:lvl4pPr marL="1633164" indent="0" algn="ctr">
              <a:buNone/>
              <a:defRPr>
                <a:solidFill>
                  <a:schemeClr val="tx1">
                    <a:tint val="75000"/>
                  </a:schemeClr>
                </a:solidFill>
              </a:defRPr>
            </a:lvl4pPr>
            <a:lvl5pPr marL="2177552" indent="0" algn="ctr">
              <a:buNone/>
              <a:defRPr>
                <a:solidFill>
                  <a:schemeClr val="tx1">
                    <a:tint val="75000"/>
                  </a:schemeClr>
                </a:solidFill>
              </a:defRPr>
            </a:lvl5pPr>
            <a:lvl6pPr marL="2721940" indent="0" algn="ctr">
              <a:buNone/>
              <a:defRPr>
                <a:solidFill>
                  <a:schemeClr val="tx1">
                    <a:tint val="75000"/>
                  </a:schemeClr>
                </a:solidFill>
              </a:defRPr>
            </a:lvl6pPr>
            <a:lvl7pPr marL="3266328" indent="0" algn="ctr">
              <a:buNone/>
              <a:defRPr>
                <a:solidFill>
                  <a:schemeClr val="tx1">
                    <a:tint val="75000"/>
                  </a:schemeClr>
                </a:solidFill>
              </a:defRPr>
            </a:lvl7pPr>
            <a:lvl8pPr marL="3810716" indent="0" algn="ctr">
              <a:buNone/>
              <a:defRPr>
                <a:solidFill>
                  <a:schemeClr val="tx1">
                    <a:tint val="75000"/>
                  </a:schemeClr>
                </a:solidFill>
              </a:defRPr>
            </a:lvl8pPr>
            <a:lvl9pPr marL="4355104" indent="0" algn="ctr">
              <a:buNone/>
              <a:defRPr>
                <a:solidFill>
                  <a:schemeClr val="tx1">
                    <a:tint val="75000"/>
                  </a:schemeClr>
                </a:solidFill>
              </a:defRPr>
            </a:lvl9pPr>
          </a:lstStyle>
          <a:p>
            <a:r>
              <a:rPr lang="en-US" dirty="0"/>
              <a:t>&lt;First Name&gt; &lt;Last name&gt;, &lt;Organization&gt; (delete if not needed)</a:t>
            </a:r>
            <a:br>
              <a:rPr lang="en-US" dirty="0"/>
            </a:br>
            <a:r>
              <a:rPr lang="en-US" dirty="0"/>
              <a:t>&lt;Month&gt; &lt;Day&gt;, &lt;Year&gt;</a:t>
            </a:r>
          </a:p>
        </p:txBody>
      </p:sp>
      <p:sp>
        <p:nvSpPr>
          <p:cNvPr id="9" name="Title 1"/>
          <p:cNvSpPr>
            <a:spLocks noGrp="1"/>
          </p:cNvSpPr>
          <p:nvPr>
            <p:ph type="ctrTitle" hasCustomPrompt="1"/>
          </p:nvPr>
        </p:nvSpPr>
        <p:spPr bwMode="gray">
          <a:xfrm>
            <a:off x="323999" y="324075"/>
            <a:ext cx="10620000" cy="1107996"/>
          </a:xfrm>
        </p:spPr>
        <p:txBody>
          <a:bodyPr anchor="t" anchorCtr="0">
            <a:noAutofit/>
          </a:bodyPr>
          <a:lstStyle>
            <a:lvl1pPr>
              <a:defRPr sz="3600">
                <a:solidFill>
                  <a:sysClr val="windowText" lastClr="000000"/>
                </a:solidFill>
                <a:latin typeface="+mj-lt"/>
              </a:defRPr>
            </a:lvl1pPr>
          </a:lstStyle>
          <a:p>
            <a:r>
              <a:rPr lang="en-US" sz="3600" dirty="0"/>
              <a:t>Alternate Presentation Title</a:t>
            </a:r>
            <a:br>
              <a:rPr lang="en-US" sz="3600" dirty="0"/>
            </a:br>
            <a:r>
              <a:rPr lang="en-US" sz="3600" dirty="0"/>
              <a:t>Breaks to Two Lines</a:t>
            </a:r>
            <a:endParaRPr lang="en-US" dirty="0"/>
          </a:p>
        </p:txBody>
      </p:sp>
      <p:sp>
        <p:nvSpPr>
          <p:cNvPr id="5" name="Rectangle 4"/>
          <p:cNvSpPr/>
          <p:nvPr userDrawn="1"/>
        </p:nvSpPr>
        <p:spPr bwMode="gray">
          <a:xfrm>
            <a:off x="324000" y="0"/>
            <a:ext cx="11545200" cy="162038"/>
          </a:xfrm>
          <a:prstGeom prst="rect">
            <a:avLst/>
          </a:prstGeom>
          <a:solidFill>
            <a:schemeClr val="accent1"/>
          </a:solidFill>
          <a:ln w="9525" algn="ctr">
            <a:noFill/>
            <a:miter lim="800000"/>
            <a:headEnd/>
            <a:tailEnd/>
          </a:ln>
        </p:spPr>
        <p:txBody>
          <a:bodyPr lIns="107163" tIns="85730" rIns="107163" bIns="85730" rtlCol="0" anchor="ctr"/>
          <a:lstStyle/>
          <a:p>
            <a:pPr marR="0" algn="ctr" defTabSz="1088776" eaLnBrk="1" fontAlgn="base" latinLnBrk="0" hangingPunct="1">
              <a:lnSpc>
                <a:spcPct val="100000"/>
              </a:lnSpc>
              <a:spcBef>
                <a:spcPct val="50000"/>
              </a:spcBef>
              <a:spcAft>
                <a:spcPct val="0"/>
              </a:spcAft>
              <a:buClr>
                <a:srgbClr val="F0AB00"/>
              </a:buClr>
              <a:buSzPct val="80000"/>
              <a:tabLst/>
            </a:pPr>
            <a:endParaRPr kumimoji="0" lang="en-US" sz="1900" b="0" i="0" u="none" strike="noStrike" kern="0" cap="none" spc="0" normalizeH="0" baseline="0" noProof="0" dirty="0" err="1">
              <a:ln>
                <a:noFill/>
              </a:ln>
              <a:effectLst/>
              <a:uLnTx/>
              <a:uFillTx/>
              <a:ea typeface="Arial Unicode MS" pitchFamily="34" charset="-128"/>
              <a:cs typeface="Arial Unicode MS" pitchFamily="34" charset="-128"/>
            </a:endParaRP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438" y="6083725"/>
            <a:ext cx="916759" cy="453600"/>
          </a:xfrm>
          <a:prstGeom prst="rect">
            <a:avLst/>
          </a:prstGeom>
        </p:spPr>
      </p:pic>
    </p:spTree>
    <p:extLst>
      <p:ext uri="{BB962C8B-B14F-4D97-AF65-F5344CB8AC3E}">
        <p14:creationId xmlns:p14="http://schemas.microsoft.com/office/powerpoint/2010/main" val="1224200990"/>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rriculum information">
    <p:spTree>
      <p:nvGrpSpPr>
        <p:cNvPr id="1" name=""/>
        <p:cNvGrpSpPr/>
        <p:nvPr/>
      </p:nvGrpSpPr>
      <p:grpSpPr>
        <a:xfrm>
          <a:off x="0" y="0"/>
          <a:ext cx="0" cy="0"/>
          <a:chOff x="0" y="0"/>
          <a:chExt cx="0" cy="0"/>
        </a:xfrm>
      </p:grpSpPr>
      <p:sp>
        <p:nvSpPr>
          <p:cNvPr id="5" name="Textfeld 4"/>
          <p:cNvSpPr txBox="1"/>
          <p:nvPr userDrawn="1"/>
        </p:nvSpPr>
        <p:spPr>
          <a:xfrm>
            <a:off x="324000" y="324000"/>
            <a:ext cx="11545200" cy="759600"/>
          </a:xfrm>
          <a:prstGeom prst="rect">
            <a:avLst/>
          </a:prstGeom>
          <a:noFill/>
        </p:spPr>
        <p:txBody>
          <a:bodyPr wrap="square" lIns="0" tIns="0" rIns="0" bIns="0" rtlCol="0" anchor="ctr" anchorCtr="0">
            <a:noAutofit/>
          </a:bodyPr>
          <a:lstStyle/>
          <a:p>
            <a:pPr fontAlgn="base">
              <a:spcBef>
                <a:spcPts val="600"/>
              </a:spcBef>
              <a:spcAft>
                <a:spcPct val="0"/>
              </a:spcAft>
              <a:buClr>
                <a:srgbClr val="F0AB00"/>
              </a:buClr>
              <a:buSzPct val="80000"/>
            </a:pPr>
            <a:r>
              <a:rPr lang="en-US" sz="2400" b="1" kern="0" noProof="0" dirty="0">
                <a:solidFill>
                  <a:schemeClr val="accent2"/>
                </a:solidFill>
                <a:latin typeface="+mj-lt"/>
                <a:ea typeface="Arial Unicode MS" pitchFamily="34" charset="-128"/>
                <a:cs typeface="Arial Unicode MS" pitchFamily="34" charset="-128"/>
              </a:rPr>
              <a:t>Curriculum</a:t>
            </a:r>
            <a:r>
              <a:rPr lang="en-US" sz="2400" b="1" kern="0" baseline="0" noProof="0" dirty="0">
                <a:solidFill>
                  <a:schemeClr val="accent2"/>
                </a:solidFill>
                <a:latin typeface="+mj-lt"/>
                <a:ea typeface="Arial Unicode MS" pitchFamily="34" charset="-128"/>
                <a:cs typeface="Arial Unicode MS" pitchFamily="34" charset="-128"/>
              </a:rPr>
              <a:t> Information</a:t>
            </a:r>
            <a:endParaRPr lang="en-US" sz="2400" b="1" kern="0" noProof="0" dirty="0">
              <a:solidFill>
                <a:schemeClr val="accent2"/>
              </a:solidFill>
              <a:latin typeface="+mj-lt"/>
              <a:ea typeface="Arial Unicode MS" pitchFamily="34" charset="-128"/>
              <a:cs typeface="Arial Unicode MS" pitchFamily="34" charset="-128"/>
            </a:endParaRPr>
          </a:p>
        </p:txBody>
      </p:sp>
      <p:sp>
        <p:nvSpPr>
          <p:cNvPr id="6" name="Textplatzhalter 21"/>
          <p:cNvSpPr>
            <a:spLocks noGrp="1"/>
          </p:cNvSpPr>
          <p:nvPr>
            <p:ph type="body" sz="quarter" idx="15" hasCustomPrompt="1"/>
          </p:nvPr>
        </p:nvSpPr>
        <p:spPr>
          <a:xfrm>
            <a:off x="2038856" y="2624439"/>
            <a:ext cx="9830344" cy="362391"/>
          </a:xfrm>
          <a:prstGeom prst="rect">
            <a:avLst/>
          </a:prstGeom>
        </p:spPr>
        <p:txBody>
          <a:bodyPr anchor="t" anchorCtr="0"/>
          <a:lstStyle>
            <a:lvl1pPr marL="266400" indent="-194400">
              <a:lnSpc>
                <a:spcPct val="100000"/>
              </a:lnSpc>
              <a:spcBef>
                <a:spcPts val="0"/>
              </a:spcBef>
              <a:spcAft>
                <a:spcPts val="0"/>
              </a:spcAft>
              <a:buClr>
                <a:schemeClr val="bg1">
                  <a:lumMod val="65000"/>
                </a:schemeClr>
              </a:buClr>
              <a:buSzPct val="100000"/>
              <a:buFont typeface="Wingdings" panose="05000000000000000000" pitchFamily="2" charset="2"/>
              <a:buChar char="§"/>
              <a:defRPr sz="1800" b="0" baseline="0">
                <a:solidFill>
                  <a:schemeClr val="tx1"/>
                </a:solidFill>
              </a:defRPr>
            </a:lvl1pPr>
            <a:lvl2pPr marL="405974" indent="-214298">
              <a:lnSpc>
                <a:spcPct val="100000"/>
              </a:lnSpc>
              <a:spcBef>
                <a:spcPts val="0"/>
              </a:spcBef>
              <a:spcAft>
                <a:spcPts val="0"/>
              </a:spcAft>
              <a:buClr>
                <a:schemeClr val="tx2"/>
              </a:buClr>
              <a:buSzPct val="100000"/>
              <a:buFont typeface="Arial" panose="020B0604020202020204" pitchFamily="34" charset="0"/>
              <a:buChar char="•"/>
              <a:defRPr/>
            </a:lvl2pPr>
          </a:lstStyle>
          <a:p>
            <a:pPr lvl="0"/>
            <a:r>
              <a:rPr lang="en-US" dirty="0"/>
              <a:t>&lt;Curriculum version + last update&gt;</a:t>
            </a:r>
          </a:p>
        </p:txBody>
      </p:sp>
      <p:grpSp>
        <p:nvGrpSpPr>
          <p:cNvPr id="7" name="Gruppieren 6"/>
          <p:cNvGrpSpPr/>
          <p:nvPr userDrawn="1"/>
        </p:nvGrpSpPr>
        <p:grpSpPr>
          <a:xfrm>
            <a:off x="1951753" y="1927906"/>
            <a:ext cx="9917447" cy="500901"/>
            <a:chOff x="1108399" y="1396713"/>
            <a:chExt cx="7030682" cy="404566"/>
          </a:xfrm>
        </p:grpSpPr>
        <p:sp>
          <p:nvSpPr>
            <p:cNvPr id="8" name="Rectangle 10"/>
            <p:cNvSpPr/>
            <p:nvPr userDrawn="1"/>
          </p:nvSpPr>
          <p:spPr>
            <a:xfrm>
              <a:off x="1108399" y="1396713"/>
              <a:ext cx="3835401" cy="298157"/>
            </a:xfrm>
            <a:prstGeom prst="rect">
              <a:avLst/>
            </a:prstGeom>
          </p:spPr>
          <p:txBody>
            <a:bodyPr wrap="square" lIns="91302" tIns="45630" rIns="91302" bIns="45630">
              <a:spAutoFit/>
            </a:bodyPr>
            <a:lstStyle/>
            <a:p>
              <a:r>
                <a:rPr lang="en-US" sz="1800" b="1" noProof="0" dirty="0">
                  <a:solidFill>
                    <a:schemeClr val="tx1"/>
                  </a:solidFill>
                  <a:latin typeface="+mj-lt"/>
                </a:rPr>
                <a:t>Curriculum </a:t>
              </a:r>
              <a:r>
                <a:rPr lang="en-US" sz="1800" b="1" baseline="0" noProof="0" dirty="0">
                  <a:solidFill>
                    <a:schemeClr val="tx1"/>
                  </a:solidFill>
                  <a:latin typeface="+mj-lt"/>
                </a:rPr>
                <a:t>Version</a:t>
              </a:r>
              <a:endParaRPr lang="en-US" sz="1200" b="1" noProof="0" dirty="0">
                <a:solidFill>
                  <a:schemeClr val="tx1"/>
                </a:solidFill>
                <a:latin typeface="+mj-lt"/>
              </a:endParaRPr>
            </a:p>
          </p:txBody>
        </p:sp>
        <p:cxnSp>
          <p:nvCxnSpPr>
            <p:cNvPr id="9" name="Straight Connector 12"/>
            <p:cNvCxnSpPr/>
            <p:nvPr userDrawn="1"/>
          </p:nvCxnSpPr>
          <p:spPr>
            <a:xfrm flipV="1">
              <a:off x="1197563" y="1776441"/>
              <a:ext cx="6941518" cy="24838"/>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0" name="Gruppieren 9"/>
          <p:cNvGrpSpPr/>
          <p:nvPr userDrawn="1"/>
        </p:nvGrpSpPr>
        <p:grpSpPr>
          <a:xfrm>
            <a:off x="324000" y="1499007"/>
            <a:ext cx="1299974" cy="1299976"/>
            <a:chOff x="352676" y="1326706"/>
            <a:chExt cx="765542" cy="765543"/>
          </a:xfrm>
        </p:grpSpPr>
        <p:sp>
          <p:nvSpPr>
            <p:cNvPr id="11" name="Donut 11"/>
            <p:cNvSpPr/>
            <p:nvPr userDrawn="1"/>
          </p:nvSpPr>
          <p:spPr bwMode="gray">
            <a:xfrm>
              <a:off x="352676" y="1326706"/>
              <a:ext cx="765542" cy="765543"/>
            </a:xfrm>
            <a:prstGeom prst="donut">
              <a:avLst>
                <a:gd name="adj" fmla="val 5979"/>
              </a:avLst>
            </a:prstGeom>
            <a:solidFill>
              <a:schemeClr val="accent1"/>
            </a:solidFill>
            <a:ln w="6350" algn="ctr">
              <a:solidFill>
                <a:schemeClr val="accent1"/>
              </a:solidFill>
              <a:miter lim="800000"/>
              <a:headEnd/>
              <a:tailEnd/>
            </a:ln>
          </p:spPr>
          <p:txBody>
            <a:bodyPr lIns="89863" tIns="71908" rIns="89863" bIns="71908" rtlCol="0" anchor="ctr"/>
            <a:lstStyle/>
            <a:p>
              <a:pPr algn="ctr" defTabSz="913003" fontAlgn="base">
                <a:spcBef>
                  <a:spcPct val="50000"/>
                </a:spcBef>
                <a:spcAft>
                  <a:spcPct val="0"/>
                </a:spcAft>
                <a:buClr>
                  <a:srgbClr val="F0AB00"/>
                </a:buClr>
                <a:buSzPct val="80000"/>
              </a:pPr>
              <a:endParaRPr lang="de-DE" sz="2000" kern="0">
                <a:ea typeface="Arial Unicode MS" pitchFamily="34" charset="-128"/>
                <a:cs typeface="Arial Unicode MS" pitchFamily="34" charset="-128"/>
              </a:endParaRPr>
            </a:p>
          </p:txBody>
        </p:sp>
        <p:grpSp>
          <p:nvGrpSpPr>
            <p:cNvPr id="12" name="Gruppieren 11"/>
            <p:cNvGrpSpPr/>
            <p:nvPr userDrawn="1"/>
          </p:nvGrpSpPr>
          <p:grpSpPr>
            <a:xfrm>
              <a:off x="545702" y="1435466"/>
              <a:ext cx="403112" cy="511295"/>
              <a:chOff x="7057115" y="1361724"/>
              <a:chExt cx="403112" cy="511295"/>
            </a:xfrm>
          </p:grpSpPr>
          <p:sp>
            <p:nvSpPr>
              <p:cNvPr id="13" name="Gefaltete Ecke 12"/>
              <p:cNvSpPr/>
              <p:nvPr/>
            </p:nvSpPr>
            <p:spPr bwMode="gray">
              <a:xfrm rot="10800000" flipH="1">
                <a:off x="7150511" y="1361724"/>
                <a:ext cx="309716" cy="420330"/>
              </a:xfrm>
              <a:prstGeom prst="foldedCorner">
                <a:avLst>
                  <a:gd name="adj" fmla="val 38333"/>
                </a:avLst>
              </a:prstGeom>
              <a:solidFill>
                <a:schemeClr val="tx1">
                  <a:lumMod val="65000"/>
                  <a:lumOff val="35000"/>
                </a:schemeClr>
              </a:solidFill>
              <a:ln w="635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b="0" i="0" u="none" strike="noStrike" kern="0" cap="none" spc="0" normalizeH="0" baseline="0">
                  <a:ln>
                    <a:noFill/>
                  </a:ln>
                  <a:effectLst/>
                  <a:uLnTx/>
                  <a:uFillTx/>
                  <a:ea typeface="Arial Unicode MS" pitchFamily="34" charset="-128"/>
                  <a:cs typeface="Arial Unicode MS" pitchFamily="34" charset="-128"/>
                </a:endParaRPr>
              </a:p>
            </p:txBody>
          </p:sp>
          <p:sp>
            <p:nvSpPr>
              <p:cNvPr id="14" name="Gefaltete Ecke 13"/>
              <p:cNvSpPr/>
              <p:nvPr/>
            </p:nvSpPr>
            <p:spPr bwMode="gray">
              <a:xfrm rot="10800000" flipH="1">
                <a:off x="7103823" y="1410891"/>
                <a:ext cx="309716" cy="420330"/>
              </a:xfrm>
              <a:prstGeom prst="foldedCorner">
                <a:avLst>
                  <a:gd name="adj" fmla="val 38333"/>
                </a:avLst>
              </a:prstGeom>
              <a:solidFill>
                <a:schemeClr val="tx1">
                  <a:lumMod val="65000"/>
                  <a:lumOff val="35000"/>
                </a:schemeClr>
              </a:solidFill>
              <a:ln w="635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b="0" i="0" u="none" strike="noStrike" kern="0" cap="none" spc="0" normalizeH="0" baseline="0">
                  <a:ln>
                    <a:noFill/>
                  </a:ln>
                  <a:effectLst/>
                  <a:uLnTx/>
                  <a:uFillTx/>
                  <a:ea typeface="Arial Unicode MS" pitchFamily="34" charset="-128"/>
                  <a:cs typeface="Arial Unicode MS" pitchFamily="34" charset="-128"/>
                </a:endParaRPr>
              </a:p>
            </p:txBody>
          </p:sp>
          <p:grpSp>
            <p:nvGrpSpPr>
              <p:cNvPr id="15" name="Gruppieren 33"/>
              <p:cNvGrpSpPr/>
              <p:nvPr/>
            </p:nvGrpSpPr>
            <p:grpSpPr>
              <a:xfrm>
                <a:off x="7057115" y="1452689"/>
                <a:ext cx="309716" cy="420330"/>
                <a:chOff x="589936" y="2809567"/>
                <a:chExt cx="309716" cy="420330"/>
              </a:xfrm>
            </p:grpSpPr>
            <p:sp>
              <p:nvSpPr>
                <p:cNvPr id="16" name="Gefaltete Ecke 15"/>
                <p:cNvSpPr/>
                <p:nvPr/>
              </p:nvSpPr>
              <p:spPr bwMode="gray">
                <a:xfrm rot="10800000" flipH="1">
                  <a:off x="589936" y="2809567"/>
                  <a:ext cx="309716" cy="420330"/>
                </a:xfrm>
                <a:prstGeom prst="foldedCorner">
                  <a:avLst>
                    <a:gd name="adj" fmla="val 38333"/>
                  </a:avLst>
                </a:prstGeom>
                <a:solidFill>
                  <a:schemeClr val="tx1">
                    <a:lumMod val="65000"/>
                    <a:lumOff val="35000"/>
                  </a:schemeClr>
                </a:solidFill>
                <a:ln w="635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b="0" i="0" u="none" strike="noStrike" kern="0" cap="none" spc="0" normalizeH="0" baseline="0">
                    <a:ln>
                      <a:noFill/>
                    </a:ln>
                    <a:effectLst/>
                    <a:uLnTx/>
                    <a:uFillTx/>
                    <a:ea typeface="Arial Unicode MS" pitchFamily="34" charset="-128"/>
                    <a:cs typeface="Arial Unicode MS" pitchFamily="34" charset="-128"/>
                  </a:endParaRPr>
                </a:p>
              </p:txBody>
            </p:sp>
            <p:sp>
              <p:nvSpPr>
                <p:cNvPr id="17" name="Textfeld 16"/>
                <p:cNvSpPr txBox="1"/>
                <p:nvPr/>
              </p:nvSpPr>
              <p:spPr>
                <a:xfrm>
                  <a:off x="697006" y="2861855"/>
                  <a:ext cx="94496" cy="3262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de-DE" sz="3600" i="1" kern="0" dirty="0">
                      <a:solidFill>
                        <a:schemeClr val="bg1"/>
                      </a:solidFill>
                      <a:latin typeface="Angsana New" pitchFamily="18" charset="-34"/>
                      <a:ea typeface="Arial Unicode MS" pitchFamily="34" charset="-128"/>
                      <a:cs typeface="Angsana New" pitchFamily="18" charset="-34"/>
                    </a:rPr>
                    <a:t>i</a:t>
                  </a:r>
                </a:p>
              </p:txBody>
            </p:sp>
          </p:grpSp>
        </p:grpSp>
      </p:grpSp>
      <p:sp>
        <p:nvSpPr>
          <p:cNvPr id="18" name="Textplatzhalter 21"/>
          <p:cNvSpPr>
            <a:spLocks noGrp="1"/>
          </p:cNvSpPr>
          <p:nvPr>
            <p:ph type="body" sz="quarter" idx="12" hasCustomPrompt="1"/>
          </p:nvPr>
        </p:nvSpPr>
        <p:spPr>
          <a:xfrm>
            <a:off x="2327108" y="3552319"/>
            <a:ext cx="9542092" cy="530990"/>
          </a:xfrm>
          <a:prstGeom prst="rect">
            <a:avLst/>
          </a:prstGeom>
        </p:spPr>
        <p:txBody>
          <a:bodyPr/>
          <a:lstStyle>
            <a:lvl1pPr marL="214298" indent="-214298">
              <a:lnSpc>
                <a:spcPct val="100000"/>
              </a:lnSpc>
              <a:spcBef>
                <a:spcPts val="0"/>
              </a:spcBef>
              <a:spcAft>
                <a:spcPts val="0"/>
              </a:spcAft>
              <a:buClr>
                <a:schemeClr val="bg1">
                  <a:lumMod val="65000"/>
                </a:schemeClr>
              </a:buClr>
              <a:buSzPct val="100000"/>
              <a:buFont typeface="Arial" panose="020B0604020202020204" pitchFamily="34" charset="0"/>
              <a:buChar char="•"/>
              <a:defRPr sz="1600" b="0" baseline="0">
                <a:solidFill>
                  <a:schemeClr val="tx1"/>
                </a:solidFill>
              </a:defRPr>
            </a:lvl1pPr>
            <a:lvl2pPr marL="405974" indent="-214298">
              <a:lnSpc>
                <a:spcPct val="100000"/>
              </a:lnSpc>
              <a:spcBef>
                <a:spcPts val="0"/>
              </a:spcBef>
              <a:spcAft>
                <a:spcPts val="0"/>
              </a:spcAft>
              <a:buClr>
                <a:schemeClr val="tx2"/>
              </a:buClr>
              <a:buSzPct val="100000"/>
              <a:buFont typeface="Arial" panose="020B0604020202020204" pitchFamily="34" charset="0"/>
              <a:buChar char="•"/>
              <a:defRPr/>
            </a:lvl2pPr>
          </a:lstStyle>
          <a:p>
            <a:pPr lvl="0"/>
            <a:r>
              <a:rPr lang="en-US" dirty="0"/>
              <a:t>&lt;server-side&gt;</a:t>
            </a:r>
          </a:p>
          <a:p>
            <a:pPr lvl="0"/>
            <a:r>
              <a:rPr lang="en-US" dirty="0"/>
              <a:t>&lt;client-side&gt;</a:t>
            </a:r>
            <a:endParaRPr lang="de-DE" dirty="0"/>
          </a:p>
        </p:txBody>
      </p:sp>
      <p:sp>
        <p:nvSpPr>
          <p:cNvPr id="19" name="Textfeld 18"/>
          <p:cNvSpPr txBox="1"/>
          <p:nvPr userDrawn="1"/>
        </p:nvSpPr>
        <p:spPr>
          <a:xfrm>
            <a:off x="2041112" y="3250331"/>
            <a:ext cx="9828088" cy="336918"/>
          </a:xfrm>
          <a:prstGeom prst="rect">
            <a:avLst/>
          </a:prstGeom>
          <a:noFill/>
        </p:spPr>
        <p:txBody>
          <a:bodyPr wrap="none" lIns="0" tIns="0" rIns="0" bIns="0" rtlCol="0" anchor="t" anchorCtr="0">
            <a:noAutofit/>
          </a:bodyPr>
          <a:lstStyle/>
          <a:p>
            <a:pPr marL="265490" indent="-195248" fontAlgn="base">
              <a:spcBef>
                <a:spcPct val="50000"/>
              </a:spcBef>
              <a:spcAft>
                <a:spcPct val="0"/>
              </a:spcAft>
              <a:buClr>
                <a:schemeClr val="bg1">
                  <a:lumMod val="65000"/>
                </a:schemeClr>
              </a:buClr>
              <a:buSzPct val="100000"/>
              <a:buFont typeface="Wingdings" panose="05000000000000000000" pitchFamily="2" charset="2"/>
              <a:buChar char="§"/>
            </a:pPr>
            <a:r>
              <a:rPr lang="en-US" sz="1800" b="0" kern="1200" baseline="0" noProof="0" dirty="0">
                <a:solidFill>
                  <a:schemeClr val="tx1"/>
                </a:solidFill>
                <a:latin typeface="+mn-lt"/>
                <a:ea typeface="+mn-ea"/>
                <a:cs typeface="+mn-cs"/>
              </a:rPr>
              <a:t>Software used</a:t>
            </a:r>
          </a:p>
        </p:txBody>
      </p:sp>
      <p:sp>
        <p:nvSpPr>
          <p:cNvPr id="20" name="Textfeld 19"/>
          <p:cNvSpPr txBox="1"/>
          <p:nvPr userDrawn="1"/>
        </p:nvSpPr>
        <p:spPr>
          <a:xfrm>
            <a:off x="2043658" y="4533142"/>
            <a:ext cx="9825542" cy="336918"/>
          </a:xfrm>
          <a:prstGeom prst="rect">
            <a:avLst/>
          </a:prstGeom>
          <a:noFill/>
        </p:spPr>
        <p:txBody>
          <a:bodyPr wrap="none" lIns="0" tIns="0" rIns="0" bIns="0" rtlCol="0" anchor="t" anchorCtr="0">
            <a:noAutofit/>
          </a:bodyPr>
          <a:lstStyle/>
          <a:p>
            <a:pPr marL="265490" indent="-195248" fontAlgn="base">
              <a:spcBef>
                <a:spcPct val="50000"/>
              </a:spcBef>
              <a:spcAft>
                <a:spcPct val="0"/>
              </a:spcAft>
              <a:buClr>
                <a:schemeClr val="bg1">
                  <a:lumMod val="65000"/>
                </a:schemeClr>
              </a:buClr>
              <a:buSzPct val="100000"/>
              <a:buFont typeface="Wingdings" panose="05000000000000000000" pitchFamily="2" charset="2"/>
              <a:buChar char="§"/>
            </a:pPr>
            <a:r>
              <a:rPr lang="en-US" sz="1800" b="0" kern="1200" baseline="0" noProof="0" dirty="0">
                <a:solidFill>
                  <a:schemeClr val="tx1"/>
                </a:solidFill>
                <a:latin typeface="+mn-lt"/>
                <a:ea typeface="+mn-ea"/>
                <a:cs typeface="+mn-cs"/>
              </a:rPr>
              <a:t>Prerequisites</a:t>
            </a:r>
          </a:p>
        </p:txBody>
      </p:sp>
      <p:sp>
        <p:nvSpPr>
          <p:cNvPr id="21" name="Textplatzhalter 21"/>
          <p:cNvSpPr>
            <a:spLocks noGrp="1"/>
          </p:cNvSpPr>
          <p:nvPr>
            <p:ph type="body" sz="quarter" idx="13" hasCustomPrompt="1"/>
          </p:nvPr>
        </p:nvSpPr>
        <p:spPr>
          <a:xfrm>
            <a:off x="2327107" y="4845892"/>
            <a:ext cx="9542093" cy="530990"/>
          </a:xfrm>
          <a:prstGeom prst="rect">
            <a:avLst/>
          </a:prstGeom>
        </p:spPr>
        <p:txBody>
          <a:bodyPr/>
          <a:lstStyle>
            <a:lvl1pPr marL="285750" indent="-285750">
              <a:lnSpc>
                <a:spcPct val="100000"/>
              </a:lnSpc>
              <a:spcBef>
                <a:spcPts val="0"/>
              </a:spcBef>
              <a:spcAft>
                <a:spcPts val="0"/>
              </a:spcAft>
              <a:buClr>
                <a:schemeClr val="bg1">
                  <a:lumMod val="65000"/>
                </a:schemeClr>
              </a:buClr>
              <a:buSzPct val="100000"/>
              <a:buFont typeface="Arial" panose="020B0604020202020204" pitchFamily="34" charset="0"/>
              <a:buChar char="•"/>
              <a:defRPr sz="1600" b="0" baseline="0">
                <a:solidFill>
                  <a:schemeClr val="tx1"/>
                </a:solidFill>
              </a:defRPr>
            </a:lvl1pPr>
            <a:lvl2pPr marL="405974" indent="-214298">
              <a:lnSpc>
                <a:spcPct val="100000"/>
              </a:lnSpc>
              <a:spcBef>
                <a:spcPts val="0"/>
              </a:spcBef>
              <a:spcAft>
                <a:spcPts val="0"/>
              </a:spcAft>
              <a:buClr>
                <a:schemeClr val="tx2"/>
              </a:buClr>
              <a:buSzPct val="100000"/>
              <a:buFont typeface="Arial" panose="020B0604020202020204" pitchFamily="34" charset="0"/>
              <a:buChar char="•"/>
              <a:defRPr/>
            </a:lvl2pPr>
          </a:lstStyle>
          <a:p>
            <a:pPr lvl="0"/>
            <a:r>
              <a:rPr lang="en-US" dirty="0"/>
              <a:t>&lt;curricula&gt;</a:t>
            </a:r>
          </a:p>
          <a:p>
            <a:pPr lvl="0"/>
            <a:r>
              <a:rPr lang="en-US" dirty="0"/>
              <a:t>&lt;other prerequisites&gt;</a:t>
            </a:r>
            <a:endParaRPr lang="de-DE" dirty="0"/>
          </a:p>
        </p:txBody>
      </p:sp>
    </p:spTree>
    <p:extLst>
      <p:ext uri="{BB962C8B-B14F-4D97-AF65-F5344CB8AC3E}">
        <p14:creationId xmlns:p14="http://schemas.microsoft.com/office/powerpoint/2010/main" val="1784089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odule information I">
    <p:spTree>
      <p:nvGrpSpPr>
        <p:cNvPr id="1" name=""/>
        <p:cNvGrpSpPr/>
        <p:nvPr/>
      </p:nvGrpSpPr>
      <p:grpSpPr>
        <a:xfrm>
          <a:off x="0" y="0"/>
          <a:ext cx="0" cy="0"/>
          <a:chOff x="0" y="0"/>
          <a:chExt cx="0" cy="0"/>
        </a:xfrm>
      </p:grpSpPr>
      <p:sp>
        <p:nvSpPr>
          <p:cNvPr id="5" name="Textfeld 4"/>
          <p:cNvSpPr txBox="1"/>
          <p:nvPr userDrawn="1"/>
        </p:nvSpPr>
        <p:spPr>
          <a:xfrm>
            <a:off x="324000" y="324000"/>
            <a:ext cx="11545200" cy="759600"/>
          </a:xfrm>
          <a:prstGeom prst="rect">
            <a:avLst/>
          </a:prstGeom>
          <a:noFill/>
        </p:spPr>
        <p:txBody>
          <a:bodyPr wrap="square" lIns="0" tIns="0" rIns="0" bIns="0" rtlCol="0" anchor="ctr" anchorCtr="0">
            <a:noAutofit/>
          </a:bodyPr>
          <a:lstStyle/>
          <a:p>
            <a:pPr fontAlgn="base">
              <a:spcBef>
                <a:spcPts val="600"/>
              </a:spcBef>
              <a:spcAft>
                <a:spcPct val="0"/>
              </a:spcAft>
              <a:buClr>
                <a:srgbClr val="F0AB00"/>
              </a:buClr>
              <a:buSzPct val="80000"/>
            </a:pPr>
            <a:r>
              <a:rPr lang="en-US" sz="2400" b="1" kern="0" noProof="0" dirty="0">
                <a:solidFill>
                  <a:schemeClr val="accent2"/>
                </a:solidFill>
                <a:latin typeface="+mj-lt"/>
                <a:ea typeface="Arial Unicode MS" pitchFamily="34" charset="-128"/>
                <a:cs typeface="Arial Unicode MS" pitchFamily="34" charset="-128"/>
              </a:rPr>
              <a:t>Module</a:t>
            </a:r>
            <a:r>
              <a:rPr lang="en-US" sz="2400" b="1" kern="0" baseline="0" noProof="0" dirty="0">
                <a:solidFill>
                  <a:schemeClr val="accent2"/>
                </a:solidFill>
                <a:latin typeface="+mj-lt"/>
                <a:ea typeface="Arial Unicode MS" pitchFamily="34" charset="-128"/>
                <a:cs typeface="Arial Unicode MS" pitchFamily="34" charset="-128"/>
              </a:rPr>
              <a:t> Information</a:t>
            </a:r>
            <a:endParaRPr lang="en-US" sz="2400" b="1" kern="0" noProof="0" dirty="0">
              <a:solidFill>
                <a:schemeClr val="accent2"/>
              </a:solidFill>
              <a:latin typeface="+mj-lt"/>
              <a:ea typeface="Arial Unicode MS" pitchFamily="34" charset="-128"/>
              <a:cs typeface="Arial Unicode MS" pitchFamily="34" charset="-128"/>
            </a:endParaRPr>
          </a:p>
        </p:txBody>
      </p:sp>
      <p:grpSp>
        <p:nvGrpSpPr>
          <p:cNvPr id="22" name="Gruppieren 21"/>
          <p:cNvGrpSpPr/>
          <p:nvPr userDrawn="1"/>
        </p:nvGrpSpPr>
        <p:grpSpPr>
          <a:xfrm>
            <a:off x="324000" y="1499007"/>
            <a:ext cx="1299600" cy="1299600"/>
            <a:chOff x="214040" y="1152039"/>
            <a:chExt cx="765542" cy="765543"/>
          </a:xfrm>
        </p:grpSpPr>
        <p:grpSp>
          <p:nvGrpSpPr>
            <p:cNvPr id="23" name="Gruppieren 22"/>
            <p:cNvGrpSpPr/>
            <p:nvPr userDrawn="1"/>
          </p:nvGrpSpPr>
          <p:grpSpPr>
            <a:xfrm>
              <a:off x="361780" y="1456593"/>
              <a:ext cx="464587" cy="191753"/>
              <a:chOff x="1642324" y="4884196"/>
              <a:chExt cx="660745" cy="294992"/>
            </a:xfrm>
          </p:grpSpPr>
          <p:sp>
            <p:nvSpPr>
              <p:cNvPr id="25" name="Richtungspfeil 24"/>
              <p:cNvSpPr/>
              <p:nvPr userDrawn="1"/>
            </p:nvSpPr>
            <p:spPr bwMode="gray">
              <a:xfrm rot="8100000">
                <a:off x="1767471" y="4884196"/>
                <a:ext cx="535598" cy="221844"/>
              </a:xfrm>
              <a:prstGeom prst="homePlate">
                <a:avLst/>
              </a:prstGeom>
              <a:solidFill>
                <a:schemeClr val="tx1">
                  <a:lumMod val="65000"/>
                  <a:lumOff val="35000"/>
                </a:schemeClr>
              </a:solidFill>
              <a:ln w="6350" algn="ctr">
                <a:solidFill>
                  <a:schemeClr val="tx1">
                    <a:lumMod val="65000"/>
                    <a:lumOff val="35000"/>
                  </a:schemeClr>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b="0" i="0" u="none" strike="noStrike" kern="0" cap="none" spc="0" normalizeH="0" baseline="0">
                  <a:ln>
                    <a:noFill/>
                  </a:ln>
                  <a:effectLst/>
                  <a:uLnTx/>
                  <a:uFillTx/>
                  <a:ea typeface="Arial Unicode MS" pitchFamily="34" charset="-128"/>
                  <a:cs typeface="Arial Unicode MS" pitchFamily="34" charset="-128"/>
                </a:endParaRPr>
              </a:p>
            </p:txBody>
          </p:sp>
          <p:sp>
            <p:nvSpPr>
              <p:cNvPr id="26" name="Rechteck 25"/>
              <p:cNvSpPr/>
              <p:nvPr/>
            </p:nvSpPr>
            <p:spPr bwMode="gray">
              <a:xfrm rot="8100000">
                <a:off x="1920613" y="4887121"/>
                <a:ext cx="305780" cy="129124"/>
              </a:xfrm>
              <a:prstGeom prst="rect">
                <a:avLst/>
              </a:prstGeom>
              <a:solidFill>
                <a:schemeClr val="bg1"/>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b="0" i="0" u="none" strike="noStrike" kern="0" cap="none" spc="0" normalizeH="0" baseline="0">
                  <a:ln>
                    <a:noFill/>
                  </a:ln>
                  <a:effectLst/>
                  <a:uLnTx/>
                  <a:uFillTx/>
                  <a:ea typeface="Arial Unicode MS" pitchFamily="34" charset="-128"/>
                  <a:cs typeface="Arial Unicode MS" pitchFamily="34" charset="-128"/>
                </a:endParaRPr>
              </a:p>
            </p:txBody>
          </p:sp>
          <p:cxnSp>
            <p:nvCxnSpPr>
              <p:cNvPr id="27" name="Gerade Verbindung 25"/>
              <p:cNvCxnSpPr/>
              <p:nvPr userDrawn="1"/>
            </p:nvCxnSpPr>
            <p:spPr>
              <a:xfrm>
                <a:off x="1642324" y="5179188"/>
                <a:ext cx="140109" cy="0"/>
              </a:xfrm>
              <a:prstGeom prst="line">
                <a:avLst/>
              </a:prstGeom>
              <a:ln w="254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sp>
          <p:nvSpPr>
            <p:cNvPr id="24" name="Donut 11"/>
            <p:cNvSpPr/>
            <p:nvPr userDrawn="1"/>
          </p:nvSpPr>
          <p:spPr bwMode="gray">
            <a:xfrm>
              <a:off x="214040" y="1152039"/>
              <a:ext cx="765542" cy="765543"/>
            </a:xfrm>
            <a:prstGeom prst="donut">
              <a:avLst>
                <a:gd name="adj" fmla="val 5979"/>
              </a:avLst>
            </a:prstGeom>
            <a:solidFill>
              <a:schemeClr val="accent1"/>
            </a:solidFill>
            <a:ln w="6350" algn="ctr">
              <a:solidFill>
                <a:schemeClr val="accent1"/>
              </a:solidFill>
              <a:miter lim="800000"/>
              <a:headEnd/>
              <a:tailEnd/>
            </a:ln>
          </p:spPr>
          <p:txBody>
            <a:bodyPr lIns="89863" tIns="71908" rIns="89863" bIns="71908" rtlCol="0" anchor="ctr"/>
            <a:lstStyle/>
            <a:p>
              <a:pPr algn="ctr" defTabSz="913003" fontAlgn="base">
                <a:spcBef>
                  <a:spcPct val="50000"/>
                </a:spcBef>
                <a:spcAft>
                  <a:spcPct val="0"/>
                </a:spcAft>
                <a:buClr>
                  <a:srgbClr val="F0AB00"/>
                </a:buClr>
                <a:buSzPct val="80000"/>
              </a:pPr>
              <a:endParaRPr lang="de-DE" sz="2000" kern="0">
                <a:ea typeface="Arial Unicode MS" pitchFamily="34" charset="-128"/>
                <a:cs typeface="Arial Unicode MS" pitchFamily="34" charset="-128"/>
              </a:endParaRPr>
            </a:p>
          </p:txBody>
        </p:sp>
      </p:grpSp>
      <p:grpSp>
        <p:nvGrpSpPr>
          <p:cNvPr id="28" name="Gruppieren 27"/>
          <p:cNvGrpSpPr/>
          <p:nvPr userDrawn="1"/>
        </p:nvGrpSpPr>
        <p:grpSpPr>
          <a:xfrm>
            <a:off x="324000" y="3809388"/>
            <a:ext cx="1299600" cy="1299600"/>
            <a:chOff x="216000" y="2969382"/>
            <a:chExt cx="765542" cy="765543"/>
          </a:xfrm>
        </p:grpSpPr>
        <p:pic>
          <p:nvPicPr>
            <p:cNvPr id="29"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23714" y="3133080"/>
              <a:ext cx="361950" cy="4381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 name="Donut 11"/>
            <p:cNvSpPr/>
            <p:nvPr userDrawn="1"/>
          </p:nvSpPr>
          <p:spPr bwMode="gray">
            <a:xfrm>
              <a:off x="216000" y="2969382"/>
              <a:ext cx="765542" cy="765543"/>
            </a:xfrm>
            <a:prstGeom prst="donut">
              <a:avLst>
                <a:gd name="adj" fmla="val 5979"/>
              </a:avLst>
            </a:prstGeom>
            <a:solidFill>
              <a:schemeClr val="accent1"/>
            </a:solidFill>
            <a:ln w="6350" algn="ctr">
              <a:solidFill>
                <a:schemeClr val="accent1"/>
              </a:solidFill>
              <a:miter lim="800000"/>
              <a:headEnd/>
              <a:tailEnd/>
            </a:ln>
          </p:spPr>
          <p:txBody>
            <a:bodyPr lIns="89863" tIns="71908" rIns="89863" bIns="71908" rtlCol="0" anchor="ctr"/>
            <a:lstStyle/>
            <a:p>
              <a:pPr algn="ctr" defTabSz="913003" fontAlgn="base">
                <a:spcBef>
                  <a:spcPct val="50000"/>
                </a:spcBef>
                <a:spcAft>
                  <a:spcPct val="0"/>
                </a:spcAft>
                <a:buClr>
                  <a:srgbClr val="F0AB00"/>
                </a:buClr>
                <a:buSzPct val="80000"/>
              </a:pPr>
              <a:endParaRPr lang="de-DE" sz="2000" kern="0">
                <a:ea typeface="Arial Unicode MS" pitchFamily="34" charset="-128"/>
                <a:cs typeface="Arial Unicode MS" pitchFamily="34" charset="-128"/>
              </a:endParaRPr>
            </a:p>
          </p:txBody>
        </p:sp>
      </p:grpSp>
      <p:grpSp>
        <p:nvGrpSpPr>
          <p:cNvPr id="31" name="Gruppieren 30"/>
          <p:cNvGrpSpPr/>
          <p:nvPr userDrawn="1"/>
        </p:nvGrpSpPr>
        <p:grpSpPr>
          <a:xfrm>
            <a:off x="1951753" y="1927906"/>
            <a:ext cx="9917447" cy="500901"/>
            <a:chOff x="1108399" y="1396713"/>
            <a:chExt cx="7030682" cy="404566"/>
          </a:xfrm>
        </p:grpSpPr>
        <p:sp>
          <p:nvSpPr>
            <p:cNvPr id="32" name="Rectangle 10"/>
            <p:cNvSpPr/>
            <p:nvPr userDrawn="1"/>
          </p:nvSpPr>
          <p:spPr>
            <a:xfrm>
              <a:off x="1108399" y="1396713"/>
              <a:ext cx="3835401" cy="298157"/>
            </a:xfrm>
            <a:prstGeom prst="rect">
              <a:avLst/>
            </a:prstGeom>
          </p:spPr>
          <p:txBody>
            <a:bodyPr wrap="square" lIns="91302" tIns="45630" rIns="91302" bIns="45630">
              <a:spAutoFit/>
            </a:bodyPr>
            <a:lstStyle/>
            <a:p>
              <a:r>
                <a:rPr lang="en-US" sz="1800" b="1" noProof="0" dirty="0">
                  <a:solidFill>
                    <a:schemeClr val="tx1"/>
                  </a:solidFill>
                  <a:latin typeface="+mj-lt"/>
                </a:rPr>
                <a:t>Authors</a:t>
              </a:r>
              <a:endParaRPr lang="en-US" sz="1200" b="1" noProof="0" dirty="0">
                <a:solidFill>
                  <a:schemeClr val="tx1"/>
                </a:solidFill>
                <a:latin typeface="+mj-lt"/>
              </a:endParaRPr>
            </a:p>
          </p:txBody>
        </p:sp>
        <p:cxnSp>
          <p:nvCxnSpPr>
            <p:cNvPr id="33" name="Straight Connector 12"/>
            <p:cNvCxnSpPr/>
            <p:nvPr userDrawn="1"/>
          </p:nvCxnSpPr>
          <p:spPr>
            <a:xfrm flipV="1">
              <a:off x="1197563" y="1776441"/>
              <a:ext cx="6941518" cy="24838"/>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34" name="Textplatzhalter 21"/>
          <p:cNvSpPr>
            <a:spLocks noGrp="1"/>
          </p:cNvSpPr>
          <p:nvPr>
            <p:ph type="body" sz="quarter" idx="15" hasCustomPrompt="1"/>
          </p:nvPr>
        </p:nvSpPr>
        <p:spPr>
          <a:xfrm>
            <a:off x="2038856" y="2624439"/>
            <a:ext cx="9830344" cy="1319928"/>
          </a:xfrm>
          <a:prstGeom prst="rect">
            <a:avLst/>
          </a:prstGeom>
        </p:spPr>
        <p:txBody>
          <a:bodyPr anchor="t" anchorCtr="0"/>
          <a:lstStyle>
            <a:lvl1pPr marL="266400" indent="-194400">
              <a:lnSpc>
                <a:spcPct val="100000"/>
              </a:lnSpc>
              <a:spcBef>
                <a:spcPts val="0"/>
              </a:spcBef>
              <a:spcAft>
                <a:spcPts val="0"/>
              </a:spcAft>
              <a:buClr>
                <a:schemeClr val="bg1">
                  <a:lumMod val="75000"/>
                </a:schemeClr>
              </a:buClr>
              <a:buSzPct val="100000"/>
              <a:buFont typeface="Wingdings" panose="05000000000000000000" pitchFamily="2" charset="2"/>
              <a:buChar char="§"/>
              <a:defRPr sz="1800" b="0" baseline="0">
                <a:solidFill>
                  <a:schemeClr val="tx1"/>
                </a:solidFill>
              </a:defRPr>
            </a:lvl1pPr>
            <a:lvl2pPr marL="405974" indent="-214298">
              <a:lnSpc>
                <a:spcPct val="100000"/>
              </a:lnSpc>
              <a:spcBef>
                <a:spcPts val="0"/>
              </a:spcBef>
              <a:spcAft>
                <a:spcPts val="0"/>
              </a:spcAft>
              <a:buClr>
                <a:schemeClr val="tx2"/>
              </a:buClr>
              <a:buSzPct val="100000"/>
              <a:buFont typeface="Arial" panose="020B0604020202020204" pitchFamily="34" charset="0"/>
              <a:buChar char="•"/>
              <a:defRPr/>
            </a:lvl2pPr>
          </a:lstStyle>
          <a:p>
            <a:pPr lvl="0"/>
            <a:r>
              <a:rPr lang="en-US" dirty="0"/>
              <a:t>&lt;Author&gt;</a:t>
            </a:r>
          </a:p>
          <a:p>
            <a:pPr lvl="0"/>
            <a:r>
              <a:rPr lang="en-US" dirty="0"/>
              <a:t>&lt;Author&gt;</a:t>
            </a:r>
          </a:p>
          <a:p>
            <a:pPr lvl="0"/>
            <a:r>
              <a:rPr lang="en-US" dirty="0"/>
              <a:t>&lt;Author&gt;</a:t>
            </a:r>
          </a:p>
        </p:txBody>
      </p:sp>
      <p:grpSp>
        <p:nvGrpSpPr>
          <p:cNvPr id="35" name="Gruppieren 34"/>
          <p:cNvGrpSpPr/>
          <p:nvPr userDrawn="1"/>
        </p:nvGrpSpPr>
        <p:grpSpPr>
          <a:xfrm>
            <a:off x="1957853" y="4230977"/>
            <a:ext cx="9911347" cy="500901"/>
            <a:chOff x="1108399" y="1396713"/>
            <a:chExt cx="7030682" cy="404566"/>
          </a:xfrm>
        </p:grpSpPr>
        <p:sp>
          <p:nvSpPr>
            <p:cNvPr id="36" name="Rectangle 10"/>
            <p:cNvSpPr/>
            <p:nvPr userDrawn="1"/>
          </p:nvSpPr>
          <p:spPr>
            <a:xfrm>
              <a:off x="1108399" y="1396713"/>
              <a:ext cx="3835401" cy="298157"/>
            </a:xfrm>
            <a:prstGeom prst="rect">
              <a:avLst/>
            </a:prstGeom>
          </p:spPr>
          <p:txBody>
            <a:bodyPr wrap="square" lIns="91302" tIns="45630" rIns="91302" bIns="45630">
              <a:spAutoFit/>
            </a:bodyPr>
            <a:lstStyle/>
            <a:p>
              <a:r>
                <a:rPr lang="en-US" sz="1800" b="1" noProof="0" dirty="0">
                  <a:solidFill>
                    <a:schemeClr val="tx1"/>
                  </a:solidFill>
                  <a:latin typeface="+mj-lt"/>
                </a:rPr>
                <a:t>Target Audience</a:t>
              </a:r>
              <a:endParaRPr lang="en-US" sz="1200" b="1" noProof="0" dirty="0">
                <a:solidFill>
                  <a:schemeClr val="tx1"/>
                </a:solidFill>
                <a:latin typeface="+mj-lt"/>
              </a:endParaRPr>
            </a:p>
          </p:txBody>
        </p:sp>
        <p:cxnSp>
          <p:nvCxnSpPr>
            <p:cNvPr id="37" name="Straight Connector 12"/>
            <p:cNvCxnSpPr/>
            <p:nvPr userDrawn="1"/>
          </p:nvCxnSpPr>
          <p:spPr>
            <a:xfrm flipV="1">
              <a:off x="1197563" y="1776441"/>
              <a:ext cx="6941518" cy="24838"/>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38" name="Textplatzhalter 21"/>
          <p:cNvSpPr>
            <a:spLocks noGrp="1"/>
          </p:cNvSpPr>
          <p:nvPr>
            <p:ph type="body" sz="quarter" idx="16" hasCustomPrompt="1"/>
          </p:nvPr>
        </p:nvSpPr>
        <p:spPr>
          <a:xfrm>
            <a:off x="2044953" y="4927509"/>
            <a:ext cx="9824247" cy="1319928"/>
          </a:xfrm>
          <a:prstGeom prst="rect">
            <a:avLst/>
          </a:prstGeom>
        </p:spPr>
        <p:txBody>
          <a:bodyPr anchor="t" anchorCtr="0"/>
          <a:lstStyle>
            <a:lvl1pPr marL="266400" indent="-194400">
              <a:lnSpc>
                <a:spcPct val="100000"/>
              </a:lnSpc>
              <a:spcBef>
                <a:spcPts val="0"/>
              </a:spcBef>
              <a:spcAft>
                <a:spcPts val="0"/>
              </a:spcAft>
              <a:buClr>
                <a:schemeClr val="bg1">
                  <a:lumMod val="75000"/>
                </a:schemeClr>
              </a:buClr>
              <a:buSzPct val="100000"/>
              <a:buFont typeface="Wingdings" panose="05000000000000000000" pitchFamily="2" charset="2"/>
              <a:buChar char="§"/>
              <a:defRPr sz="1800" b="0" baseline="0">
                <a:solidFill>
                  <a:schemeClr val="tx1"/>
                </a:solidFill>
              </a:defRPr>
            </a:lvl1pPr>
            <a:lvl2pPr marL="405974" indent="-214298">
              <a:lnSpc>
                <a:spcPct val="100000"/>
              </a:lnSpc>
              <a:spcBef>
                <a:spcPts val="0"/>
              </a:spcBef>
              <a:spcAft>
                <a:spcPts val="0"/>
              </a:spcAft>
              <a:buClr>
                <a:schemeClr val="tx2"/>
              </a:buClr>
              <a:buSzPct val="100000"/>
              <a:buFont typeface="Arial" panose="020B0604020202020204" pitchFamily="34" charset="0"/>
              <a:buChar char="•"/>
              <a:defRPr/>
            </a:lvl2pPr>
          </a:lstStyle>
          <a:p>
            <a:pPr lvl="0"/>
            <a:r>
              <a:rPr lang="en-US" dirty="0"/>
              <a:t>&lt;Target audience&gt;</a:t>
            </a:r>
          </a:p>
          <a:p>
            <a:pPr lvl="0"/>
            <a:r>
              <a:rPr lang="en-US" dirty="0"/>
              <a:t>&lt;Target audience&gt;</a:t>
            </a:r>
          </a:p>
          <a:p>
            <a:pPr lvl="0"/>
            <a:r>
              <a:rPr lang="en-US" dirty="0"/>
              <a:t>&lt;Target audience&gt;</a:t>
            </a:r>
          </a:p>
        </p:txBody>
      </p:sp>
    </p:spTree>
    <p:extLst>
      <p:ext uri="{BB962C8B-B14F-4D97-AF65-F5344CB8AC3E}">
        <p14:creationId xmlns:p14="http://schemas.microsoft.com/office/powerpoint/2010/main" val="2738841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odule information II">
    <p:spTree>
      <p:nvGrpSpPr>
        <p:cNvPr id="1" name=""/>
        <p:cNvGrpSpPr/>
        <p:nvPr/>
      </p:nvGrpSpPr>
      <p:grpSpPr>
        <a:xfrm>
          <a:off x="0" y="0"/>
          <a:ext cx="0" cy="0"/>
          <a:chOff x="0" y="0"/>
          <a:chExt cx="0" cy="0"/>
        </a:xfrm>
      </p:grpSpPr>
      <p:sp>
        <p:nvSpPr>
          <p:cNvPr id="5" name="Textfeld 4"/>
          <p:cNvSpPr txBox="1"/>
          <p:nvPr userDrawn="1"/>
        </p:nvSpPr>
        <p:spPr>
          <a:xfrm>
            <a:off x="324000" y="324000"/>
            <a:ext cx="11545200" cy="759600"/>
          </a:xfrm>
          <a:prstGeom prst="rect">
            <a:avLst/>
          </a:prstGeom>
          <a:noFill/>
        </p:spPr>
        <p:txBody>
          <a:bodyPr wrap="square" lIns="0" tIns="0" rIns="0" bIns="0" rtlCol="0" anchor="ctr" anchorCtr="0">
            <a:noAutofit/>
          </a:bodyPr>
          <a:lstStyle/>
          <a:p>
            <a:pPr fontAlgn="base">
              <a:spcBef>
                <a:spcPts val="600"/>
              </a:spcBef>
              <a:spcAft>
                <a:spcPct val="0"/>
              </a:spcAft>
              <a:buClr>
                <a:srgbClr val="F0AB00"/>
              </a:buClr>
              <a:buSzPct val="80000"/>
            </a:pPr>
            <a:r>
              <a:rPr lang="en-US" sz="2400" b="1" kern="0" noProof="0" dirty="0">
                <a:solidFill>
                  <a:schemeClr val="accent2"/>
                </a:solidFill>
                <a:latin typeface="+mj-lt"/>
                <a:ea typeface="Arial Unicode MS" pitchFamily="34" charset="-128"/>
                <a:cs typeface="Arial Unicode MS" pitchFamily="34" charset="-128"/>
              </a:rPr>
              <a:t>Module</a:t>
            </a:r>
            <a:r>
              <a:rPr lang="en-US" sz="2400" b="1" kern="0" baseline="0" noProof="0" dirty="0">
                <a:solidFill>
                  <a:schemeClr val="accent2"/>
                </a:solidFill>
                <a:latin typeface="+mj-lt"/>
                <a:ea typeface="Arial Unicode MS" pitchFamily="34" charset="-128"/>
                <a:cs typeface="Arial Unicode MS" pitchFamily="34" charset="-128"/>
              </a:rPr>
              <a:t> Information</a:t>
            </a:r>
            <a:endParaRPr lang="en-US" sz="2400" b="1" kern="0" noProof="0" dirty="0">
              <a:solidFill>
                <a:schemeClr val="accent2"/>
              </a:solidFill>
              <a:latin typeface="+mj-lt"/>
              <a:ea typeface="Arial Unicode MS" pitchFamily="34" charset="-128"/>
              <a:cs typeface="Arial Unicode MS" pitchFamily="34" charset="-128"/>
            </a:endParaRPr>
          </a:p>
        </p:txBody>
      </p:sp>
      <p:grpSp>
        <p:nvGrpSpPr>
          <p:cNvPr id="3" name="Gruppieren 2"/>
          <p:cNvGrpSpPr/>
          <p:nvPr userDrawn="1"/>
        </p:nvGrpSpPr>
        <p:grpSpPr>
          <a:xfrm>
            <a:off x="324000" y="1503256"/>
            <a:ext cx="1299600" cy="1299600"/>
            <a:chOff x="214040" y="1152039"/>
            <a:chExt cx="765542" cy="765543"/>
          </a:xfrm>
        </p:grpSpPr>
        <p:sp>
          <p:nvSpPr>
            <p:cNvPr id="4" name="Donut 11"/>
            <p:cNvSpPr/>
            <p:nvPr userDrawn="1"/>
          </p:nvSpPr>
          <p:spPr bwMode="gray">
            <a:xfrm>
              <a:off x="214040" y="1152039"/>
              <a:ext cx="765542" cy="765543"/>
            </a:xfrm>
            <a:prstGeom prst="donut">
              <a:avLst>
                <a:gd name="adj" fmla="val 5979"/>
              </a:avLst>
            </a:prstGeom>
            <a:solidFill>
              <a:schemeClr val="accent1"/>
            </a:solidFill>
            <a:ln w="6350" algn="ctr">
              <a:solidFill>
                <a:schemeClr val="accent1"/>
              </a:solidFill>
              <a:miter lim="800000"/>
              <a:headEnd/>
              <a:tailEnd/>
            </a:ln>
          </p:spPr>
          <p:txBody>
            <a:bodyPr lIns="89863" tIns="71908" rIns="89863" bIns="71908" rtlCol="0" anchor="ctr"/>
            <a:lstStyle/>
            <a:p>
              <a:pPr algn="ctr" defTabSz="913003" fontAlgn="base">
                <a:spcBef>
                  <a:spcPct val="50000"/>
                </a:spcBef>
                <a:spcAft>
                  <a:spcPct val="0"/>
                </a:spcAft>
                <a:buClr>
                  <a:srgbClr val="F0AB00"/>
                </a:buClr>
                <a:buSzPct val="80000"/>
              </a:pPr>
              <a:endParaRPr lang="de-DE" sz="2000" kern="0">
                <a:ea typeface="Arial Unicode MS" pitchFamily="34" charset="-128"/>
                <a:cs typeface="Arial Unicode MS" pitchFamily="34" charset="-128"/>
              </a:endParaRPr>
            </a:p>
          </p:txBody>
        </p:sp>
        <p:pic>
          <p:nvPicPr>
            <p:cNvPr id="6" name="Picture 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33487" y="1313261"/>
              <a:ext cx="352425" cy="38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7" name="Gruppieren 6"/>
          <p:cNvGrpSpPr/>
          <p:nvPr userDrawn="1"/>
        </p:nvGrpSpPr>
        <p:grpSpPr>
          <a:xfrm>
            <a:off x="1951753" y="1927906"/>
            <a:ext cx="9917447" cy="500901"/>
            <a:chOff x="1108399" y="1396713"/>
            <a:chExt cx="7030682" cy="404566"/>
          </a:xfrm>
        </p:grpSpPr>
        <p:sp>
          <p:nvSpPr>
            <p:cNvPr id="8" name="Rectangle 10"/>
            <p:cNvSpPr/>
            <p:nvPr userDrawn="1"/>
          </p:nvSpPr>
          <p:spPr>
            <a:xfrm>
              <a:off x="1108399" y="1396713"/>
              <a:ext cx="3835401" cy="298154"/>
            </a:xfrm>
            <a:prstGeom prst="rect">
              <a:avLst/>
            </a:prstGeom>
          </p:spPr>
          <p:txBody>
            <a:bodyPr wrap="square" lIns="91302" tIns="45630" rIns="91302" bIns="45630">
              <a:spAutoFit/>
            </a:bodyPr>
            <a:lstStyle/>
            <a:p>
              <a:r>
                <a:rPr lang="en-US" sz="1800" b="1" kern="1200" noProof="0" dirty="0">
                  <a:solidFill>
                    <a:schemeClr val="tx1"/>
                  </a:solidFill>
                  <a:latin typeface="Arial"/>
                  <a:ea typeface="+mn-ea"/>
                  <a:cs typeface="+mn-cs"/>
                </a:rPr>
                <a:t>Learning Objectives</a:t>
              </a:r>
            </a:p>
          </p:txBody>
        </p:sp>
        <p:cxnSp>
          <p:nvCxnSpPr>
            <p:cNvPr id="9" name="Straight Connector 12"/>
            <p:cNvCxnSpPr/>
            <p:nvPr userDrawn="1"/>
          </p:nvCxnSpPr>
          <p:spPr>
            <a:xfrm flipV="1">
              <a:off x="1197563" y="1776441"/>
              <a:ext cx="6941518" cy="24838"/>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0" name="Textplatzhalter 21"/>
          <p:cNvSpPr>
            <a:spLocks noGrp="1"/>
          </p:cNvSpPr>
          <p:nvPr>
            <p:ph type="body" sz="quarter" idx="15" hasCustomPrompt="1"/>
          </p:nvPr>
        </p:nvSpPr>
        <p:spPr>
          <a:xfrm>
            <a:off x="2038856" y="2624439"/>
            <a:ext cx="9830344" cy="1319928"/>
          </a:xfrm>
          <a:prstGeom prst="rect">
            <a:avLst/>
          </a:prstGeom>
        </p:spPr>
        <p:txBody>
          <a:bodyPr anchor="t" anchorCtr="0"/>
          <a:lstStyle>
            <a:lvl1pPr marL="266400" indent="-194400">
              <a:lnSpc>
                <a:spcPct val="100000"/>
              </a:lnSpc>
              <a:spcBef>
                <a:spcPts val="0"/>
              </a:spcBef>
              <a:spcAft>
                <a:spcPts val="0"/>
              </a:spcAft>
              <a:buClr>
                <a:schemeClr val="bg1">
                  <a:lumMod val="75000"/>
                </a:schemeClr>
              </a:buClr>
              <a:buSzPct val="100000"/>
              <a:buFont typeface="Wingdings" panose="05000000000000000000" pitchFamily="2" charset="2"/>
              <a:buChar char="§"/>
              <a:defRPr sz="1800" b="0" baseline="0">
                <a:solidFill>
                  <a:schemeClr val="tx1"/>
                </a:solidFill>
              </a:defRPr>
            </a:lvl1pPr>
            <a:lvl2pPr marL="405974" indent="-214298">
              <a:lnSpc>
                <a:spcPct val="100000"/>
              </a:lnSpc>
              <a:spcBef>
                <a:spcPts val="0"/>
              </a:spcBef>
              <a:spcAft>
                <a:spcPts val="0"/>
              </a:spcAft>
              <a:buClr>
                <a:schemeClr val="tx2"/>
              </a:buClr>
              <a:buSzPct val="100000"/>
              <a:buFont typeface="Arial" panose="020B0604020202020204" pitchFamily="34" charset="0"/>
              <a:buChar char="•"/>
              <a:defRPr/>
            </a:lvl2pPr>
          </a:lstStyle>
          <a:p>
            <a:pPr lvl="0"/>
            <a:r>
              <a:rPr lang="en-US" dirty="0"/>
              <a:t>&lt;Learning objective&gt;</a:t>
            </a:r>
          </a:p>
          <a:p>
            <a:pPr lvl="0"/>
            <a:r>
              <a:rPr lang="en-US" dirty="0"/>
              <a:t>&lt;Learning objective&gt;</a:t>
            </a:r>
          </a:p>
          <a:p>
            <a:pPr lvl="0"/>
            <a:r>
              <a:rPr lang="en-US" dirty="0"/>
              <a:t>&lt;Learning objective&gt;</a:t>
            </a:r>
          </a:p>
        </p:txBody>
      </p:sp>
    </p:spTree>
    <p:extLst>
      <p:ext uri="{BB962C8B-B14F-4D97-AF65-F5344CB8AC3E}">
        <p14:creationId xmlns:p14="http://schemas.microsoft.com/office/powerpoint/2010/main" val="1014866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&lt;Agenda&gt;</a:t>
            </a:r>
          </a:p>
        </p:txBody>
      </p:sp>
      <p:sp>
        <p:nvSpPr>
          <p:cNvPr id="5" name="Text Placeholder 2"/>
          <p:cNvSpPr>
            <a:spLocks noGrp="1"/>
          </p:cNvSpPr>
          <p:nvPr>
            <p:ph idx="1"/>
          </p:nvPr>
        </p:nvSpPr>
        <p:spPr bwMode="gray">
          <a:xfrm>
            <a:off x="324000" y="1691079"/>
            <a:ext cx="11545200" cy="4392042"/>
          </a:xfrm>
          <a:prstGeom prst="rect">
            <a:avLst/>
          </a:prstGeom>
        </p:spPr>
        <p:txBody>
          <a:bodyPr vert="horz" lIns="0" tIns="0" rIns="0" bIns="0" rtlCol="0">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p:txBody>
      </p:sp>
    </p:spTree>
    <p:extLst>
      <p:ext uri="{BB962C8B-B14F-4D97-AF65-F5344CB8AC3E}">
        <p14:creationId xmlns:p14="http://schemas.microsoft.com/office/powerpoint/2010/main" val="2680609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und Text">
    <p:spTree>
      <p:nvGrpSpPr>
        <p:cNvPr id="1" name=""/>
        <p:cNvGrpSpPr/>
        <p:nvPr/>
      </p:nvGrpSpPr>
      <p:grpSpPr>
        <a:xfrm>
          <a:off x="0" y="0"/>
          <a:ext cx="0" cy="0"/>
          <a:chOff x="0" y="0"/>
          <a:chExt cx="0" cy="0"/>
        </a:xfrm>
      </p:grpSpPr>
      <p:sp>
        <p:nvSpPr>
          <p:cNvPr id="5" name="Text Placeholder 2"/>
          <p:cNvSpPr>
            <a:spLocks noGrp="1"/>
          </p:cNvSpPr>
          <p:nvPr>
            <p:ph idx="1"/>
          </p:nvPr>
        </p:nvSpPr>
        <p:spPr bwMode="gray">
          <a:xfrm>
            <a:off x="324000" y="1691079"/>
            <a:ext cx="11545200" cy="4392042"/>
          </a:xfrm>
          <a:prstGeom prst="rect">
            <a:avLst/>
          </a:prstGeom>
        </p:spPr>
        <p:txBody>
          <a:bodyPr vert="horz" lIns="0" tIns="0" rIns="0" bIns="0" rtlCol="0">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p:txBody>
      </p:sp>
      <p:sp>
        <p:nvSpPr>
          <p:cNvPr id="2" name="Title 1"/>
          <p:cNvSpPr>
            <a:spLocks noGrp="1"/>
          </p:cNvSpPr>
          <p:nvPr>
            <p:ph type="title" hasCustomPrompt="1"/>
          </p:nvPr>
        </p:nvSpPr>
        <p:spPr/>
        <p:txBody>
          <a:bodyPr/>
          <a:lstStyle>
            <a:lvl1pPr>
              <a:defRPr/>
            </a:lvl1pPr>
          </a:lstStyle>
          <a:p>
            <a:r>
              <a:rPr lang="en-US" noProof="0" dirty="0"/>
              <a:t>&lt;Page title&gt;</a:t>
            </a:r>
            <a:endParaRPr lang="en-US" dirty="0"/>
          </a:p>
        </p:txBody>
      </p:sp>
    </p:spTree>
    <p:extLst>
      <p:ext uri="{BB962C8B-B14F-4D97-AF65-F5344CB8AC3E}">
        <p14:creationId xmlns:p14="http://schemas.microsoft.com/office/powerpoint/2010/main" val="3871037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324000" y="324075"/>
            <a:ext cx="11545200" cy="756175"/>
          </a:xfrm>
          <a:prstGeom prst="rect">
            <a:avLst/>
          </a:prstGeom>
        </p:spPr>
        <p:txBody>
          <a:bodyPr vert="horz" lIns="0" tIns="0" rIns="0" bIns="0" rtlCol="0" anchor="ctr" anchorCtr="0">
            <a:noAutofit/>
          </a:bodyPr>
          <a:lstStyle/>
          <a:p>
            <a:r>
              <a:rPr lang="en-US" noProof="0" dirty="0"/>
              <a:t>Insert page title</a:t>
            </a:r>
          </a:p>
        </p:txBody>
      </p:sp>
      <p:sp>
        <p:nvSpPr>
          <p:cNvPr id="3" name="Text Placeholder 2"/>
          <p:cNvSpPr>
            <a:spLocks noGrp="1"/>
          </p:cNvSpPr>
          <p:nvPr>
            <p:ph type="body" idx="1"/>
          </p:nvPr>
        </p:nvSpPr>
        <p:spPr bwMode="gray">
          <a:xfrm>
            <a:off x="324000" y="1691079"/>
            <a:ext cx="11545200" cy="4392042"/>
          </a:xfrm>
          <a:prstGeom prst="rect">
            <a:avLst/>
          </a:prstGeom>
        </p:spPr>
        <p:txBody>
          <a:bodyPr vert="horz" lIns="0" tIns="0" rIns="0" bIns="0" rtlCol="0">
            <a:noAutofit/>
          </a:bodyPr>
          <a:lstStyle/>
          <a:p>
            <a:pPr lvl="0"/>
            <a:r>
              <a:rPr lang="en-US" noProof="0" dirty="0"/>
              <a:t>&lt;level 1&gt;</a:t>
            </a:r>
          </a:p>
          <a:p>
            <a:pPr lvl="1"/>
            <a:r>
              <a:rPr lang="en-US" noProof="0" dirty="0"/>
              <a:t>&lt;level 2&gt;</a:t>
            </a:r>
          </a:p>
          <a:p>
            <a:pPr lvl="2"/>
            <a:r>
              <a:rPr lang="en-US" noProof="0" dirty="0"/>
              <a:t>&lt;level 3&gt;</a:t>
            </a:r>
          </a:p>
          <a:p>
            <a:pPr lvl="3"/>
            <a:r>
              <a:rPr lang="en-US" noProof="0" dirty="0"/>
              <a:t>&lt;level 4&gt;</a:t>
            </a:r>
          </a:p>
        </p:txBody>
      </p:sp>
      <p:sp>
        <p:nvSpPr>
          <p:cNvPr id="33" name="Rectangle 32"/>
          <p:cNvSpPr/>
          <p:nvPr userDrawn="1"/>
        </p:nvSpPr>
        <p:spPr bwMode="gray">
          <a:xfrm>
            <a:off x="324000" y="0"/>
            <a:ext cx="11545200" cy="162038"/>
          </a:xfrm>
          <a:prstGeom prst="rect">
            <a:avLst/>
          </a:prstGeom>
          <a:solidFill>
            <a:schemeClr val="accent1"/>
          </a:solidFill>
          <a:ln w="9525" algn="ctr">
            <a:noFill/>
            <a:miter lim="800000"/>
            <a:headEnd/>
            <a:tailEnd/>
          </a:ln>
        </p:spPr>
        <p:txBody>
          <a:bodyPr lIns="107163" tIns="85730" rIns="107163" bIns="85730" rtlCol="0" anchor="ctr"/>
          <a:lstStyle/>
          <a:p>
            <a:pPr marR="0" algn="ctr" defTabSz="1088776" eaLnBrk="1" fontAlgn="base" latinLnBrk="0" hangingPunct="1">
              <a:lnSpc>
                <a:spcPct val="100000"/>
              </a:lnSpc>
              <a:spcBef>
                <a:spcPct val="50000"/>
              </a:spcBef>
              <a:spcAft>
                <a:spcPct val="0"/>
              </a:spcAft>
              <a:buClr>
                <a:srgbClr val="F0AB00"/>
              </a:buClr>
              <a:buSzPct val="80000"/>
              <a:tabLst/>
            </a:pPr>
            <a:endParaRPr kumimoji="0" lang="en-US" sz="19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8" name="Straight Connector 7"/>
          <p:cNvCxnSpPr/>
          <p:nvPr/>
        </p:nvCxnSpPr>
        <p:spPr>
          <a:xfrm>
            <a:off x="324000" y="1231485"/>
            <a:ext cx="115452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95" name="Rectangle 94"/>
          <p:cNvSpPr/>
          <p:nvPr userDrawn="1"/>
        </p:nvSpPr>
        <p:spPr bwMode="white">
          <a:xfrm>
            <a:off x="324000" y="6537251"/>
            <a:ext cx="11545200" cy="324075"/>
          </a:xfrm>
          <a:prstGeom prst="rect">
            <a:avLst/>
          </a:prstGeom>
          <a:solidFill>
            <a:schemeClr val="tx1"/>
          </a:solidFill>
          <a:ln w="9525" algn="ctr">
            <a:noFill/>
            <a:miter lim="800000"/>
            <a:headEnd/>
            <a:tailEnd/>
          </a:ln>
        </p:spPr>
        <p:txBody>
          <a:bodyPr lIns="107163" tIns="85730" rIns="107163" bIns="85730" rtlCol="0" anchor="ctr"/>
          <a:lstStyle/>
          <a:p>
            <a:pPr marR="0" algn="ctr" defTabSz="1088776" eaLnBrk="1" fontAlgn="base" latinLnBrk="0" hangingPunct="1">
              <a:lnSpc>
                <a:spcPct val="100000"/>
              </a:lnSpc>
              <a:spcBef>
                <a:spcPct val="50000"/>
              </a:spcBef>
              <a:spcAft>
                <a:spcPct val="0"/>
              </a:spcAft>
              <a:buClr>
                <a:srgbClr val="F0AB00"/>
              </a:buClr>
              <a:buSzPct val="80000"/>
              <a:tabLst/>
            </a:pPr>
            <a:endParaRPr kumimoji="0" lang="en-US" sz="9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0" name="TextBox 9"/>
          <p:cNvSpPr txBox="1"/>
          <p:nvPr userDrawn="1"/>
        </p:nvSpPr>
        <p:spPr bwMode="black">
          <a:xfrm>
            <a:off x="324000" y="6630039"/>
            <a:ext cx="2640151" cy="138499"/>
          </a:xfrm>
          <a:prstGeom prst="rect">
            <a:avLst/>
          </a:prstGeom>
          <a:noFill/>
        </p:spPr>
        <p:txBody>
          <a:bodyPr wrap="none" lIns="85730" tIns="0" rIns="0" bIns="0" rtlCol="0">
            <a:spAutoFit/>
          </a:bodyPr>
          <a:lstStyle/>
          <a:p>
            <a:pPr marL="0" indent="0" algn="l" defTabSz="816226">
              <a:buClr>
                <a:srgbClr val="000000"/>
              </a:buClr>
              <a:buFont typeface="Arial" pitchFamily="34" charset="0"/>
              <a:buNone/>
            </a:pPr>
            <a:r>
              <a:rPr lang="en-US" sz="900" dirty="0">
                <a:solidFill>
                  <a:srgbClr val="FFFFFF"/>
                </a:solidFill>
              </a:rPr>
              <a:t>© </a:t>
            </a:r>
            <a:r>
              <a:rPr lang="en-US" sz="900" dirty="0" smtClean="0">
                <a:solidFill>
                  <a:srgbClr val="FFFFFF"/>
                </a:solidFill>
              </a:rPr>
              <a:t>2025 </a:t>
            </a:r>
            <a:r>
              <a:rPr lang="en-US" sz="900" baseline="0" dirty="0" smtClean="0">
                <a:solidFill>
                  <a:srgbClr val="FFFFFF"/>
                </a:solidFill>
              </a:rPr>
              <a:t>SAP </a:t>
            </a:r>
            <a:r>
              <a:rPr lang="en-US" sz="900" baseline="0" dirty="0">
                <a:solidFill>
                  <a:srgbClr val="FFFFFF"/>
                </a:solidFill>
              </a:rPr>
              <a:t>UCC Magdeburg</a:t>
            </a:r>
            <a:r>
              <a:rPr lang="en-US" sz="900" dirty="0">
                <a:solidFill>
                  <a:srgbClr val="FFFFFF"/>
                </a:solidFill>
              </a:rPr>
              <a:t>. All rights reserved.</a:t>
            </a:r>
          </a:p>
        </p:txBody>
      </p:sp>
      <p:sp>
        <p:nvSpPr>
          <p:cNvPr id="34" name="TextBox 33"/>
          <p:cNvSpPr txBox="1"/>
          <p:nvPr userDrawn="1"/>
        </p:nvSpPr>
        <p:spPr bwMode="black">
          <a:xfrm>
            <a:off x="11640519" y="6630039"/>
            <a:ext cx="227631" cy="138499"/>
          </a:xfrm>
          <a:prstGeom prst="rect">
            <a:avLst/>
          </a:prstGeom>
          <a:noFill/>
        </p:spPr>
        <p:txBody>
          <a:bodyPr wrap="none" lIns="0" tIns="0" rIns="85730" bIns="0" rtlCol="0">
            <a:spAutoFit/>
          </a:bodyPr>
          <a:lstStyle/>
          <a:p>
            <a:pPr marL="111525" indent="-111525" algn="r">
              <a:buClr>
                <a:schemeClr val="accent2"/>
              </a:buClr>
              <a:buFont typeface="Arial" pitchFamily="34" charset="0"/>
              <a:buNone/>
            </a:pPr>
            <a:fld id="{0BDC132A-5C91-4078-9777-31DA19A62E0A}" type="slidenum">
              <a:rPr lang="en-US" sz="900" baseline="0" noProof="0" smtClean="0">
                <a:solidFill>
                  <a:schemeClr val="bg1"/>
                </a:solidFill>
              </a:rPr>
              <a:pPr marL="111525" indent="-111525" algn="r">
                <a:buClr>
                  <a:schemeClr val="accent2"/>
                </a:buClr>
                <a:buFont typeface="Arial" pitchFamily="34" charset="0"/>
                <a:buNone/>
              </a:pPr>
              <a:t>‹Nr.›</a:t>
            </a:fld>
            <a:endParaRPr lang="en-US" sz="900" noProof="0" dirty="0">
              <a:solidFill>
                <a:schemeClr val="bg1"/>
              </a:solidFill>
            </a:endParaRPr>
          </a:p>
        </p:txBody>
      </p:sp>
    </p:spTree>
    <p:extLst>
      <p:ext uri="{BB962C8B-B14F-4D97-AF65-F5344CB8AC3E}">
        <p14:creationId xmlns:p14="http://schemas.microsoft.com/office/powerpoint/2010/main" val="3836400449"/>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56" r:id="rId5"/>
    <p:sldLayoutId id="2147483759" r:id="rId6"/>
    <p:sldLayoutId id="2147483760" r:id="rId7"/>
    <p:sldLayoutId id="2147483746" r:id="rId8"/>
    <p:sldLayoutId id="2147483749" r:id="rId9"/>
    <p:sldLayoutId id="2147483750" r:id="rId10"/>
    <p:sldLayoutId id="2147483751" r:id="rId11"/>
    <p:sldLayoutId id="2147483752" r:id="rId12"/>
    <p:sldLayoutId id="2147483753" r:id="rId13"/>
    <p:sldLayoutId id="2147483754" r:id="rId14"/>
    <p:sldLayoutId id="2147483755" r:id="rId15"/>
    <p:sldLayoutId id="2147483745" r:id="rId16"/>
    <p:sldLayoutId id="2147483757" r:id="rId17"/>
    <p:sldLayoutId id="2147483758" r:id="rId18"/>
    <p:sldLayoutId id="2147483761" r:id="rId19"/>
  </p:sldLayoutIdLst>
  <p:hf hdr="0" ftr="0" dt="0"/>
  <p:txStyles>
    <p:titleStyle>
      <a:lvl1pPr algn="l" defTabSz="1088776" rtl="0" eaLnBrk="1" latinLnBrk="0" hangingPunct="1">
        <a:spcBef>
          <a:spcPct val="0"/>
        </a:spcBef>
        <a:buNone/>
        <a:defRPr sz="2800" b="1" kern="1200">
          <a:solidFill>
            <a:schemeClr val="accent2"/>
          </a:solidFill>
          <a:latin typeface="+mj-lt"/>
          <a:ea typeface="+mj-ea"/>
          <a:cs typeface="+mj-cs"/>
        </a:defRPr>
      </a:lvl1pPr>
    </p:titleStyle>
    <p:bodyStyle>
      <a:lvl1pPr marL="201600" indent="-201600" algn="l" defTabSz="1088776" rtl="0" eaLnBrk="1" latinLnBrk="0" hangingPunct="1">
        <a:spcBef>
          <a:spcPts val="0"/>
        </a:spcBef>
        <a:buClr>
          <a:schemeClr val="accent1"/>
        </a:buClr>
        <a:buSzPct val="100000"/>
        <a:buFont typeface="Wingdings" panose="05000000000000000000" pitchFamily="2" charset="2"/>
        <a:buChar char="§"/>
        <a:defRPr sz="1800" b="0" kern="1200">
          <a:solidFill>
            <a:schemeClr val="tx1"/>
          </a:solidFill>
          <a:latin typeface="+mn-lt"/>
          <a:ea typeface="+mn-ea"/>
          <a:cs typeface="+mn-cs"/>
        </a:defRPr>
      </a:lvl1pPr>
      <a:lvl2pPr marL="417600" indent="-216000" algn="l" defTabSz="1088776" rtl="0" eaLnBrk="1" latinLnBrk="0" hangingPunct="1">
        <a:spcBef>
          <a:spcPts val="338"/>
        </a:spcBef>
        <a:buClr>
          <a:schemeClr val="accent1"/>
        </a:buClr>
        <a:buSzPct val="100000"/>
        <a:buFont typeface="Arial" panose="020B0604020202020204" pitchFamily="34" charset="0"/>
        <a:buChar char="•"/>
        <a:defRPr sz="1600" kern="1200">
          <a:solidFill>
            <a:schemeClr val="tx1"/>
          </a:solidFill>
          <a:latin typeface="+mn-lt"/>
          <a:ea typeface="+mn-ea"/>
          <a:cs typeface="+mn-cs"/>
        </a:defRPr>
      </a:lvl2pPr>
      <a:lvl3pPr marL="540000" indent="-216000" algn="l" defTabSz="1088776" rtl="0" eaLnBrk="1" latinLnBrk="0" hangingPunct="1">
        <a:spcBef>
          <a:spcPts val="225"/>
        </a:spcBef>
        <a:buClr>
          <a:schemeClr val="accent1"/>
        </a:buClr>
        <a:buSzPct val="75000"/>
        <a:buFont typeface="Symbol" panose="05050102010706020507" pitchFamily="18" charset="2"/>
        <a:buChar char="-"/>
        <a:defRPr sz="1450" kern="1200">
          <a:solidFill>
            <a:schemeClr val="tx1"/>
          </a:solidFill>
          <a:latin typeface="+mn-lt"/>
          <a:ea typeface="+mn-ea"/>
          <a:cs typeface="+mn-cs"/>
        </a:defRPr>
      </a:lvl3pPr>
      <a:lvl4pPr marL="720000" indent="-216000" algn="l" defTabSz="1088776" rtl="0" eaLnBrk="1" latinLnBrk="0" hangingPunct="1">
        <a:spcBef>
          <a:spcPts val="140"/>
        </a:spcBef>
        <a:buClr>
          <a:schemeClr val="accent1"/>
        </a:buClr>
        <a:buSzPct val="75000"/>
        <a:buFont typeface="Courier New" panose="02070309020205020404" pitchFamily="49" charset="0"/>
        <a:buChar char="o"/>
        <a:defRPr sz="1300" kern="1200" baseline="0">
          <a:solidFill>
            <a:schemeClr val="tx1"/>
          </a:solidFill>
          <a:latin typeface="+mn-lt"/>
          <a:ea typeface="+mn-ea"/>
          <a:cs typeface="+mn-cs"/>
        </a:defRPr>
      </a:lvl4pPr>
      <a:lvl5pPr marL="540000" indent="-180000" algn="l" defTabSz="1088776" rtl="0" eaLnBrk="1" latinLnBrk="0" hangingPunct="1">
        <a:spcBef>
          <a:spcPts val="250"/>
        </a:spcBef>
        <a:buClr>
          <a:schemeClr val="tx1"/>
        </a:buClr>
        <a:buSzPct val="100000"/>
        <a:buFont typeface="Courier New" pitchFamily="49" charset="0"/>
        <a:buChar char="o"/>
        <a:defRPr sz="1600" kern="1200">
          <a:solidFill>
            <a:schemeClr val="tx1"/>
          </a:solidFill>
          <a:latin typeface="+mn-lt"/>
          <a:ea typeface="+mn-ea"/>
          <a:cs typeface="+mn-cs"/>
        </a:defRPr>
      </a:lvl5pPr>
      <a:lvl6pPr marL="2994134"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8522"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910"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7298"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776" rtl="0" eaLnBrk="1" latinLnBrk="0" hangingPunct="1">
        <a:defRPr sz="2100" kern="1200">
          <a:solidFill>
            <a:schemeClr val="tx1"/>
          </a:solidFill>
          <a:latin typeface="+mn-lt"/>
          <a:ea typeface="+mn-ea"/>
          <a:cs typeface="+mn-cs"/>
        </a:defRPr>
      </a:lvl1pPr>
      <a:lvl2pPr marL="544388" algn="l" defTabSz="1088776" rtl="0" eaLnBrk="1" latinLnBrk="0" hangingPunct="1">
        <a:defRPr sz="2100" kern="1200">
          <a:solidFill>
            <a:schemeClr val="tx1"/>
          </a:solidFill>
          <a:latin typeface="+mn-lt"/>
          <a:ea typeface="+mn-ea"/>
          <a:cs typeface="+mn-cs"/>
        </a:defRPr>
      </a:lvl2pPr>
      <a:lvl3pPr marL="1088776" algn="l" defTabSz="1088776" rtl="0" eaLnBrk="1" latinLnBrk="0" hangingPunct="1">
        <a:defRPr sz="2100" kern="1200">
          <a:solidFill>
            <a:schemeClr val="tx1"/>
          </a:solidFill>
          <a:latin typeface="+mn-lt"/>
          <a:ea typeface="+mn-ea"/>
          <a:cs typeface="+mn-cs"/>
        </a:defRPr>
      </a:lvl3pPr>
      <a:lvl4pPr marL="1633164" algn="l" defTabSz="1088776" rtl="0" eaLnBrk="1" latinLnBrk="0" hangingPunct="1">
        <a:defRPr sz="2100" kern="1200">
          <a:solidFill>
            <a:schemeClr val="tx1"/>
          </a:solidFill>
          <a:latin typeface="+mn-lt"/>
          <a:ea typeface="+mn-ea"/>
          <a:cs typeface="+mn-cs"/>
        </a:defRPr>
      </a:lvl4pPr>
      <a:lvl5pPr marL="2177552" algn="l" defTabSz="1088776" rtl="0" eaLnBrk="1" latinLnBrk="0" hangingPunct="1">
        <a:defRPr sz="2100" kern="1200">
          <a:solidFill>
            <a:schemeClr val="tx1"/>
          </a:solidFill>
          <a:latin typeface="+mn-lt"/>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9.xml"/><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9.xml"/><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9.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tLang="de-DE" dirty="0"/>
              <a:t>Sales and Distribution (SD)</a:t>
            </a:r>
            <a:endParaRPr lang="de-DE" dirty="0"/>
          </a:p>
        </p:txBody>
      </p:sp>
      <p:sp>
        <p:nvSpPr>
          <p:cNvPr id="3" name="Untertitel 2"/>
          <p:cNvSpPr>
            <a:spLocks noGrp="1"/>
          </p:cNvSpPr>
          <p:nvPr>
            <p:ph type="subTitle" idx="1"/>
          </p:nvPr>
        </p:nvSpPr>
        <p:spPr/>
        <p:txBody>
          <a:bodyPr/>
          <a:lstStyle/>
          <a:p>
            <a:r>
              <a:rPr lang="en-US" dirty="0"/>
              <a:t>Curriculum: Introduction to S/4HANA using Global Bike</a:t>
            </a:r>
          </a:p>
          <a:p>
            <a:endParaRPr lang="en-US" dirty="0"/>
          </a:p>
        </p:txBody>
      </p:sp>
    </p:spTree>
    <p:extLst>
      <p:ext uri="{BB962C8B-B14F-4D97-AF65-F5344CB8AC3E}">
        <p14:creationId xmlns:p14="http://schemas.microsoft.com/office/powerpoint/2010/main" val="2099853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US" altLang="de-DE" dirty="0">
                <a:latin typeface="Arial" panose="020B0604020202020204" pitchFamily="34" charset="0"/>
              </a:rPr>
              <a:t>Innovations in S/4HANA</a:t>
            </a:r>
            <a:r>
              <a:rPr lang="de-DE" dirty="0"/>
              <a:t/>
            </a:r>
            <a:br>
              <a:rPr lang="de-DE" dirty="0"/>
            </a:br>
            <a:r>
              <a:rPr lang="de-DE" dirty="0"/>
              <a:t>Extended Warehouse Management (EWM)</a:t>
            </a:r>
          </a:p>
        </p:txBody>
      </p:sp>
      <p:sp>
        <p:nvSpPr>
          <p:cNvPr id="6" name="Rechteck 5"/>
          <p:cNvSpPr/>
          <p:nvPr/>
        </p:nvSpPr>
        <p:spPr>
          <a:xfrm>
            <a:off x="459928" y="2189889"/>
            <a:ext cx="1507118" cy="1625733"/>
          </a:xfrm>
          <a:prstGeom prst="rect">
            <a:avLst/>
          </a:prstGeom>
          <a:solidFill>
            <a:schemeClr val="accent1"/>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de-DE" sz="2400" dirty="0"/>
              <a:t>SAP ERP</a:t>
            </a:r>
          </a:p>
          <a:p>
            <a:pPr algn="ctr"/>
            <a:r>
              <a:rPr lang="de-DE" sz="2400" dirty="0"/>
              <a:t>ECC 6.0</a:t>
            </a:r>
          </a:p>
          <a:p>
            <a:pPr algn="ctr"/>
            <a:endParaRPr lang="de-DE" sz="2800" dirty="0"/>
          </a:p>
          <a:p>
            <a:pPr algn="ctr"/>
            <a:endParaRPr lang="de-DE" sz="2800" dirty="0"/>
          </a:p>
        </p:txBody>
      </p:sp>
      <p:sp>
        <p:nvSpPr>
          <p:cNvPr id="7" name="Rechteck 6"/>
          <p:cNvSpPr/>
          <p:nvPr/>
        </p:nvSpPr>
        <p:spPr>
          <a:xfrm>
            <a:off x="695674" y="3017034"/>
            <a:ext cx="1035625" cy="51539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DE" sz="2000" dirty="0"/>
              <a:t>WM</a:t>
            </a:r>
          </a:p>
        </p:txBody>
      </p:sp>
      <p:sp>
        <p:nvSpPr>
          <p:cNvPr id="8" name="Pfeil nach links und rechts 7"/>
          <p:cNvSpPr/>
          <p:nvPr/>
        </p:nvSpPr>
        <p:spPr>
          <a:xfrm>
            <a:off x="2002066" y="2717776"/>
            <a:ext cx="1950028" cy="814648"/>
          </a:xfrm>
          <a:prstGeom prst="lef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DE" sz="1800" dirty="0">
                <a:solidFill>
                  <a:schemeClr val="accent1">
                    <a:lumMod val="75000"/>
                  </a:schemeClr>
                </a:solidFill>
              </a:rPr>
              <a:t>Interface</a:t>
            </a:r>
          </a:p>
        </p:txBody>
      </p:sp>
      <p:sp>
        <p:nvSpPr>
          <p:cNvPr id="9" name="Rechteck 8"/>
          <p:cNvSpPr/>
          <p:nvPr/>
        </p:nvSpPr>
        <p:spPr>
          <a:xfrm>
            <a:off x="4038792" y="2211626"/>
            <a:ext cx="1784230" cy="1603996"/>
          </a:xfrm>
          <a:prstGeom prst="rect">
            <a:avLst/>
          </a:prstGeom>
          <a:solidFill>
            <a:schemeClr val="accent1"/>
          </a:solidFill>
        </p:spPr>
        <p:style>
          <a:lnRef idx="1">
            <a:schemeClr val="accent5"/>
          </a:lnRef>
          <a:fillRef idx="3">
            <a:schemeClr val="accent5"/>
          </a:fillRef>
          <a:effectRef idx="2">
            <a:schemeClr val="accent5"/>
          </a:effectRef>
          <a:fontRef idx="minor">
            <a:schemeClr val="lt1"/>
          </a:fontRef>
        </p:style>
        <p:txBody>
          <a:bodyPr rtlCol="0" anchor="ctr"/>
          <a:lstStyle/>
          <a:p>
            <a:pPr algn="ctr"/>
            <a:endParaRPr lang="de-DE" sz="2400" dirty="0"/>
          </a:p>
          <a:p>
            <a:pPr algn="ctr"/>
            <a:r>
              <a:rPr lang="de-DE" sz="2000" dirty="0"/>
              <a:t>SAP </a:t>
            </a:r>
            <a:r>
              <a:rPr lang="de-DE" sz="2000" dirty="0" err="1"/>
              <a:t>decentralized</a:t>
            </a:r>
            <a:r>
              <a:rPr lang="de-DE" sz="2000" dirty="0"/>
              <a:t> EWM</a:t>
            </a:r>
          </a:p>
          <a:p>
            <a:pPr algn="ctr"/>
            <a:r>
              <a:rPr lang="de-DE" sz="1600" dirty="0"/>
              <a:t>(</a:t>
            </a:r>
            <a:r>
              <a:rPr lang="de-DE" sz="1600" dirty="0" err="1"/>
              <a:t>Advanced</a:t>
            </a:r>
            <a:r>
              <a:rPr lang="de-DE" sz="1600" dirty="0"/>
              <a:t>)</a:t>
            </a:r>
          </a:p>
          <a:p>
            <a:pPr algn="ctr"/>
            <a:endParaRPr lang="de-DE" sz="2400" dirty="0"/>
          </a:p>
        </p:txBody>
      </p:sp>
      <p:sp>
        <p:nvSpPr>
          <p:cNvPr id="10" name="Rechteck 9"/>
          <p:cNvSpPr/>
          <p:nvPr/>
        </p:nvSpPr>
        <p:spPr>
          <a:xfrm>
            <a:off x="6550151" y="2176303"/>
            <a:ext cx="1725083" cy="1639320"/>
          </a:xfrm>
          <a:prstGeom prst="rect">
            <a:avLst/>
          </a:prstGeom>
          <a:solidFill>
            <a:schemeClr val="accent1"/>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de-DE" sz="2000" dirty="0"/>
              <a:t>SAP S/4HANA</a:t>
            </a:r>
          </a:p>
          <a:p>
            <a:pPr algn="ctr"/>
            <a:endParaRPr lang="de-DE" sz="2800" dirty="0"/>
          </a:p>
          <a:p>
            <a:pPr algn="ctr"/>
            <a:endParaRPr lang="de-DE" sz="2800" dirty="0"/>
          </a:p>
        </p:txBody>
      </p:sp>
      <p:sp>
        <p:nvSpPr>
          <p:cNvPr id="11" name="Pfeil nach links und rechts 10"/>
          <p:cNvSpPr/>
          <p:nvPr/>
        </p:nvSpPr>
        <p:spPr>
          <a:xfrm>
            <a:off x="8310254" y="2594195"/>
            <a:ext cx="1950028" cy="814648"/>
          </a:xfrm>
          <a:prstGeom prst="lef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800" dirty="0">
              <a:solidFill>
                <a:schemeClr val="accent1">
                  <a:lumMod val="75000"/>
                </a:schemeClr>
              </a:solidFill>
            </a:endParaRPr>
          </a:p>
          <a:p>
            <a:pPr algn="ctr"/>
            <a:r>
              <a:rPr lang="de-DE" sz="1800" dirty="0">
                <a:solidFill>
                  <a:schemeClr val="accent1">
                    <a:lumMod val="75000"/>
                  </a:schemeClr>
                </a:solidFill>
              </a:rPr>
              <a:t>Interface</a:t>
            </a:r>
          </a:p>
          <a:p>
            <a:pPr algn="ctr"/>
            <a:endParaRPr lang="de-DE" dirty="0">
              <a:solidFill>
                <a:schemeClr val="accent1">
                  <a:lumMod val="75000"/>
                </a:schemeClr>
              </a:solidFill>
            </a:endParaRPr>
          </a:p>
        </p:txBody>
      </p:sp>
      <p:sp>
        <p:nvSpPr>
          <p:cNvPr id="12" name="Rechteck 11"/>
          <p:cNvSpPr/>
          <p:nvPr/>
        </p:nvSpPr>
        <p:spPr>
          <a:xfrm>
            <a:off x="7040207" y="2831345"/>
            <a:ext cx="787722" cy="39917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DE" sz="1800" dirty="0"/>
              <a:t>WM</a:t>
            </a:r>
            <a:endParaRPr lang="de-DE" sz="2000" dirty="0"/>
          </a:p>
        </p:txBody>
      </p:sp>
      <p:sp>
        <p:nvSpPr>
          <p:cNvPr id="13" name="Rechteck 12"/>
          <p:cNvSpPr/>
          <p:nvPr/>
        </p:nvSpPr>
        <p:spPr>
          <a:xfrm>
            <a:off x="10295301" y="2176303"/>
            <a:ext cx="1710572" cy="1639319"/>
          </a:xfrm>
          <a:prstGeom prst="rect">
            <a:avLst/>
          </a:prstGeom>
          <a:solidFill>
            <a:schemeClr val="accent1"/>
          </a:solidFill>
        </p:spPr>
        <p:style>
          <a:lnRef idx="1">
            <a:schemeClr val="accent5"/>
          </a:lnRef>
          <a:fillRef idx="3">
            <a:schemeClr val="accent5"/>
          </a:fillRef>
          <a:effectRef idx="2">
            <a:schemeClr val="accent5"/>
          </a:effectRef>
          <a:fontRef idx="minor">
            <a:schemeClr val="lt1"/>
          </a:fontRef>
        </p:style>
        <p:txBody>
          <a:bodyPr rtlCol="0" anchor="ctr"/>
          <a:lstStyle/>
          <a:p>
            <a:pPr algn="ctr"/>
            <a:endParaRPr lang="de-DE" sz="2000" dirty="0"/>
          </a:p>
          <a:p>
            <a:pPr algn="ctr"/>
            <a:r>
              <a:rPr lang="de-DE" sz="2000" dirty="0"/>
              <a:t>SAP </a:t>
            </a:r>
            <a:r>
              <a:rPr lang="de-DE" sz="2000" dirty="0" err="1"/>
              <a:t>decentralized</a:t>
            </a:r>
            <a:r>
              <a:rPr lang="de-DE" sz="2000" dirty="0"/>
              <a:t> EWM</a:t>
            </a:r>
          </a:p>
          <a:p>
            <a:pPr algn="ctr"/>
            <a:r>
              <a:rPr lang="de-DE" sz="2000" dirty="0"/>
              <a:t>(</a:t>
            </a:r>
            <a:r>
              <a:rPr lang="de-DE" sz="2000" dirty="0" err="1"/>
              <a:t>Advanced</a:t>
            </a:r>
            <a:r>
              <a:rPr lang="de-DE" sz="2000" dirty="0"/>
              <a:t>)</a:t>
            </a:r>
          </a:p>
          <a:p>
            <a:pPr algn="ctr"/>
            <a:endParaRPr lang="de-DE" sz="2000" dirty="0"/>
          </a:p>
        </p:txBody>
      </p:sp>
      <p:sp>
        <p:nvSpPr>
          <p:cNvPr id="14" name="Rechteck 13"/>
          <p:cNvSpPr/>
          <p:nvPr/>
        </p:nvSpPr>
        <p:spPr>
          <a:xfrm>
            <a:off x="6646598" y="3274729"/>
            <a:ext cx="1574939" cy="47573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DE" sz="1400" b="1" dirty="0"/>
              <a:t>Embedded EWM</a:t>
            </a:r>
          </a:p>
          <a:p>
            <a:pPr algn="ctr"/>
            <a:r>
              <a:rPr lang="de-DE" sz="1400" dirty="0"/>
              <a:t>(Basic/</a:t>
            </a:r>
            <a:r>
              <a:rPr lang="de-DE" sz="1400" dirty="0" err="1"/>
              <a:t>Advanced</a:t>
            </a:r>
            <a:r>
              <a:rPr lang="de-DE" sz="1400" dirty="0"/>
              <a:t>)</a:t>
            </a:r>
          </a:p>
        </p:txBody>
      </p:sp>
      <p:sp>
        <p:nvSpPr>
          <p:cNvPr id="15" name="Textfeld 14"/>
          <p:cNvSpPr txBox="1"/>
          <p:nvPr/>
        </p:nvSpPr>
        <p:spPr>
          <a:xfrm>
            <a:off x="459928" y="4235988"/>
            <a:ext cx="5363094" cy="1754326"/>
          </a:xfrm>
          <a:prstGeom prst="rect">
            <a:avLst/>
          </a:prstGeom>
          <a:noFill/>
        </p:spPr>
        <p:txBody>
          <a:bodyPr wrap="square" rtlCol="0">
            <a:spAutoFit/>
          </a:bodyPr>
          <a:lstStyle/>
          <a:p>
            <a:pPr marL="285750" indent="-285750">
              <a:buFont typeface="Arial" panose="020B0604020202020204" pitchFamily="34" charset="0"/>
              <a:buChar char="•"/>
            </a:pPr>
            <a:r>
              <a:rPr lang="de-DE" sz="1800" dirty="0"/>
              <a:t>Classic </a:t>
            </a:r>
            <a:r>
              <a:rPr lang="de-DE" sz="1800" dirty="0" err="1"/>
              <a:t>illustration</a:t>
            </a:r>
            <a:r>
              <a:rPr lang="de-DE" sz="1800" dirty="0"/>
              <a:t> </a:t>
            </a:r>
            <a:r>
              <a:rPr lang="de-DE" sz="1800" dirty="0" err="1"/>
              <a:t>with</a:t>
            </a:r>
            <a:r>
              <a:rPr lang="de-DE" sz="1800" dirty="0"/>
              <a:t> an ERP ECC </a:t>
            </a:r>
            <a:r>
              <a:rPr lang="de-DE" sz="1800" dirty="0" err="1"/>
              <a:t>system</a:t>
            </a:r>
            <a:endParaRPr lang="de-DE" sz="1800" dirty="0"/>
          </a:p>
          <a:p>
            <a:pPr marL="285750" indent="-285750">
              <a:buFont typeface="Arial" panose="020B0604020202020204" pitchFamily="34" charset="0"/>
              <a:buChar char="•"/>
            </a:pPr>
            <a:r>
              <a:rPr lang="de-DE" sz="1800" dirty="0" err="1"/>
              <a:t>License</a:t>
            </a:r>
            <a:r>
              <a:rPr lang="de-DE" sz="1800" dirty="0"/>
              <a:t> </a:t>
            </a:r>
            <a:r>
              <a:rPr lang="de-DE" sz="1800" dirty="0" err="1"/>
              <a:t>costs</a:t>
            </a:r>
            <a:r>
              <a:rPr lang="de-DE" sz="1800" dirty="0"/>
              <a:t> </a:t>
            </a:r>
            <a:r>
              <a:rPr lang="de-DE" sz="1800" dirty="0" err="1"/>
              <a:t>for</a:t>
            </a:r>
            <a:r>
              <a:rPr lang="de-DE" sz="1800" dirty="0"/>
              <a:t> EWM (</a:t>
            </a:r>
            <a:r>
              <a:rPr lang="de-DE" sz="1800" dirty="0" err="1"/>
              <a:t>decentralized</a:t>
            </a:r>
            <a:r>
              <a:rPr lang="de-DE" sz="1800" dirty="0"/>
              <a:t> EWM)</a:t>
            </a:r>
          </a:p>
          <a:p>
            <a:pPr marL="285750" indent="-285750">
              <a:buFont typeface="Arial" panose="020B0604020202020204" pitchFamily="34" charset="0"/>
              <a:buChar char="•"/>
            </a:pPr>
            <a:r>
              <a:rPr lang="de-DE" sz="1800" dirty="0"/>
              <a:t>WM </a:t>
            </a:r>
            <a:r>
              <a:rPr lang="de-DE" sz="1800" dirty="0" err="1"/>
              <a:t>can</a:t>
            </a:r>
            <a:r>
              <a:rPr lang="de-DE" sz="1800" dirty="0"/>
              <a:t> </a:t>
            </a:r>
            <a:r>
              <a:rPr lang="de-DE" sz="1800" dirty="0" err="1"/>
              <a:t>be</a:t>
            </a:r>
            <a:r>
              <a:rPr lang="de-DE" sz="1800" dirty="0"/>
              <a:t> </a:t>
            </a:r>
            <a:r>
              <a:rPr lang="de-DE" sz="1800" dirty="0" err="1"/>
              <a:t>used</a:t>
            </a:r>
            <a:r>
              <a:rPr lang="de-DE" sz="1800" dirty="0"/>
              <a:t> </a:t>
            </a:r>
            <a:r>
              <a:rPr lang="de-DE" sz="1800" dirty="0" err="1"/>
              <a:t>indefinitely</a:t>
            </a:r>
            <a:r>
              <a:rPr lang="de-DE" sz="1800" dirty="0"/>
              <a:t> </a:t>
            </a:r>
            <a:r>
              <a:rPr lang="de-DE" sz="1800" dirty="0" err="1"/>
              <a:t>for</a:t>
            </a:r>
            <a:r>
              <a:rPr lang="de-DE" sz="1800" dirty="0"/>
              <a:t> </a:t>
            </a:r>
            <a:r>
              <a:rPr lang="de-DE" sz="1800" dirty="0" err="1"/>
              <a:t>new</a:t>
            </a:r>
            <a:r>
              <a:rPr lang="de-DE" sz="1800" dirty="0"/>
              <a:t> </a:t>
            </a:r>
            <a:r>
              <a:rPr lang="de-DE" sz="1800" dirty="0" err="1"/>
              <a:t>launches</a:t>
            </a:r>
            <a:r>
              <a:rPr lang="de-DE" sz="1800" dirty="0"/>
              <a:t> (</a:t>
            </a:r>
            <a:r>
              <a:rPr lang="de-DE" sz="1800" dirty="0" err="1"/>
              <a:t>as</a:t>
            </a:r>
            <a:r>
              <a:rPr lang="de-DE" sz="1800" dirty="0"/>
              <a:t> </a:t>
            </a:r>
            <a:r>
              <a:rPr lang="de-DE" sz="1800" dirty="0" err="1"/>
              <a:t>long</a:t>
            </a:r>
            <a:r>
              <a:rPr lang="de-DE" sz="1800" dirty="0"/>
              <a:t> </a:t>
            </a:r>
            <a:r>
              <a:rPr lang="de-DE" sz="1800" dirty="0" err="1"/>
              <a:t>as</a:t>
            </a:r>
            <a:r>
              <a:rPr lang="de-DE" sz="1800" dirty="0"/>
              <a:t> ECC 6.0 </a:t>
            </a:r>
            <a:r>
              <a:rPr lang="de-DE" sz="1800" dirty="0" err="1"/>
              <a:t>is</a:t>
            </a:r>
            <a:r>
              <a:rPr lang="de-DE" sz="1800" dirty="0"/>
              <a:t> still in </a:t>
            </a:r>
            <a:r>
              <a:rPr lang="de-DE" sz="1800" dirty="0" err="1"/>
              <a:t>use</a:t>
            </a:r>
            <a:r>
              <a:rPr lang="de-DE" sz="1800" dirty="0"/>
              <a:t>)</a:t>
            </a:r>
          </a:p>
          <a:p>
            <a:pPr marL="285750" indent="-285750">
              <a:buFont typeface="Arial" panose="020B0604020202020204" pitchFamily="34" charset="0"/>
              <a:buChar char="•"/>
            </a:pPr>
            <a:r>
              <a:rPr lang="de-DE" sz="1800" b="1" dirty="0" err="1"/>
              <a:t>No</a:t>
            </a:r>
            <a:r>
              <a:rPr lang="de-DE" sz="1800" b="1" dirty="0"/>
              <a:t> SAP </a:t>
            </a:r>
            <a:r>
              <a:rPr lang="de-DE" sz="1800" b="1" dirty="0" err="1"/>
              <a:t>support</a:t>
            </a:r>
            <a:r>
              <a:rPr lang="de-DE" sz="1800" b="1" dirty="0"/>
              <a:t> </a:t>
            </a:r>
            <a:r>
              <a:rPr lang="de-DE" sz="1800" b="1" dirty="0" err="1"/>
              <a:t>for</a:t>
            </a:r>
            <a:r>
              <a:rPr lang="de-DE" sz="1800" b="1" dirty="0"/>
              <a:t> ERP WM </a:t>
            </a:r>
            <a:r>
              <a:rPr lang="de-DE" sz="1800" b="1" dirty="0" err="1"/>
              <a:t>from</a:t>
            </a:r>
            <a:r>
              <a:rPr lang="de-DE" sz="1800" b="1" dirty="0"/>
              <a:t> 2025 </a:t>
            </a:r>
            <a:r>
              <a:rPr lang="de-DE" sz="1800" b="1" dirty="0" err="1"/>
              <a:t>onwards</a:t>
            </a:r>
            <a:endParaRPr lang="de-DE" sz="1800" b="1" dirty="0"/>
          </a:p>
        </p:txBody>
      </p:sp>
      <p:sp>
        <p:nvSpPr>
          <p:cNvPr id="16" name="Textfeld 15"/>
          <p:cNvSpPr txBox="1"/>
          <p:nvPr/>
        </p:nvSpPr>
        <p:spPr>
          <a:xfrm>
            <a:off x="6456182" y="4235988"/>
            <a:ext cx="5363094" cy="1754326"/>
          </a:xfrm>
          <a:prstGeom prst="rect">
            <a:avLst/>
          </a:prstGeom>
          <a:noFill/>
        </p:spPr>
        <p:txBody>
          <a:bodyPr wrap="square" rtlCol="0">
            <a:spAutoFit/>
          </a:bodyPr>
          <a:lstStyle/>
          <a:p>
            <a:pPr marL="285750" indent="-285750">
              <a:buFont typeface="Arial" panose="020B0604020202020204" pitchFamily="34" charset="0"/>
              <a:buChar char="•"/>
            </a:pPr>
            <a:r>
              <a:rPr lang="de-DE" sz="1800" dirty="0"/>
              <a:t>Illustration </a:t>
            </a:r>
            <a:r>
              <a:rPr lang="de-DE" sz="1800" dirty="0" err="1"/>
              <a:t>based</a:t>
            </a:r>
            <a:r>
              <a:rPr lang="de-DE" sz="1800" dirty="0"/>
              <a:t> on S/4HANA</a:t>
            </a:r>
          </a:p>
          <a:p>
            <a:pPr marL="285750" indent="-285750">
              <a:buFont typeface="Arial" panose="020B0604020202020204" pitchFamily="34" charset="0"/>
              <a:buChar char="•"/>
            </a:pPr>
            <a:r>
              <a:rPr lang="de-DE" sz="1800" dirty="0" err="1"/>
              <a:t>No</a:t>
            </a:r>
            <a:r>
              <a:rPr lang="de-DE" sz="1800" dirty="0"/>
              <a:t> EWM </a:t>
            </a:r>
            <a:r>
              <a:rPr lang="de-DE" sz="1800" dirty="0" err="1"/>
              <a:t>license</a:t>
            </a:r>
            <a:r>
              <a:rPr lang="de-DE" sz="1800" dirty="0"/>
              <a:t> </a:t>
            </a:r>
            <a:r>
              <a:rPr lang="de-DE" sz="1800" dirty="0" err="1"/>
              <a:t>costs</a:t>
            </a:r>
            <a:r>
              <a:rPr lang="de-DE" sz="1800" dirty="0"/>
              <a:t> </a:t>
            </a:r>
            <a:r>
              <a:rPr lang="de-DE" sz="1800" dirty="0" err="1"/>
              <a:t>for</a:t>
            </a:r>
            <a:r>
              <a:rPr lang="de-DE" sz="1800" dirty="0"/>
              <a:t> </a:t>
            </a:r>
            <a:r>
              <a:rPr lang="de-DE" sz="1800" dirty="0" err="1"/>
              <a:t>the</a:t>
            </a:r>
            <a:r>
              <a:rPr lang="de-DE" sz="1800" dirty="0"/>
              <a:t> „Basic Version“ </a:t>
            </a:r>
            <a:r>
              <a:rPr lang="de-DE" sz="1800" dirty="0" err="1"/>
              <a:t>of</a:t>
            </a:r>
            <a:r>
              <a:rPr lang="de-DE" sz="1800" dirty="0"/>
              <a:t> </a:t>
            </a:r>
            <a:r>
              <a:rPr lang="de-DE" sz="1800" dirty="0" err="1"/>
              <a:t>the</a:t>
            </a:r>
            <a:r>
              <a:rPr lang="de-DE" sz="1800" dirty="0"/>
              <a:t> </a:t>
            </a:r>
            <a:r>
              <a:rPr lang="de-DE" sz="1800" dirty="0" err="1"/>
              <a:t>integrated</a:t>
            </a:r>
            <a:r>
              <a:rPr lang="de-DE" sz="1800" dirty="0"/>
              <a:t> EWM</a:t>
            </a:r>
          </a:p>
          <a:p>
            <a:pPr marL="285750" indent="-285750">
              <a:buFont typeface="Arial" panose="020B0604020202020204" pitchFamily="34" charset="0"/>
              <a:buChar char="•"/>
            </a:pPr>
            <a:r>
              <a:rPr lang="de-DE" sz="1800" b="1" dirty="0"/>
              <a:t>WM </a:t>
            </a:r>
            <a:r>
              <a:rPr lang="de-DE" sz="1800" b="1" dirty="0" err="1"/>
              <a:t>usage</a:t>
            </a:r>
            <a:r>
              <a:rPr lang="de-DE" sz="1800" b="1" dirty="0"/>
              <a:t> </a:t>
            </a:r>
            <a:r>
              <a:rPr lang="de-DE" sz="1800" b="1" dirty="0" err="1"/>
              <a:t>rights</a:t>
            </a:r>
            <a:r>
              <a:rPr lang="de-DE" sz="1800" b="1" dirty="0"/>
              <a:t> in S/4HANA </a:t>
            </a:r>
            <a:r>
              <a:rPr lang="de-DE" sz="1800" b="1" dirty="0" err="1"/>
              <a:t>ends</a:t>
            </a:r>
            <a:r>
              <a:rPr lang="de-DE" sz="1800" b="1" dirty="0"/>
              <a:t> 2025</a:t>
            </a:r>
          </a:p>
          <a:p>
            <a:pPr marL="285750" indent="-285750">
              <a:buFont typeface="Arial" panose="020B0604020202020204" pitchFamily="34" charset="0"/>
              <a:buChar char="•"/>
            </a:pPr>
            <a:r>
              <a:rPr lang="de-DE" sz="1800" dirty="0"/>
              <a:t>A </a:t>
            </a:r>
            <a:r>
              <a:rPr lang="de-DE" sz="1800" dirty="0" err="1"/>
              <a:t>change</a:t>
            </a:r>
            <a:r>
              <a:rPr lang="de-DE" sz="1800" dirty="0"/>
              <a:t> </a:t>
            </a:r>
            <a:r>
              <a:rPr lang="de-DE" sz="1800" dirty="0" err="1"/>
              <a:t>from</a:t>
            </a:r>
            <a:r>
              <a:rPr lang="de-DE" sz="1800" dirty="0"/>
              <a:t> ECC 6.0 </a:t>
            </a:r>
            <a:r>
              <a:rPr lang="de-DE" sz="1800" dirty="0" err="1"/>
              <a:t>to</a:t>
            </a:r>
            <a:r>
              <a:rPr lang="de-DE" sz="1800" dirty="0"/>
              <a:t> S/4HANA </a:t>
            </a:r>
            <a:r>
              <a:rPr lang="de-DE" sz="1800" dirty="0" err="1"/>
              <a:t>requires</a:t>
            </a:r>
            <a:r>
              <a:rPr lang="de-DE" sz="1800" dirty="0"/>
              <a:t> a </a:t>
            </a:r>
            <a:r>
              <a:rPr lang="de-DE" sz="1800" dirty="0" err="1"/>
              <a:t>change</a:t>
            </a:r>
            <a:r>
              <a:rPr lang="de-DE" sz="1800" dirty="0"/>
              <a:t> </a:t>
            </a:r>
            <a:r>
              <a:rPr lang="de-DE" sz="1800" dirty="0" err="1"/>
              <a:t>to</a:t>
            </a:r>
            <a:r>
              <a:rPr lang="de-DE" sz="1800" dirty="0"/>
              <a:t> EWM </a:t>
            </a:r>
            <a:r>
              <a:rPr lang="de-DE" sz="1800" dirty="0" err="1"/>
              <a:t>from</a:t>
            </a:r>
            <a:r>
              <a:rPr lang="de-DE" sz="1800" dirty="0"/>
              <a:t> </a:t>
            </a:r>
            <a:r>
              <a:rPr lang="de-DE" sz="1800" dirty="0" err="1"/>
              <a:t>this</a:t>
            </a:r>
            <a:r>
              <a:rPr lang="de-DE" sz="1800" dirty="0"/>
              <a:t> </a:t>
            </a:r>
            <a:r>
              <a:rPr lang="de-DE" sz="1800" dirty="0" err="1"/>
              <a:t>point</a:t>
            </a:r>
            <a:r>
              <a:rPr lang="de-DE" sz="1800" dirty="0"/>
              <a:t> </a:t>
            </a:r>
            <a:r>
              <a:rPr lang="de-DE" sz="1800" dirty="0" err="1"/>
              <a:t>onwards</a:t>
            </a:r>
            <a:endParaRPr lang="de-DE" sz="1800" dirty="0"/>
          </a:p>
        </p:txBody>
      </p:sp>
      <p:sp>
        <p:nvSpPr>
          <p:cNvPr id="17" name="Titel 1"/>
          <p:cNvSpPr txBox="1">
            <a:spLocks/>
          </p:cNvSpPr>
          <p:nvPr/>
        </p:nvSpPr>
        <p:spPr bwMode="gray">
          <a:xfrm>
            <a:off x="393426" y="1444364"/>
            <a:ext cx="5496098" cy="569848"/>
          </a:xfrm>
          <a:prstGeom prst="rect">
            <a:avLst/>
          </a:prstGeom>
        </p:spPr>
        <p:txBody>
          <a:bodyPr vert="horz" lIns="0" tIns="0" rIns="0" bIns="0" rtlCol="0" anchor="ctr" anchorCtr="0">
            <a:normAutofit/>
          </a:bodyPr>
          <a:lstStyle>
            <a:lvl1pPr algn="l" defTabSz="1088776" rtl="0" eaLnBrk="1" latinLnBrk="0" hangingPunct="1">
              <a:spcBef>
                <a:spcPct val="0"/>
              </a:spcBef>
              <a:buNone/>
              <a:defRPr sz="2800" b="1" kern="1200">
                <a:solidFill>
                  <a:schemeClr val="accent2"/>
                </a:solidFill>
                <a:latin typeface="+mj-lt"/>
                <a:ea typeface="+mj-ea"/>
                <a:cs typeface="+mj-cs"/>
              </a:defRPr>
            </a:lvl1pPr>
          </a:lstStyle>
          <a:p>
            <a:r>
              <a:rPr lang="de-DE" sz="3200" dirty="0">
                <a:latin typeface="+mn-lt"/>
              </a:rPr>
              <a:t>       Scenarios </a:t>
            </a:r>
            <a:r>
              <a:rPr lang="de-DE" sz="3200" dirty="0" err="1">
                <a:latin typeface="+mn-lt"/>
              </a:rPr>
              <a:t>with</a:t>
            </a:r>
            <a:r>
              <a:rPr lang="de-DE" sz="3200" dirty="0">
                <a:latin typeface="+mn-lt"/>
              </a:rPr>
              <a:t> ECC 6.0</a:t>
            </a:r>
          </a:p>
        </p:txBody>
      </p:sp>
      <p:sp>
        <p:nvSpPr>
          <p:cNvPr id="18" name="Textfeld 17"/>
          <p:cNvSpPr txBox="1"/>
          <p:nvPr/>
        </p:nvSpPr>
        <p:spPr>
          <a:xfrm>
            <a:off x="6550151" y="1429437"/>
            <a:ext cx="5094039" cy="584775"/>
          </a:xfrm>
          <a:prstGeom prst="rect">
            <a:avLst/>
          </a:prstGeom>
          <a:noFill/>
        </p:spPr>
        <p:txBody>
          <a:bodyPr wrap="square" rtlCol="0">
            <a:spAutoFit/>
          </a:bodyPr>
          <a:lstStyle/>
          <a:p>
            <a:r>
              <a:rPr lang="de-DE" sz="3200" b="1" dirty="0">
                <a:solidFill>
                  <a:schemeClr val="accent2"/>
                </a:solidFill>
                <a:latin typeface="+mn-lt"/>
                <a:ea typeface="+mj-ea"/>
                <a:cs typeface="+mj-cs"/>
              </a:rPr>
              <a:t>Scenarios </a:t>
            </a:r>
            <a:r>
              <a:rPr lang="de-DE" sz="3200" b="1" dirty="0" err="1">
                <a:solidFill>
                  <a:schemeClr val="accent2"/>
                </a:solidFill>
                <a:latin typeface="+mn-lt"/>
                <a:ea typeface="+mj-ea"/>
                <a:cs typeface="+mj-cs"/>
              </a:rPr>
              <a:t>with</a:t>
            </a:r>
            <a:r>
              <a:rPr lang="de-DE" sz="3200" b="1" dirty="0">
                <a:solidFill>
                  <a:schemeClr val="accent2"/>
                </a:solidFill>
                <a:latin typeface="+mn-lt"/>
                <a:ea typeface="+mj-ea"/>
                <a:cs typeface="+mj-cs"/>
              </a:rPr>
              <a:t> S/4HANA</a:t>
            </a:r>
          </a:p>
        </p:txBody>
      </p:sp>
    </p:spTree>
    <p:extLst>
      <p:ext uri="{BB962C8B-B14F-4D97-AF65-F5344CB8AC3E}">
        <p14:creationId xmlns:p14="http://schemas.microsoft.com/office/powerpoint/2010/main" val="9027724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US" altLang="de-DE" dirty="0">
                <a:latin typeface="Arial" panose="020B0604020202020204" pitchFamily="34" charset="0"/>
              </a:rPr>
              <a:t>Innovations in S/4HANA</a:t>
            </a:r>
            <a:r>
              <a:rPr lang="de-DE" dirty="0"/>
              <a:t/>
            </a:r>
            <a:br>
              <a:rPr lang="de-DE" dirty="0"/>
            </a:br>
            <a:r>
              <a:rPr lang="de-DE" dirty="0"/>
              <a:t>Extended Warehouse Management (EWM)</a:t>
            </a:r>
          </a:p>
        </p:txBody>
      </p:sp>
      <p:sp>
        <p:nvSpPr>
          <p:cNvPr id="4" name="Inhaltsplatzhalter 2"/>
          <p:cNvSpPr>
            <a:spLocks noGrp="1"/>
          </p:cNvSpPr>
          <p:nvPr/>
        </p:nvSpPr>
        <p:spPr>
          <a:xfrm>
            <a:off x="5345607" y="1247430"/>
            <a:ext cx="6256739" cy="53386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000" b="1" dirty="0"/>
              <a:t>Extended Warehouse Management</a:t>
            </a:r>
          </a:p>
          <a:p>
            <a:pPr lvl="1"/>
            <a:r>
              <a:rPr lang="de-DE" sz="1400" dirty="0" err="1"/>
              <a:t>Optimization</a:t>
            </a:r>
            <a:r>
              <a:rPr lang="de-DE" sz="1400" dirty="0"/>
              <a:t> </a:t>
            </a:r>
            <a:r>
              <a:rPr lang="de-DE" sz="1400" dirty="0" err="1"/>
              <a:t>of</a:t>
            </a:r>
            <a:r>
              <a:rPr lang="de-DE" sz="1400" dirty="0"/>
              <a:t> </a:t>
            </a:r>
            <a:r>
              <a:rPr lang="de-DE" sz="1400" dirty="0" err="1"/>
              <a:t>inventory</a:t>
            </a:r>
            <a:r>
              <a:rPr lang="de-DE" sz="1400" dirty="0"/>
              <a:t> </a:t>
            </a:r>
            <a:r>
              <a:rPr lang="de-DE" sz="1400" dirty="0" err="1"/>
              <a:t>management</a:t>
            </a:r>
            <a:r>
              <a:rPr lang="de-DE" sz="1400" dirty="0"/>
              <a:t> (e.g., </a:t>
            </a:r>
            <a:r>
              <a:rPr lang="de-DE" sz="1400" dirty="0" err="1"/>
              <a:t>slotting</a:t>
            </a:r>
            <a:r>
              <a:rPr lang="de-DE" sz="1400" dirty="0"/>
              <a:t>)</a:t>
            </a:r>
          </a:p>
          <a:p>
            <a:pPr lvl="1"/>
            <a:r>
              <a:rPr lang="de-DE" sz="1400" dirty="0"/>
              <a:t>Inbound </a:t>
            </a:r>
            <a:r>
              <a:rPr lang="de-DE" sz="1400" dirty="0" err="1"/>
              <a:t>process</a:t>
            </a:r>
            <a:r>
              <a:rPr lang="de-DE" sz="1400" dirty="0"/>
              <a:t> </a:t>
            </a:r>
            <a:r>
              <a:rPr lang="de-DE" sz="1400" dirty="0" err="1"/>
              <a:t>optimization</a:t>
            </a:r>
            <a:r>
              <a:rPr lang="de-DE" sz="1400" dirty="0"/>
              <a:t> (e.g., </a:t>
            </a:r>
            <a:r>
              <a:rPr lang="de-DE" sz="1400" dirty="0" err="1"/>
              <a:t>deconsolidation</a:t>
            </a:r>
            <a:r>
              <a:rPr lang="de-DE" sz="1400" dirty="0"/>
              <a:t>)</a:t>
            </a:r>
          </a:p>
          <a:p>
            <a:pPr lvl="1"/>
            <a:r>
              <a:rPr lang="de-DE" sz="1400" dirty="0"/>
              <a:t>Outbound </a:t>
            </a:r>
            <a:r>
              <a:rPr lang="de-DE" sz="1400" dirty="0" err="1"/>
              <a:t>process</a:t>
            </a:r>
            <a:r>
              <a:rPr lang="de-DE" sz="1400" dirty="0"/>
              <a:t> </a:t>
            </a:r>
            <a:r>
              <a:rPr lang="de-DE" sz="1400" dirty="0" err="1"/>
              <a:t>optimization</a:t>
            </a:r>
            <a:r>
              <a:rPr lang="de-DE" sz="1400" dirty="0"/>
              <a:t> (e.g., </a:t>
            </a:r>
            <a:r>
              <a:rPr lang="de-DE" sz="1400" dirty="0" err="1"/>
              <a:t>wave</a:t>
            </a:r>
            <a:r>
              <a:rPr lang="de-DE" sz="1400" dirty="0"/>
              <a:t> </a:t>
            </a:r>
            <a:r>
              <a:rPr lang="de-DE" sz="1400" dirty="0" err="1"/>
              <a:t>management</a:t>
            </a:r>
            <a:r>
              <a:rPr lang="de-DE" sz="1400" dirty="0"/>
              <a:t>)</a:t>
            </a:r>
          </a:p>
          <a:p>
            <a:pPr lvl="1"/>
            <a:r>
              <a:rPr lang="de-DE" sz="1400" dirty="0"/>
              <a:t>Material Flow Control (MFC)</a:t>
            </a:r>
          </a:p>
          <a:p>
            <a:pPr lvl="1"/>
            <a:r>
              <a:rPr lang="de-DE" sz="1400" dirty="0"/>
              <a:t>Yard </a:t>
            </a:r>
            <a:r>
              <a:rPr lang="de-DE" sz="1400" dirty="0" err="1"/>
              <a:t>management</a:t>
            </a:r>
            <a:r>
              <a:rPr lang="de-DE" sz="1400" dirty="0"/>
              <a:t> (e.g., TU </a:t>
            </a:r>
            <a:r>
              <a:rPr lang="de-DE" sz="1400" dirty="0" err="1"/>
              <a:t>processing</a:t>
            </a:r>
            <a:r>
              <a:rPr lang="de-DE" sz="1400" dirty="0"/>
              <a:t>, DAS)</a:t>
            </a:r>
          </a:p>
          <a:p>
            <a:pPr lvl="1"/>
            <a:r>
              <a:rPr lang="de-DE" sz="1400" dirty="0"/>
              <a:t>Laboratory </a:t>
            </a:r>
            <a:r>
              <a:rPr lang="de-DE" sz="1400" dirty="0" err="1"/>
              <a:t>management</a:t>
            </a:r>
            <a:endParaRPr lang="de-DE" sz="1400" dirty="0"/>
          </a:p>
          <a:p>
            <a:pPr lvl="1"/>
            <a:r>
              <a:rPr lang="de-DE" sz="1400" dirty="0" err="1"/>
              <a:t>Logistic</a:t>
            </a:r>
            <a:r>
              <a:rPr lang="de-DE" sz="1400" dirty="0"/>
              <a:t> additional </a:t>
            </a:r>
            <a:r>
              <a:rPr lang="de-DE" sz="1400" dirty="0" err="1"/>
              <a:t>services</a:t>
            </a:r>
            <a:r>
              <a:rPr lang="de-DE" sz="1400" dirty="0"/>
              <a:t> (VAS, </a:t>
            </a:r>
            <a:r>
              <a:rPr lang="de-DE" sz="1400" dirty="0" err="1"/>
              <a:t>for</a:t>
            </a:r>
            <a:r>
              <a:rPr lang="de-DE" sz="1400" dirty="0"/>
              <a:t> </a:t>
            </a:r>
            <a:r>
              <a:rPr lang="de-DE" sz="1400" dirty="0" err="1"/>
              <a:t>example</a:t>
            </a:r>
            <a:r>
              <a:rPr lang="de-DE" sz="1400" dirty="0"/>
              <a:t>, </a:t>
            </a:r>
            <a:r>
              <a:rPr lang="de-DE" sz="1400" dirty="0" err="1"/>
              <a:t>Kitting</a:t>
            </a:r>
            <a:r>
              <a:rPr lang="de-DE" sz="1400" dirty="0"/>
              <a:t> </a:t>
            </a:r>
            <a:r>
              <a:rPr lang="de-DE" sz="1400" dirty="0" err="1"/>
              <a:t>processing</a:t>
            </a:r>
            <a:r>
              <a:rPr lang="de-DE" sz="1400" dirty="0"/>
              <a:t>)</a:t>
            </a:r>
          </a:p>
          <a:p>
            <a:pPr lvl="1"/>
            <a:r>
              <a:rPr lang="de-DE" sz="1400" dirty="0"/>
              <a:t>Cross </a:t>
            </a:r>
            <a:r>
              <a:rPr lang="de-DE" sz="1400" dirty="0" err="1"/>
              <a:t>docking</a:t>
            </a:r>
            <a:endParaRPr lang="de-DE" sz="1400" dirty="0"/>
          </a:p>
          <a:p>
            <a:pPr lvl="1"/>
            <a:r>
              <a:rPr lang="de-DE" sz="1400" dirty="0" err="1"/>
              <a:t>Inventory</a:t>
            </a:r>
            <a:r>
              <a:rPr lang="de-DE" sz="1400" dirty="0"/>
              <a:t> </a:t>
            </a:r>
            <a:r>
              <a:rPr lang="de-DE" sz="1400" dirty="0" err="1"/>
              <a:t>process</a:t>
            </a:r>
            <a:r>
              <a:rPr lang="de-DE" sz="1400" dirty="0"/>
              <a:t> </a:t>
            </a:r>
            <a:r>
              <a:rPr lang="de-DE" sz="1400" dirty="0" err="1"/>
              <a:t>cost</a:t>
            </a:r>
            <a:r>
              <a:rPr lang="de-DE" sz="1400" dirty="0"/>
              <a:t> </a:t>
            </a:r>
            <a:r>
              <a:rPr lang="de-DE" sz="1400" dirty="0" err="1"/>
              <a:t>accounting</a:t>
            </a:r>
            <a:endParaRPr lang="de-DE" sz="1400" dirty="0"/>
          </a:p>
          <a:p>
            <a:pPr lvl="1"/>
            <a:endParaRPr lang="de-DE" sz="1400" dirty="0"/>
          </a:p>
          <a:p>
            <a:pPr marL="0" indent="0">
              <a:buNone/>
            </a:pPr>
            <a:r>
              <a:rPr lang="de-DE" sz="2000" b="1" dirty="0"/>
              <a:t>Basic Warehouse Management</a:t>
            </a:r>
          </a:p>
          <a:p>
            <a:pPr lvl="1"/>
            <a:r>
              <a:rPr lang="en-US" sz="1600" dirty="0"/>
              <a:t>Inventory management</a:t>
            </a:r>
          </a:p>
          <a:p>
            <a:pPr lvl="1"/>
            <a:r>
              <a:rPr lang="en-US" sz="1600" dirty="0"/>
              <a:t>Inbound processing</a:t>
            </a:r>
          </a:p>
          <a:p>
            <a:pPr lvl="1"/>
            <a:r>
              <a:rPr lang="en-US" sz="1600" dirty="0"/>
              <a:t>Outbound processing</a:t>
            </a:r>
          </a:p>
          <a:p>
            <a:pPr lvl="1"/>
            <a:r>
              <a:rPr lang="en-US" sz="1600" dirty="0"/>
              <a:t>Internal stock movements</a:t>
            </a:r>
          </a:p>
          <a:p>
            <a:pPr lvl="1"/>
            <a:r>
              <a:rPr lang="en-US" sz="1600" dirty="0"/>
              <a:t>inventory procedures</a:t>
            </a:r>
          </a:p>
          <a:p>
            <a:pPr lvl="1"/>
            <a:r>
              <a:rPr lang="en-US" sz="1600" dirty="0"/>
              <a:t>Reporting</a:t>
            </a:r>
            <a:endParaRPr lang="de-DE" sz="1600" dirty="0"/>
          </a:p>
        </p:txBody>
      </p:sp>
      <p:sp>
        <p:nvSpPr>
          <p:cNvPr id="5" name="Rechteck 4"/>
          <p:cNvSpPr/>
          <p:nvPr/>
        </p:nvSpPr>
        <p:spPr>
          <a:xfrm>
            <a:off x="472698" y="3815614"/>
            <a:ext cx="4364908" cy="2507694"/>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e-DE" dirty="0"/>
          </a:p>
        </p:txBody>
      </p:sp>
      <p:pic>
        <p:nvPicPr>
          <p:cNvPr id="6" name="Grafik 5"/>
          <p:cNvPicPr>
            <a:picLocks noChangeAspect="1"/>
          </p:cNvPicPr>
          <p:nvPr/>
        </p:nvPicPr>
        <p:blipFill>
          <a:blip r:embed="rId2"/>
          <a:stretch>
            <a:fillRect/>
          </a:stretch>
        </p:blipFill>
        <p:spPr>
          <a:xfrm>
            <a:off x="1655611" y="5082665"/>
            <a:ext cx="999541" cy="498143"/>
          </a:xfrm>
          <a:prstGeom prst="rect">
            <a:avLst/>
          </a:prstGeom>
        </p:spPr>
      </p:pic>
      <p:sp>
        <p:nvSpPr>
          <p:cNvPr id="7" name="Rechteck 6"/>
          <p:cNvSpPr/>
          <p:nvPr/>
        </p:nvSpPr>
        <p:spPr>
          <a:xfrm>
            <a:off x="472698" y="2764738"/>
            <a:ext cx="4364908" cy="1050876"/>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e-DE"/>
          </a:p>
        </p:txBody>
      </p:sp>
      <p:sp>
        <p:nvSpPr>
          <p:cNvPr id="8" name="Rechteck 7"/>
          <p:cNvSpPr/>
          <p:nvPr/>
        </p:nvSpPr>
        <p:spPr>
          <a:xfrm>
            <a:off x="472698" y="1386903"/>
            <a:ext cx="4364908" cy="1377833"/>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e-DE"/>
          </a:p>
        </p:txBody>
      </p:sp>
      <p:sp>
        <p:nvSpPr>
          <p:cNvPr id="9" name="Rechteck 8"/>
          <p:cNvSpPr/>
          <p:nvPr/>
        </p:nvSpPr>
        <p:spPr>
          <a:xfrm>
            <a:off x="1846938" y="1775866"/>
            <a:ext cx="2758655" cy="98887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1400" dirty="0">
                <a:solidFill>
                  <a:schemeClr val="tx1"/>
                </a:solidFill>
              </a:rPr>
              <a:t>SAP S/4HANA SUPPLY CHAIN</a:t>
            </a:r>
          </a:p>
          <a:p>
            <a:pPr algn="ctr"/>
            <a:endParaRPr lang="de-DE" sz="1400" dirty="0">
              <a:solidFill>
                <a:schemeClr val="tx1"/>
              </a:solidFill>
            </a:endParaRPr>
          </a:p>
          <a:p>
            <a:pPr algn="ctr"/>
            <a:endParaRPr lang="de-DE" sz="1400" dirty="0">
              <a:solidFill>
                <a:schemeClr val="tx1"/>
              </a:solidFill>
            </a:endParaRPr>
          </a:p>
        </p:txBody>
      </p:sp>
      <p:sp>
        <p:nvSpPr>
          <p:cNvPr id="10" name="Rechteck 9"/>
          <p:cNvSpPr/>
          <p:nvPr/>
        </p:nvSpPr>
        <p:spPr>
          <a:xfrm>
            <a:off x="1846939" y="2764736"/>
            <a:ext cx="2758653" cy="10508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1400" dirty="0"/>
              <a:t>Extended Warehouse Management</a:t>
            </a:r>
          </a:p>
        </p:txBody>
      </p:sp>
      <p:sp>
        <p:nvSpPr>
          <p:cNvPr id="11" name="Rechteck 10"/>
          <p:cNvSpPr/>
          <p:nvPr/>
        </p:nvSpPr>
        <p:spPr>
          <a:xfrm>
            <a:off x="1846940" y="3829260"/>
            <a:ext cx="2758651" cy="982641"/>
          </a:xfrm>
          <a:prstGeom prst="rect">
            <a:avLst/>
          </a:prstGeom>
          <a:solidFill>
            <a:schemeClr val="accent1">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1400" dirty="0"/>
              <a:t>Basic Warehouse Management</a:t>
            </a:r>
          </a:p>
        </p:txBody>
      </p:sp>
      <p:sp>
        <p:nvSpPr>
          <p:cNvPr id="12" name="Textfeld 1"/>
          <p:cNvSpPr txBox="1"/>
          <p:nvPr/>
        </p:nvSpPr>
        <p:spPr>
          <a:xfrm>
            <a:off x="476426" y="4086377"/>
            <a:ext cx="1528546" cy="369332"/>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dirty="0">
                <a:solidFill>
                  <a:srgbClr val="00B0F0"/>
                </a:solidFill>
              </a:rPr>
              <a:t>Digital Core</a:t>
            </a:r>
          </a:p>
        </p:txBody>
      </p:sp>
      <p:sp>
        <p:nvSpPr>
          <p:cNvPr id="13" name="Textfeld 7"/>
          <p:cNvSpPr txBox="1"/>
          <p:nvPr/>
        </p:nvSpPr>
        <p:spPr>
          <a:xfrm>
            <a:off x="548124" y="3056713"/>
            <a:ext cx="1117600" cy="369332"/>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dirty="0">
                <a:solidFill>
                  <a:srgbClr val="00B0F0"/>
                </a:solidFill>
              </a:rPr>
              <a:t>Products</a:t>
            </a:r>
          </a:p>
        </p:txBody>
      </p:sp>
      <p:sp>
        <p:nvSpPr>
          <p:cNvPr id="14" name="Textfeld 11"/>
          <p:cNvSpPr txBox="1"/>
          <p:nvPr/>
        </p:nvSpPr>
        <p:spPr>
          <a:xfrm>
            <a:off x="634458" y="2034614"/>
            <a:ext cx="1212483" cy="369332"/>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b="1" dirty="0">
                <a:solidFill>
                  <a:schemeClr val="bg1"/>
                </a:solidFill>
              </a:rPr>
              <a:t>Suite</a:t>
            </a:r>
          </a:p>
        </p:txBody>
      </p:sp>
      <p:sp>
        <p:nvSpPr>
          <p:cNvPr id="15" name="Textfeld 12"/>
          <p:cNvSpPr txBox="1"/>
          <p:nvPr/>
        </p:nvSpPr>
        <p:spPr>
          <a:xfrm>
            <a:off x="2655152" y="5039348"/>
            <a:ext cx="2115401" cy="584775"/>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3200" dirty="0">
                <a:solidFill>
                  <a:schemeClr val="bg1"/>
                </a:solidFill>
              </a:rPr>
              <a:t>S/4 HANA</a:t>
            </a:r>
          </a:p>
        </p:txBody>
      </p:sp>
      <p:sp>
        <p:nvSpPr>
          <p:cNvPr id="18" name="Abgerundetes Rechteck 17"/>
          <p:cNvSpPr/>
          <p:nvPr/>
        </p:nvSpPr>
        <p:spPr>
          <a:xfrm>
            <a:off x="9948989" y="2330490"/>
            <a:ext cx="1920211" cy="85299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1600" dirty="0" err="1"/>
              <a:t>Optimization</a:t>
            </a:r>
            <a:r>
              <a:rPr lang="de-DE" sz="1600" dirty="0"/>
              <a:t> </a:t>
            </a:r>
            <a:r>
              <a:rPr lang="de-DE" sz="1600" dirty="0" err="1"/>
              <a:t>of</a:t>
            </a:r>
            <a:r>
              <a:rPr lang="de-DE" sz="1600" dirty="0"/>
              <a:t> </a:t>
            </a:r>
            <a:r>
              <a:rPr lang="de-DE" sz="1600" dirty="0" err="1"/>
              <a:t>warehousing</a:t>
            </a:r>
            <a:r>
              <a:rPr lang="de-DE" sz="1600" dirty="0"/>
              <a:t> </a:t>
            </a:r>
            <a:r>
              <a:rPr lang="de-DE" sz="1600" dirty="0" err="1"/>
              <a:t>processes</a:t>
            </a:r>
            <a:endParaRPr lang="de-DE" sz="1600" dirty="0"/>
          </a:p>
        </p:txBody>
      </p:sp>
      <p:sp>
        <p:nvSpPr>
          <p:cNvPr id="19" name="Abgerundetes Rechteck 18"/>
          <p:cNvSpPr/>
          <p:nvPr/>
        </p:nvSpPr>
        <p:spPr>
          <a:xfrm>
            <a:off x="9948988" y="4596938"/>
            <a:ext cx="1920211" cy="85299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1600" dirty="0"/>
              <a:t>Stock </a:t>
            </a:r>
            <a:r>
              <a:rPr lang="de-DE" sz="1600" dirty="0" err="1"/>
              <a:t>security</a:t>
            </a:r>
            <a:r>
              <a:rPr lang="de-DE" sz="1600" dirty="0"/>
              <a:t> </a:t>
            </a:r>
            <a:r>
              <a:rPr lang="de-DE" sz="1600" dirty="0" err="1"/>
              <a:t>and</a:t>
            </a:r>
            <a:r>
              <a:rPr lang="de-DE" sz="1600" dirty="0"/>
              <a:t> </a:t>
            </a:r>
            <a:r>
              <a:rPr lang="de-DE" sz="1600" dirty="0" err="1"/>
              <a:t>transparency</a:t>
            </a:r>
            <a:endParaRPr lang="de-DE" sz="1600" dirty="0"/>
          </a:p>
        </p:txBody>
      </p:sp>
    </p:spTree>
    <p:extLst>
      <p:ext uri="{BB962C8B-B14F-4D97-AF65-F5344CB8AC3E}">
        <p14:creationId xmlns:p14="http://schemas.microsoft.com/office/powerpoint/2010/main" val="3154649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p:cNvPicPr>
            <a:picLocks noGrp="1" noChangeAspect="1"/>
          </p:cNvPicPr>
          <p:nvPr>
            <p:ph idx="1"/>
          </p:nvPr>
        </p:nvPicPr>
        <p:blipFill>
          <a:blip r:embed="rId2"/>
          <a:stretch>
            <a:fillRect/>
          </a:stretch>
        </p:blipFill>
        <p:spPr>
          <a:xfrm>
            <a:off x="2271535" y="1576387"/>
            <a:ext cx="7650129" cy="4452937"/>
          </a:xfrm>
          <a:prstGeom prst="rect">
            <a:avLst/>
          </a:prstGeom>
        </p:spPr>
      </p:pic>
      <p:sp>
        <p:nvSpPr>
          <p:cNvPr id="3" name="Titel 2"/>
          <p:cNvSpPr>
            <a:spLocks noGrp="1"/>
          </p:cNvSpPr>
          <p:nvPr>
            <p:ph type="title"/>
          </p:nvPr>
        </p:nvSpPr>
        <p:spPr/>
        <p:txBody>
          <a:bodyPr/>
          <a:lstStyle/>
          <a:p>
            <a:r>
              <a:rPr lang="en-US" altLang="de-DE" dirty="0">
                <a:latin typeface="Arial" panose="020B0604020202020204" pitchFamily="34" charset="0"/>
              </a:rPr>
              <a:t>Innovations in S/4HANA</a:t>
            </a:r>
            <a:br>
              <a:rPr lang="en-US" altLang="de-DE" dirty="0">
                <a:latin typeface="Arial" panose="020B0604020202020204" pitchFamily="34" charset="0"/>
              </a:rPr>
            </a:br>
            <a:r>
              <a:rPr lang="de-DE" dirty="0"/>
              <a:t>Extended Warehouse Management - </a:t>
            </a:r>
            <a:r>
              <a:rPr lang="de-DE" dirty="0" err="1"/>
              <a:t>Scope</a:t>
            </a:r>
            <a:r>
              <a:rPr lang="de-DE" dirty="0"/>
              <a:t> </a:t>
            </a:r>
            <a:r>
              <a:rPr lang="de-DE" dirty="0" err="1"/>
              <a:t>of</a:t>
            </a:r>
            <a:r>
              <a:rPr lang="de-DE" dirty="0"/>
              <a:t> </a:t>
            </a:r>
            <a:r>
              <a:rPr lang="de-DE" dirty="0" err="1"/>
              <a:t>functions</a:t>
            </a:r>
            <a:endParaRPr lang="de-DE" dirty="0"/>
          </a:p>
        </p:txBody>
      </p:sp>
    </p:spTree>
    <p:extLst>
      <p:ext uri="{BB962C8B-B14F-4D97-AF65-F5344CB8AC3E}">
        <p14:creationId xmlns:p14="http://schemas.microsoft.com/office/powerpoint/2010/main" val="41489099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tLang="de-DE" dirty="0">
                <a:latin typeface="Arial" panose="020B0604020202020204" pitchFamily="34" charset="0"/>
              </a:rPr>
              <a:t>Innovations in S/4HANA</a:t>
            </a:r>
            <a:br>
              <a:rPr lang="en-US" altLang="de-DE" dirty="0">
                <a:latin typeface="Arial" panose="020B0604020202020204" pitchFamily="34" charset="0"/>
              </a:rPr>
            </a:br>
            <a:r>
              <a:rPr lang="de-DE" dirty="0"/>
              <a:t>Extended Warehouse Management - </a:t>
            </a:r>
            <a:r>
              <a:rPr lang="de-DE" dirty="0" err="1"/>
              <a:t>Scope</a:t>
            </a:r>
            <a:r>
              <a:rPr lang="de-DE" dirty="0"/>
              <a:t> </a:t>
            </a:r>
            <a:r>
              <a:rPr lang="de-DE" dirty="0" err="1"/>
              <a:t>of</a:t>
            </a:r>
            <a:r>
              <a:rPr lang="de-DE" dirty="0"/>
              <a:t> </a:t>
            </a:r>
            <a:r>
              <a:rPr lang="de-DE" dirty="0" err="1"/>
              <a:t>functions</a:t>
            </a:r>
            <a:endParaRPr lang="de-DE" sz="2400" dirty="0"/>
          </a:p>
        </p:txBody>
      </p:sp>
      <p:sp>
        <p:nvSpPr>
          <p:cNvPr id="3" name="Inhaltsplatzhalter 2"/>
          <p:cNvSpPr>
            <a:spLocks noGrp="1"/>
          </p:cNvSpPr>
          <p:nvPr>
            <p:ph idx="1"/>
          </p:nvPr>
        </p:nvSpPr>
        <p:spPr/>
        <p:txBody>
          <a:bodyPr/>
          <a:lstStyle/>
          <a:p>
            <a:r>
              <a:rPr lang="en-US" dirty="0"/>
              <a:t>Optimized warehouse space management</a:t>
            </a:r>
          </a:p>
          <a:p>
            <a:pPr lvl="1"/>
            <a:r>
              <a:rPr lang="en-US" dirty="0"/>
              <a:t>Different storage facilities (automatic bearings</a:t>
            </a:r>
            <a:r>
              <a:rPr lang="en-US" dirty="0" smtClean="0"/>
              <a:t>,…) </a:t>
            </a:r>
            <a:r>
              <a:rPr lang="en-US" dirty="0"/>
              <a:t>can be arranged in different storage types according to their own </a:t>
            </a:r>
            <a:r>
              <a:rPr lang="en-US" dirty="0" smtClean="0"/>
              <a:t>requirements</a:t>
            </a:r>
            <a:endParaRPr lang="en-US" dirty="0"/>
          </a:p>
          <a:p>
            <a:pPr lvl="1"/>
            <a:r>
              <a:rPr lang="en-US" dirty="0"/>
              <a:t>Stock movements can be better understood as each storage location is mapped in the system</a:t>
            </a:r>
          </a:p>
          <a:p>
            <a:pPr lvl="1"/>
            <a:r>
              <a:rPr lang="en-US" dirty="0"/>
              <a:t>In addition, each product will receive an optimal storage location according to its size and access frequency </a:t>
            </a:r>
          </a:p>
          <a:p>
            <a:pPr lvl="1"/>
            <a:endParaRPr lang="en-US" dirty="0"/>
          </a:p>
          <a:p>
            <a:r>
              <a:rPr lang="en-US" dirty="0"/>
              <a:t>Goods movements</a:t>
            </a:r>
          </a:p>
          <a:p>
            <a:pPr lvl="1"/>
            <a:r>
              <a:rPr lang="en-US" dirty="0"/>
              <a:t>EWM is used to process all goods movements that affect the warehouse  </a:t>
            </a:r>
          </a:p>
          <a:p>
            <a:pPr lvl="1"/>
            <a:r>
              <a:rPr lang="en-US" dirty="0"/>
              <a:t>Storage capacity and material flows are optimized using put away and removal strategies</a:t>
            </a:r>
          </a:p>
          <a:p>
            <a:pPr lvl="1"/>
            <a:r>
              <a:rPr lang="en-US" dirty="0"/>
              <a:t>Optimizing takes place individually as required or by using handling units</a:t>
            </a:r>
          </a:p>
          <a:p>
            <a:endParaRPr lang="en-US" dirty="0"/>
          </a:p>
          <a:p>
            <a:pPr marL="201580" lvl="1" indent="0">
              <a:buNone/>
            </a:pPr>
            <a:r>
              <a:rPr lang="en-US" dirty="0"/>
              <a:t> </a:t>
            </a:r>
          </a:p>
          <a:p>
            <a:pPr marL="0" indent="0">
              <a:buNone/>
            </a:pPr>
            <a:endParaRPr lang="en-US" dirty="0"/>
          </a:p>
        </p:txBody>
      </p:sp>
    </p:spTree>
    <p:extLst>
      <p:ext uri="{BB962C8B-B14F-4D97-AF65-F5344CB8AC3E}">
        <p14:creationId xmlns:p14="http://schemas.microsoft.com/office/powerpoint/2010/main" val="3676797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tLang="de-DE" dirty="0">
                <a:latin typeface="Arial" panose="020B0604020202020204" pitchFamily="34" charset="0"/>
              </a:rPr>
              <a:t>Innovations in S/4HANA</a:t>
            </a:r>
            <a:br>
              <a:rPr lang="en-US" altLang="de-DE" dirty="0">
                <a:latin typeface="Arial" panose="020B0604020202020204" pitchFamily="34" charset="0"/>
              </a:rPr>
            </a:br>
            <a:r>
              <a:rPr lang="de-DE" dirty="0"/>
              <a:t>Extended Warehouse Management - </a:t>
            </a:r>
            <a:r>
              <a:rPr lang="de-DE" dirty="0" err="1"/>
              <a:t>Scope</a:t>
            </a:r>
            <a:r>
              <a:rPr lang="de-DE" dirty="0"/>
              <a:t> </a:t>
            </a:r>
            <a:r>
              <a:rPr lang="de-DE" dirty="0" err="1"/>
              <a:t>of</a:t>
            </a:r>
            <a:r>
              <a:rPr lang="de-DE" dirty="0"/>
              <a:t> </a:t>
            </a:r>
            <a:r>
              <a:rPr lang="de-DE" dirty="0" err="1"/>
              <a:t>functions</a:t>
            </a:r>
            <a:endParaRPr lang="de-DE" sz="2400" dirty="0"/>
          </a:p>
        </p:txBody>
      </p:sp>
      <p:sp>
        <p:nvSpPr>
          <p:cNvPr id="3" name="Inhaltsplatzhalter 2"/>
          <p:cNvSpPr>
            <a:spLocks noGrp="1"/>
          </p:cNvSpPr>
          <p:nvPr>
            <p:ph idx="1"/>
          </p:nvPr>
        </p:nvSpPr>
        <p:spPr/>
        <p:txBody>
          <a:bodyPr/>
          <a:lstStyle/>
          <a:p>
            <a:r>
              <a:rPr lang="en-US" dirty="0"/>
              <a:t>Stocktaking</a:t>
            </a:r>
          </a:p>
          <a:p>
            <a:pPr lvl="1"/>
            <a:r>
              <a:rPr lang="en-US" dirty="0"/>
              <a:t>Product related or storage related</a:t>
            </a:r>
          </a:p>
          <a:p>
            <a:pPr lvl="1"/>
            <a:r>
              <a:rPr lang="en-US" dirty="0"/>
              <a:t>Different monitor with adjustable tolerance groups, over which maximum values can be configured for the calculation of differences </a:t>
            </a:r>
          </a:p>
          <a:p>
            <a:pPr lvl="1"/>
            <a:r>
              <a:rPr lang="en-US" dirty="0"/>
              <a:t>Additional extras: automatic close out after time limits, inventory procedures according to different priorities, zero check, low stock control</a:t>
            </a:r>
          </a:p>
          <a:p>
            <a:pPr lvl="1"/>
            <a:r>
              <a:rPr lang="en-US" dirty="0"/>
              <a:t>Radio frequency functionality is integrated in for example Cycle Counting</a:t>
            </a:r>
          </a:p>
          <a:p>
            <a:pPr marL="201600" lvl="1" indent="0">
              <a:buNone/>
            </a:pPr>
            <a:endParaRPr lang="en-US" dirty="0"/>
          </a:p>
          <a:p>
            <a:r>
              <a:rPr lang="en-US" dirty="0"/>
              <a:t>Planning and monitoring</a:t>
            </a:r>
          </a:p>
          <a:p>
            <a:pPr lvl="1"/>
            <a:r>
              <a:rPr lang="en-US" dirty="0"/>
              <a:t>Forward-looking load analysis and early intervention in case of faulty warehouse processes</a:t>
            </a:r>
          </a:p>
          <a:p>
            <a:pPr lvl="1"/>
            <a:r>
              <a:rPr lang="en-US" dirty="0"/>
              <a:t>Extensive monitor functions project a up-to-date picture of all activities in the warehouse </a:t>
            </a:r>
          </a:p>
          <a:p>
            <a:pPr lvl="1">
              <a:buFont typeface="Wingdings" panose="05000000000000000000" pitchFamily="2" charset="2"/>
              <a:buChar char="Ø"/>
            </a:pPr>
            <a:r>
              <a:rPr lang="en-US" dirty="0"/>
              <a:t>Actual work in the warehouse can be controlled this way </a:t>
            </a:r>
          </a:p>
        </p:txBody>
      </p:sp>
    </p:spTree>
    <p:extLst>
      <p:ext uri="{BB962C8B-B14F-4D97-AF65-F5344CB8AC3E}">
        <p14:creationId xmlns:p14="http://schemas.microsoft.com/office/powerpoint/2010/main" val="29726258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tLang="de-DE" dirty="0">
                <a:latin typeface="Arial" panose="020B0604020202020204" pitchFamily="34" charset="0"/>
              </a:rPr>
              <a:t>Innovations in S/4HANA</a:t>
            </a:r>
            <a:br>
              <a:rPr lang="en-US" altLang="de-DE" dirty="0">
                <a:latin typeface="Arial" panose="020B0604020202020204" pitchFamily="34" charset="0"/>
              </a:rPr>
            </a:br>
            <a:r>
              <a:rPr lang="de-DE" dirty="0"/>
              <a:t>Extended Warehouse Management - </a:t>
            </a:r>
            <a:r>
              <a:rPr lang="de-DE" dirty="0" err="1"/>
              <a:t>Scope</a:t>
            </a:r>
            <a:r>
              <a:rPr lang="de-DE" dirty="0"/>
              <a:t> </a:t>
            </a:r>
            <a:r>
              <a:rPr lang="de-DE" dirty="0" err="1"/>
              <a:t>of</a:t>
            </a:r>
            <a:r>
              <a:rPr lang="de-DE" dirty="0"/>
              <a:t> </a:t>
            </a:r>
            <a:r>
              <a:rPr lang="de-DE" dirty="0" err="1"/>
              <a:t>functions</a:t>
            </a:r>
            <a:endParaRPr lang="de-DE" dirty="0"/>
          </a:p>
        </p:txBody>
      </p:sp>
      <p:sp>
        <p:nvSpPr>
          <p:cNvPr id="3" name="Inhaltsplatzhalter 2"/>
          <p:cNvSpPr>
            <a:spLocks noGrp="1"/>
          </p:cNvSpPr>
          <p:nvPr>
            <p:ph idx="1"/>
          </p:nvPr>
        </p:nvSpPr>
        <p:spPr/>
        <p:txBody>
          <a:bodyPr/>
          <a:lstStyle/>
          <a:p>
            <a:r>
              <a:rPr lang="en-US" dirty="0"/>
              <a:t>Wireless data connection</a:t>
            </a:r>
          </a:p>
          <a:p>
            <a:pPr lvl="1"/>
            <a:r>
              <a:rPr lang="en-US" dirty="0"/>
              <a:t>Controlling the work steps via mobile radio terminals </a:t>
            </a:r>
            <a:r>
              <a:rPr lang="en-US" dirty="0">
                <a:sym typeface="Wingdings" panose="05000000000000000000" pitchFamily="2" charset="2"/>
              </a:rPr>
              <a:t> clear and economical</a:t>
            </a:r>
            <a:endParaRPr lang="en-US" dirty="0"/>
          </a:p>
          <a:p>
            <a:pPr lvl="1"/>
            <a:r>
              <a:rPr lang="en-US" dirty="0"/>
              <a:t>The radio frequency connection (RF connection) for mobile data acquisition ensures a fast data transmission</a:t>
            </a:r>
          </a:p>
          <a:p>
            <a:pPr lvl="1"/>
            <a:r>
              <a:rPr lang="en-US" dirty="0"/>
              <a:t>RF devices </a:t>
            </a:r>
            <a:r>
              <a:rPr lang="en-US" dirty="0" smtClean="0"/>
              <a:t>receive data </a:t>
            </a:r>
            <a:r>
              <a:rPr lang="en-US" dirty="0"/>
              <a:t>from the SAP system and transmit data back, e.g. through barcodes</a:t>
            </a:r>
          </a:p>
          <a:p>
            <a:endParaRPr lang="en-US" dirty="0"/>
          </a:p>
          <a:p>
            <a:r>
              <a:rPr lang="en-US" dirty="0"/>
              <a:t>  Warehouse control</a:t>
            </a:r>
          </a:p>
          <a:p>
            <a:pPr lvl="1"/>
            <a:r>
              <a:rPr lang="en-US" dirty="0"/>
              <a:t>EWM has interfaces to external systems (storage controllers)</a:t>
            </a:r>
          </a:p>
          <a:p>
            <a:pPr lvl="1">
              <a:buFont typeface="Wingdings" panose="05000000000000000000" pitchFamily="2" charset="2"/>
              <a:buChar char="Ø"/>
            </a:pPr>
            <a:r>
              <a:rPr lang="en-US" dirty="0"/>
              <a:t>e.g. automated storage and retrieval systems can be integrated for all storage movements</a:t>
            </a:r>
          </a:p>
        </p:txBody>
      </p:sp>
    </p:spTree>
    <p:extLst>
      <p:ext uri="{BB962C8B-B14F-4D97-AF65-F5344CB8AC3E}">
        <p14:creationId xmlns:p14="http://schemas.microsoft.com/office/powerpoint/2010/main" val="7057357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DE" dirty="0" err="1"/>
              <a:t>Reduce</a:t>
            </a:r>
            <a:r>
              <a:rPr lang="de-DE" dirty="0"/>
              <a:t> </a:t>
            </a:r>
            <a:r>
              <a:rPr lang="de-DE" dirty="0" err="1"/>
              <a:t>costs</a:t>
            </a:r>
            <a:r>
              <a:rPr lang="de-DE" dirty="0"/>
              <a:t> </a:t>
            </a:r>
            <a:r>
              <a:rPr lang="de-DE" dirty="0" err="1"/>
              <a:t>through</a:t>
            </a:r>
            <a:r>
              <a:rPr lang="de-DE" dirty="0"/>
              <a:t> </a:t>
            </a:r>
            <a:r>
              <a:rPr lang="de-DE" dirty="0" err="1"/>
              <a:t>better</a:t>
            </a:r>
            <a:r>
              <a:rPr lang="de-DE" dirty="0"/>
              <a:t> </a:t>
            </a:r>
            <a:r>
              <a:rPr lang="de-DE" dirty="0" err="1"/>
              <a:t>warehouse</a:t>
            </a:r>
            <a:r>
              <a:rPr lang="de-DE" dirty="0"/>
              <a:t> </a:t>
            </a:r>
            <a:r>
              <a:rPr lang="de-DE" dirty="0" err="1"/>
              <a:t>efficiency</a:t>
            </a:r>
            <a:r>
              <a:rPr lang="de-DE" dirty="0"/>
              <a:t>, </a:t>
            </a:r>
            <a:r>
              <a:rPr lang="de-DE" dirty="0" err="1"/>
              <a:t>increased</a:t>
            </a:r>
            <a:r>
              <a:rPr lang="de-DE" dirty="0"/>
              <a:t> </a:t>
            </a:r>
            <a:r>
              <a:rPr lang="de-DE" dirty="0" err="1"/>
              <a:t>labor</a:t>
            </a:r>
            <a:r>
              <a:rPr lang="de-DE" dirty="0"/>
              <a:t> </a:t>
            </a:r>
            <a:r>
              <a:rPr lang="de-DE" dirty="0" err="1"/>
              <a:t>productivity</a:t>
            </a:r>
            <a:r>
              <a:rPr lang="de-DE" dirty="0"/>
              <a:t>, </a:t>
            </a:r>
            <a:r>
              <a:rPr lang="de-DE" dirty="0" err="1"/>
              <a:t>and</a:t>
            </a:r>
            <a:r>
              <a:rPr lang="de-DE" dirty="0"/>
              <a:t> </a:t>
            </a:r>
            <a:r>
              <a:rPr lang="de-DE" dirty="0" err="1"/>
              <a:t>better</a:t>
            </a:r>
            <a:r>
              <a:rPr lang="de-DE" dirty="0"/>
              <a:t> </a:t>
            </a:r>
            <a:r>
              <a:rPr lang="de-DE" dirty="0" err="1"/>
              <a:t>space</a:t>
            </a:r>
            <a:r>
              <a:rPr lang="de-DE" dirty="0"/>
              <a:t> </a:t>
            </a:r>
            <a:r>
              <a:rPr lang="de-DE" dirty="0" err="1"/>
              <a:t>utilzation</a:t>
            </a:r>
            <a:endParaRPr lang="de-DE" dirty="0"/>
          </a:p>
          <a:p>
            <a:endParaRPr lang="de-DE" dirty="0"/>
          </a:p>
          <a:p>
            <a:r>
              <a:rPr lang="de-DE" dirty="0" err="1"/>
              <a:t>Increase</a:t>
            </a:r>
            <a:r>
              <a:rPr lang="de-DE" dirty="0"/>
              <a:t> </a:t>
            </a:r>
            <a:r>
              <a:rPr lang="de-DE" dirty="0" err="1"/>
              <a:t>transparency</a:t>
            </a:r>
            <a:r>
              <a:rPr lang="de-DE" dirty="0"/>
              <a:t> in stock </a:t>
            </a:r>
            <a:r>
              <a:rPr lang="de-DE" dirty="0" err="1"/>
              <a:t>and</a:t>
            </a:r>
            <a:r>
              <a:rPr lang="de-DE" dirty="0"/>
              <a:t> </a:t>
            </a:r>
            <a:r>
              <a:rPr lang="de-DE" dirty="0" err="1"/>
              <a:t>processes</a:t>
            </a:r>
            <a:r>
              <a:rPr lang="de-DE" dirty="0"/>
              <a:t> </a:t>
            </a:r>
          </a:p>
          <a:p>
            <a:endParaRPr lang="de-DE" dirty="0"/>
          </a:p>
          <a:p>
            <a:r>
              <a:rPr lang="de-DE" dirty="0" err="1"/>
              <a:t>Increase</a:t>
            </a:r>
            <a:r>
              <a:rPr lang="de-DE" dirty="0"/>
              <a:t> </a:t>
            </a:r>
            <a:r>
              <a:rPr lang="de-DE" dirty="0" err="1"/>
              <a:t>flexibility</a:t>
            </a:r>
            <a:r>
              <a:rPr lang="de-DE" dirty="0"/>
              <a:t> in </a:t>
            </a:r>
            <a:r>
              <a:rPr lang="de-DE" dirty="0" err="1"/>
              <a:t>warehouse</a:t>
            </a:r>
            <a:r>
              <a:rPr lang="de-DE" dirty="0"/>
              <a:t> </a:t>
            </a:r>
            <a:r>
              <a:rPr lang="de-DE" dirty="0" err="1"/>
              <a:t>process</a:t>
            </a:r>
            <a:r>
              <a:rPr lang="de-DE" dirty="0"/>
              <a:t> </a:t>
            </a:r>
            <a:r>
              <a:rPr lang="de-DE" dirty="0" err="1"/>
              <a:t>modeling</a:t>
            </a:r>
            <a:endParaRPr lang="de-DE" dirty="0"/>
          </a:p>
          <a:p>
            <a:endParaRPr lang="de-DE" dirty="0"/>
          </a:p>
          <a:p>
            <a:r>
              <a:rPr lang="de-DE" dirty="0" err="1"/>
              <a:t>Implement</a:t>
            </a:r>
            <a:r>
              <a:rPr lang="de-DE" dirty="0"/>
              <a:t> </a:t>
            </a:r>
            <a:r>
              <a:rPr lang="de-DE" dirty="0" err="1"/>
              <a:t>customer</a:t>
            </a:r>
            <a:r>
              <a:rPr lang="de-DE" dirty="0"/>
              <a:t> </a:t>
            </a:r>
            <a:r>
              <a:rPr lang="de-DE" dirty="0" err="1"/>
              <a:t>specific</a:t>
            </a:r>
            <a:r>
              <a:rPr lang="de-DE" dirty="0"/>
              <a:t> </a:t>
            </a:r>
            <a:r>
              <a:rPr lang="de-DE" dirty="0" err="1"/>
              <a:t>put-away</a:t>
            </a:r>
            <a:r>
              <a:rPr lang="de-DE" dirty="0"/>
              <a:t> </a:t>
            </a:r>
            <a:r>
              <a:rPr lang="de-DE" dirty="0" err="1"/>
              <a:t>and</a:t>
            </a:r>
            <a:r>
              <a:rPr lang="de-DE" dirty="0"/>
              <a:t> </a:t>
            </a:r>
            <a:r>
              <a:rPr lang="de-DE" dirty="0" err="1"/>
              <a:t>retrieval</a:t>
            </a:r>
            <a:r>
              <a:rPr lang="de-DE" dirty="0"/>
              <a:t> </a:t>
            </a:r>
            <a:r>
              <a:rPr lang="de-DE" dirty="0" err="1"/>
              <a:t>strategies</a:t>
            </a:r>
            <a:r>
              <a:rPr lang="de-DE" dirty="0"/>
              <a:t> </a:t>
            </a:r>
          </a:p>
          <a:p>
            <a:endParaRPr lang="de-DE" dirty="0"/>
          </a:p>
          <a:p>
            <a:r>
              <a:rPr lang="de-DE" dirty="0" err="1"/>
              <a:t>Quickly</a:t>
            </a:r>
            <a:r>
              <a:rPr lang="de-DE" dirty="0"/>
              <a:t> </a:t>
            </a:r>
            <a:r>
              <a:rPr lang="de-DE" dirty="0" err="1"/>
              <a:t>onboard</a:t>
            </a:r>
            <a:r>
              <a:rPr lang="de-DE" dirty="0"/>
              <a:t> </a:t>
            </a:r>
            <a:r>
              <a:rPr lang="de-DE" dirty="0" err="1"/>
              <a:t>new</a:t>
            </a:r>
            <a:r>
              <a:rPr lang="de-DE" dirty="0"/>
              <a:t> </a:t>
            </a:r>
            <a:r>
              <a:rPr lang="de-DE" dirty="0" err="1"/>
              <a:t>customers</a:t>
            </a:r>
            <a:r>
              <a:rPr lang="de-DE" dirty="0"/>
              <a:t> </a:t>
            </a:r>
          </a:p>
          <a:p>
            <a:endParaRPr lang="de-DE" dirty="0"/>
          </a:p>
          <a:p>
            <a:r>
              <a:rPr lang="de-DE" dirty="0" err="1"/>
              <a:t>Better</a:t>
            </a:r>
            <a:r>
              <a:rPr lang="de-DE" dirty="0"/>
              <a:t> manage </a:t>
            </a:r>
            <a:r>
              <a:rPr lang="de-DE" dirty="0" err="1"/>
              <a:t>value</a:t>
            </a:r>
            <a:r>
              <a:rPr lang="de-DE" dirty="0"/>
              <a:t> </a:t>
            </a:r>
            <a:r>
              <a:rPr lang="de-DE" dirty="0" err="1"/>
              <a:t>added</a:t>
            </a:r>
            <a:r>
              <a:rPr lang="de-DE" dirty="0"/>
              <a:t> </a:t>
            </a:r>
            <a:r>
              <a:rPr lang="de-DE" dirty="0" err="1"/>
              <a:t>distribution</a:t>
            </a:r>
            <a:r>
              <a:rPr lang="de-DE" dirty="0"/>
              <a:t> </a:t>
            </a:r>
            <a:r>
              <a:rPr lang="de-DE" dirty="0" err="1"/>
              <a:t>processes</a:t>
            </a:r>
            <a:r>
              <a:rPr lang="de-DE" dirty="0"/>
              <a:t> </a:t>
            </a:r>
          </a:p>
          <a:p>
            <a:endParaRPr lang="de-DE" dirty="0"/>
          </a:p>
          <a:p>
            <a:r>
              <a:rPr lang="de-DE" dirty="0"/>
              <a:t>Strong </a:t>
            </a:r>
            <a:r>
              <a:rPr lang="de-DE" dirty="0" err="1"/>
              <a:t>integration</a:t>
            </a:r>
            <a:r>
              <a:rPr lang="de-DE" dirty="0"/>
              <a:t> </a:t>
            </a:r>
            <a:r>
              <a:rPr lang="de-DE" dirty="0" err="1"/>
              <a:t>with</a:t>
            </a:r>
            <a:r>
              <a:rPr lang="de-DE" dirty="0"/>
              <a:t> </a:t>
            </a:r>
            <a:r>
              <a:rPr lang="de-DE" dirty="0" err="1"/>
              <a:t>other</a:t>
            </a:r>
            <a:r>
              <a:rPr lang="de-DE" dirty="0"/>
              <a:t> SAP </a:t>
            </a:r>
            <a:r>
              <a:rPr lang="de-DE" dirty="0" err="1"/>
              <a:t>solutions</a:t>
            </a:r>
            <a:r>
              <a:rPr lang="de-DE" dirty="0"/>
              <a:t> </a:t>
            </a:r>
          </a:p>
          <a:p>
            <a:endParaRPr lang="de-DE" dirty="0"/>
          </a:p>
          <a:p>
            <a:r>
              <a:rPr lang="de-DE" dirty="0"/>
              <a:t>Integrated Material Flow System (MFS) </a:t>
            </a:r>
            <a:r>
              <a:rPr lang="de-DE" dirty="0" err="1"/>
              <a:t>for</a:t>
            </a:r>
            <a:r>
              <a:rPr lang="de-DE" dirty="0"/>
              <a:t> </a:t>
            </a:r>
            <a:r>
              <a:rPr lang="de-DE" dirty="0" err="1"/>
              <a:t>automated</a:t>
            </a:r>
            <a:r>
              <a:rPr lang="de-DE" dirty="0"/>
              <a:t> </a:t>
            </a:r>
            <a:r>
              <a:rPr lang="de-DE" dirty="0" err="1"/>
              <a:t>storage</a:t>
            </a:r>
            <a:r>
              <a:rPr lang="de-DE" dirty="0"/>
              <a:t> </a:t>
            </a:r>
            <a:r>
              <a:rPr lang="de-DE" dirty="0" err="1"/>
              <a:t>and</a:t>
            </a:r>
            <a:r>
              <a:rPr lang="de-DE" dirty="0"/>
              <a:t> </a:t>
            </a:r>
            <a:r>
              <a:rPr lang="de-DE" dirty="0" err="1"/>
              <a:t>retrieval</a:t>
            </a:r>
            <a:r>
              <a:rPr lang="de-DE" dirty="0"/>
              <a:t> </a:t>
            </a:r>
          </a:p>
        </p:txBody>
      </p:sp>
      <p:sp>
        <p:nvSpPr>
          <p:cNvPr id="3" name="Titel 2"/>
          <p:cNvSpPr>
            <a:spLocks noGrp="1"/>
          </p:cNvSpPr>
          <p:nvPr>
            <p:ph type="title"/>
          </p:nvPr>
        </p:nvSpPr>
        <p:spPr/>
        <p:txBody>
          <a:bodyPr/>
          <a:lstStyle/>
          <a:p>
            <a:r>
              <a:rPr lang="en-US" altLang="de-DE" dirty="0">
                <a:latin typeface="Arial" panose="020B0604020202020204" pitchFamily="34" charset="0"/>
              </a:rPr>
              <a:t>Innovations in S/4HANA</a:t>
            </a:r>
            <a:br>
              <a:rPr lang="en-US" altLang="de-DE" dirty="0">
                <a:latin typeface="Arial" panose="020B0604020202020204" pitchFamily="34" charset="0"/>
              </a:rPr>
            </a:br>
            <a:r>
              <a:rPr lang="de-DE" dirty="0" err="1"/>
              <a:t>Reasons</a:t>
            </a:r>
            <a:r>
              <a:rPr lang="de-DE" dirty="0"/>
              <a:t> </a:t>
            </a:r>
            <a:r>
              <a:rPr lang="de-DE" dirty="0" err="1"/>
              <a:t>to</a:t>
            </a:r>
            <a:r>
              <a:rPr lang="de-DE" dirty="0"/>
              <a:t> Switch </a:t>
            </a:r>
            <a:r>
              <a:rPr lang="de-DE" dirty="0" err="1"/>
              <a:t>to</a:t>
            </a:r>
            <a:r>
              <a:rPr lang="de-DE" dirty="0"/>
              <a:t> EWM</a:t>
            </a:r>
          </a:p>
        </p:txBody>
      </p:sp>
    </p:spTree>
    <p:extLst>
      <p:ext uri="{BB962C8B-B14F-4D97-AF65-F5344CB8AC3E}">
        <p14:creationId xmlns:p14="http://schemas.microsoft.com/office/powerpoint/2010/main" val="8830653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z="4000" dirty="0"/>
              <a:t>Production Planning and Execution (PP)</a:t>
            </a:r>
            <a:endParaRPr lang="de-DE" sz="4000" dirty="0"/>
          </a:p>
        </p:txBody>
      </p:sp>
      <p:sp>
        <p:nvSpPr>
          <p:cNvPr id="3" name="Untertitel 2"/>
          <p:cNvSpPr>
            <a:spLocks noGrp="1"/>
          </p:cNvSpPr>
          <p:nvPr>
            <p:ph type="subTitle" idx="1"/>
          </p:nvPr>
        </p:nvSpPr>
        <p:spPr/>
        <p:txBody>
          <a:bodyPr/>
          <a:lstStyle/>
          <a:p>
            <a:r>
              <a:rPr lang="en-US" dirty="0"/>
              <a:t>Curriculum: Introduction to S/4HANA using Global Bike</a:t>
            </a:r>
          </a:p>
          <a:p>
            <a:endParaRPr lang="en-US" dirty="0"/>
          </a:p>
        </p:txBody>
      </p:sp>
    </p:spTree>
    <p:extLst>
      <p:ext uri="{BB962C8B-B14F-4D97-AF65-F5344CB8AC3E}">
        <p14:creationId xmlns:p14="http://schemas.microsoft.com/office/powerpoint/2010/main" val="28803549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tabLst>
                <a:tab pos="1971675" algn="l"/>
              </a:tabLst>
            </a:pPr>
            <a:r>
              <a:rPr lang="en-US" altLang="de-DE" dirty="0">
                <a:solidFill>
                  <a:schemeClr val="tx1"/>
                </a:solidFill>
              </a:rPr>
              <a:t>Innovations in S/4HANA</a:t>
            </a:r>
          </a:p>
        </p:txBody>
      </p:sp>
      <p:sp>
        <p:nvSpPr>
          <p:cNvPr id="3" name="Inhaltsplatzhalter 2"/>
          <p:cNvSpPr>
            <a:spLocks noGrp="1"/>
          </p:cNvSpPr>
          <p:nvPr>
            <p:ph idx="1"/>
          </p:nvPr>
        </p:nvSpPr>
        <p:spPr>
          <a:xfrm>
            <a:off x="324000" y="1691079"/>
            <a:ext cx="11545200" cy="1741438"/>
          </a:xfrm>
        </p:spPr>
        <p:txBody>
          <a:bodyPr/>
          <a:lstStyle/>
          <a:p>
            <a:pPr marL="342900" indent="-342900">
              <a:buFont typeface="+mj-lt"/>
              <a:buAutoNum type="arabicParenR"/>
            </a:pPr>
            <a:r>
              <a:rPr lang="en-US" dirty="0"/>
              <a:t>The Functional relationship between Bill of Material (BOM), Routing and Production Version has been changed to streamline future release/revision process .</a:t>
            </a:r>
          </a:p>
          <a:p>
            <a:pPr marL="342900" indent="-342900">
              <a:buFont typeface="+mj-lt"/>
              <a:buAutoNum type="arabicParenR"/>
            </a:pPr>
            <a:r>
              <a:rPr lang="en-US" dirty="0"/>
              <a:t>The ERP Engineering Workbench is not the future target architecture.  It will not be updated, but will still work at a functional level in the system.</a:t>
            </a:r>
          </a:p>
          <a:p>
            <a:pPr marL="342900" indent="-342900">
              <a:buFont typeface="+mj-lt"/>
              <a:buAutoNum type="arabicParenR"/>
            </a:pPr>
            <a:r>
              <a:rPr lang="en-US" dirty="0"/>
              <a:t>MRP has been optimized for the SAP HANA real time database and is called MRP </a:t>
            </a:r>
            <a:r>
              <a:rPr lang="en-US" dirty="0" err="1"/>
              <a:t>LIve</a:t>
            </a:r>
            <a:r>
              <a:rPr lang="en-US" dirty="0"/>
              <a:t>.  All MRP relevant data is read directly from the system instead of being stored in a separate table in ERP.</a:t>
            </a:r>
          </a:p>
          <a:p>
            <a:pPr marL="342900" indent="-342900">
              <a:buFont typeface="+mj-lt"/>
              <a:buAutoNum type="arabicParenR"/>
            </a:pPr>
            <a:r>
              <a:rPr lang="en-US" dirty="0"/>
              <a:t>Sales &amp; Operations Planning (SOP)  is replaced by </a:t>
            </a:r>
            <a:r>
              <a:rPr lang="en-US" i="1" dirty="0"/>
              <a:t>Integrated Business Planning (IBP).</a:t>
            </a:r>
            <a:endParaRPr lang="en-US" dirty="0"/>
          </a:p>
          <a:p>
            <a:pPr marL="342900" indent="-342900">
              <a:buFont typeface="+mj-lt"/>
              <a:buAutoNum type="arabicParenR"/>
            </a:pPr>
            <a:r>
              <a:rPr lang="en-US" dirty="0"/>
              <a:t>Material Number Field length is extended from 18 characters to 40 characters.  This will appeal to many different customers  </a:t>
            </a:r>
            <a:endParaRPr lang="en-US" b="1" dirty="0"/>
          </a:p>
          <a:p>
            <a:endParaRPr lang="de-DE" dirty="0"/>
          </a:p>
        </p:txBody>
      </p:sp>
    </p:spTree>
    <p:extLst>
      <p:ext uri="{BB962C8B-B14F-4D97-AF65-F5344CB8AC3E}">
        <p14:creationId xmlns:p14="http://schemas.microsoft.com/office/powerpoint/2010/main" val="33535644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tLang="de-DE" dirty="0"/>
              <a:t>Innovations in S/4HANA</a:t>
            </a:r>
            <a:endParaRPr lang="de-DE" dirty="0"/>
          </a:p>
        </p:txBody>
      </p:sp>
      <p:sp>
        <p:nvSpPr>
          <p:cNvPr id="5" name="Inhaltsplatzhalter 4"/>
          <p:cNvSpPr>
            <a:spLocks noGrp="1"/>
          </p:cNvSpPr>
          <p:nvPr>
            <p:ph idx="1"/>
          </p:nvPr>
        </p:nvSpPr>
        <p:spPr>
          <a:xfrm>
            <a:off x="324000" y="1691079"/>
            <a:ext cx="11545200" cy="1629637"/>
          </a:xfrm>
        </p:spPr>
        <p:txBody>
          <a:bodyPr/>
          <a:lstStyle/>
          <a:p>
            <a:pPr>
              <a:tabLst>
                <a:tab pos="1971675" algn="l"/>
              </a:tabLst>
            </a:pPr>
            <a:r>
              <a:rPr lang="en-US" altLang="de-DE" dirty="0"/>
              <a:t>Innovations in S/4HANA compared to ERP in Production Planning</a:t>
            </a:r>
          </a:p>
          <a:p>
            <a:pPr marL="501750" lvl="1" indent="-285750"/>
            <a:r>
              <a:rPr lang="en-US" sz="1800" dirty="0"/>
              <a:t>Customizing for date validity is no longer considered for BOM explosion </a:t>
            </a:r>
            <a:r>
              <a:rPr lang="en-US" sz="1800" dirty="0">
                <a:sym typeface="Wingdings" panose="05000000000000000000" pitchFamily="2" charset="2"/>
              </a:rPr>
              <a:t> Instead, only BOMs with valid production version are considered during BOM explosion. </a:t>
            </a:r>
            <a:endParaRPr lang="en-US" sz="1800" dirty="0"/>
          </a:p>
          <a:p>
            <a:pPr marL="624150" lvl="2" indent="-285750">
              <a:buSzPct val="100000"/>
            </a:pPr>
            <a:r>
              <a:rPr lang="en-US" sz="1800" dirty="0"/>
              <a:t>For old BOMs you can perform a report</a:t>
            </a:r>
          </a:p>
          <a:p>
            <a:pPr marL="624150" lvl="2" indent="-285750">
              <a:buSzPct val="100000"/>
            </a:pPr>
            <a:r>
              <a:rPr lang="en-US" sz="1800" dirty="0"/>
              <a:t>For new BOM there are a standard value in the customizing</a:t>
            </a:r>
          </a:p>
          <a:p>
            <a:pPr marL="501750" lvl="1" indent="-285750"/>
            <a:r>
              <a:rPr lang="en-US" sz="1800" dirty="0"/>
              <a:t>Maintaining product version enables to combine the BOM and Routing entities which helps in streamlining the release/ revision process in future.</a:t>
            </a:r>
            <a:endParaRPr lang="de-DE" sz="1800" dirty="0"/>
          </a:p>
        </p:txBody>
      </p:sp>
      <p:sp>
        <p:nvSpPr>
          <p:cNvPr id="9" name="Inhaltsplatzhalter 4"/>
          <p:cNvSpPr txBox="1">
            <a:spLocks/>
          </p:cNvSpPr>
          <p:nvPr/>
        </p:nvSpPr>
        <p:spPr bwMode="gray">
          <a:xfrm>
            <a:off x="324000" y="4876800"/>
            <a:ext cx="11545200" cy="1435768"/>
          </a:xfrm>
          <a:prstGeom prst="rect">
            <a:avLst/>
          </a:prstGeom>
        </p:spPr>
        <p:txBody>
          <a:bodyPr vert="horz" lIns="0" tIns="0" rIns="0" bIns="0" rtlCol="0">
            <a:noAutofit/>
          </a:bodyPr>
          <a:lstStyle>
            <a:lvl1pPr marL="201600" indent="-216000" algn="l" defTabSz="1088776" rtl="0" eaLnBrk="1" latinLnBrk="0" hangingPunct="1">
              <a:spcBef>
                <a:spcPts val="0"/>
              </a:spcBef>
              <a:buClr>
                <a:schemeClr val="accent1"/>
              </a:buClr>
              <a:buSzPct val="100000"/>
              <a:buFont typeface="Wingdings" panose="05000000000000000000" pitchFamily="2" charset="2"/>
              <a:buChar char="§"/>
              <a:defRPr sz="1800" b="0" kern="1200">
                <a:solidFill>
                  <a:schemeClr val="tx1"/>
                </a:solidFill>
                <a:latin typeface="+mn-lt"/>
                <a:ea typeface="+mn-ea"/>
                <a:cs typeface="+mn-cs"/>
              </a:defRPr>
            </a:lvl1pPr>
            <a:lvl2pPr marL="417600" indent="-216000" algn="l" defTabSz="1088776" rtl="0" eaLnBrk="1" latinLnBrk="0" hangingPunct="1">
              <a:spcBef>
                <a:spcPts val="338"/>
              </a:spcBef>
              <a:buClr>
                <a:schemeClr val="accent1"/>
              </a:buClr>
              <a:buSzPct val="100000"/>
              <a:buFont typeface="Arial" panose="020B0604020202020204" pitchFamily="34" charset="0"/>
              <a:buChar char="•"/>
              <a:defRPr sz="1600" kern="1200">
                <a:solidFill>
                  <a:schemeClr val="tx1"/>
                </a:solidFill>
                <a:latin typeface="+mn-lt"/>
                <a:ea typeface="+mn-ea"/>
                <a:cs typeface="+mn-cs"/>
              </a:defRPr>
            </a:lvl2pPr>
            <a:lvl3pPr marL="540000" indent="-216000" algn="l" defTabSz="1088776" rtl="0" eaLnBrk="1" latinLnBrk="0" hangingPunct="1">
              <a:spcBef>
                <a:spcPts val="225"/>
              </a:spcBef>
              <a:buClr>
                <a:schemeClr val="accent1"/>
              </a:buClr>
              <a:buSzPct val="75000"/>
              <a:buFont typeface="Symbol" panose="05050102010706020507" pitchFamily="18" charset="2"/>
              <a:buChar char="-"/>
              <a:defRPr sz="1450" kern="1200">
                <a:solidFill>
                  <a:schemeClr val="tx1"/>
                </a:solidFill>
                <a:latin typeface="+mn-lt"/>
                <a:ea typeface="+mn-ea"/>
                <a:cs typeface="+mn-cs"/>
              </a:defRPr>
            </a:lvl3pPr>
            <a:lvl4pPr marL="720000" indent="-216000" algn="l" defTabSz="1088776" rtl="0" eaLnBrk="1" latinLnBrk="0" hangingPunct="1">
              <a:spcBef>
                <a:spcPts val="140"/>
              </a:spcBef>
              <a:buClr>
                <a:schemeClr val="accent1"/>
              </a:buClr>
              <a:buSzPct val="75000"/>
              <a:buFont typeface="Courier New" panose="02070309020205020404" pitchFamily="49" charset="0"/>
              <a:buChar char="o"/>
              <a:defRPr sz="1350" kern="1200">
                <a:solidFill>
                  <a:schemeClr val="tx1"/>
                </a:solidFill>
                <a:latin typeface="+mn-lt"/>
                <a:ea typeface="+mn-ea"/>
                <a:cs typeface="+mn-cs"/>
              </a:defRPr>
            </a:lvl4pPr>
            <a:lvl5pPr marL="540000" indent="-180000" algn="l" defTabSz="1088776" rtl="0" eaLnBrk="1" latinLnBrk="0" hangingPunct="1">
              <a:spcBef>
                <a:spcPts val="250"/>
              </a:spcBef>
              <a:buClr>
                <a:schemeClr val="tx1"/>
              </a:buClr>
              <a:buSzPct val="100000"/>
              <a:buFont typeface="Courier New" pitchFamily="49" charset="0"/>
              <a:buChar char="o"/>
              <a:defRPr sz="1600" kern="1200">
                <a:solidFill>
                  <a:schemeClr val="tx1"/>
                </a:solidFill>
                <a:latin typeface="+mn-lt"/>
                <a:ea typeface="+mn-ea"/>
                <a:cs typeface="+mn-cs"/>
              </a:defRPr>
            </a:lvl5pPr>
            <a:lvl6pPr marL="2994134"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8522"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910"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7298"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285750" indent="-285750"/>
            <a:r>
              <a:rPr lang="en-US" dirty="0"/>
              <a:t>Engineering Workbench is not the target architecture anymore and will not receive any further updates </a:t>
            </a:r>
          </a:p>
          <a:p>
            <a:pPr marL="501750" lvl="1" indent="-285750"/>
            <a:r>
              <a:rPr lang="en-US" dirty="0"/>
              <a:t>was used in GBI for BOM and Routings</a:t>
            </a:r>
          </a:p>
          <a:p>
            <a:pPr marL="501750" lvl="1" indent="-285750"/>
            <a:r>
              <a:rPr lang="en-US" dirty="0"/>
              <a:t>required to use alternative UIs, e.g. in Fiori, Web UI or GUI to maintain BOMs and Routings. </a:t>
            </a:r>
          </a:p>
        </p:txBody>
      </p:sp>
    </p:spTree>
    <p:extLst>
      <p:ext uri="{BB962C8B-B14F-4D97-AF65-F5344CB8AC3E}">
        <p14:creationId xmlns:p14="http://schemas.microsoft.com/office/powerpoint/2010/main" val="2884336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Innovations</a:t>
            </a:r>
            <a:r>
              <a:rPr lang="de-DE" dirty="0"/>
              <a:t> in SAP S/4HANA</a:t>
            </a:r>
            <a:br>
              <a:rPr lang="de-DE" dirty="0"/>
            </a:br>
            <a:r>
              <a:rPr lang="de-DE" dirty="0"/>
              <a:t>Focus </a:t>
            </a:r>
            <a:r>
              <a:rPr lang="de-DE" dirty="0" err="1"/>
              <a:t>Sales</a:t>
            </a:r>
            <a:r>
              <a:rPr lang="de-DE" dirty="0"/>
              <a:t> </a:t>
            </a:r>
            <a:r>
              <a:rPr lang="de-DE" dirty="0" err="1"/>
              <a:t>and</a:t>
            </a:r>
            <a:r>
              <a:rPr lang="de-DE" dirty="0"/>
              <a:t> Distribution in GBI</a:t>
            </a:r>
          </a:p>
        </p:txBody>
      </p:sp>
      <p:sp>
        <p:nvSpPr>
          <p:cNvPr id="3" name="Inhaltsplatzhalter 2"/>
          <p:cNvSpPr>
            <a:spLocks noGrp="1"/>
          </p:cNvSpPr>
          <p:nvPr>
            <p:ph idx="1"/>
          </p:nvPr>
        </p:nvSpPr>
        <p:spPr>
          <a:xfrm>
            <a:off x="323999" y="1691079"/>
            <a:ext cx="11545201" cy="4392042"/>
          </a:xfrm>
        </p:spPr>
        <p:txBody>
          <a:bodyPr/>
          <a:lstStyle/>
          <a:p>
            <a:pPr marL="342900" lvl="0" indent="-342900">
              <a:buAutoNum type="arabicParenR"/>
            </a:pPr>
            <a:r>
              <a:rPr lang="en-US" dirty="0"/>
              <a:t>Business Partner (BP) is the Single Point of Entry for master data such as customer, vendor, contact person</a:t>
            </a:r>
          </a:p>
          <a:p>
            <a:pPr marL="0" indent="0">
              <a:buNone/>
            </a:pPr>
            <a:r>
              <a:rPr lang="en-US" sz="1400" dirty="0"/>
              <a:t>	Transaction BP replaces </a:t>
            </a:r>
            <a:r>
              <a:rPr lang="de-DE" sz="1400" dirty="0"/>
              <a:t>FD01, FD02, FD03, FD05, FD06, FD0 FK01, FK02, FK03, FK05, FK06, FK08 MAP1, MAP2, MAP3 	MK01, 	MK02, MK03, MK05, MK06, MK12, MK18, MK19, V-03, V-04, V-05, V-06, V-07, V-08, V-09, V-11, V+21, V+22, V+23, VAP1, 	VAP2, 	VAP3 VD01, VD02, VD03, VD05, VD06 XD01, XD02, XD03, XD05, XD06, XD07 XK01, XK02, XK03, XK05, XK06, XK07 </a:t>
            </a:r>
            <a:r>
              <a:rPr lang="de-DE" dirty="0"/>
              <a:t/>
            </a:r>
            <a:br>
              <a:rPr lang="de-DE" dirty="0"/>
            </a:br>
            <a:endParaRPr lang="de-DE" dirty="0"/>
          </a:p>
          <a:p>
            <a:pPr marL="0" indent="0">
              <a:buNone/>
            </a:pPr>
            <a:r>
              <a:rPr lang="de-DE" dirty="0">
                <a:solidFill>
                  <a:schemeClr val="accent1"/>
                </a:solidFill>
              </a:rPr>
              <a:t>2)  </a:t>
            </a:r>
            <a:r>
              <a:rPr lang="en-US" dirty="0"/>
              <a:t>Credit Management has to be initialized in S/4HANA to perform processes in distribution</a:t>
            </a:r>
          </a:p>
          <a:p>
            <a:pPr marL="0" indent="0">
              <a:buNone/>
            </a:pPr>
            <a:endParaRPr lang="en-US" dirty="0"/>
          </a:p>
          <a:p>
            <a:pPr marL="342900" indent="-342900">
              <a:buAutoNum type="arabicParenR" startAt="3"/>
            </a:pPr>
            <a:r>
              <a:rPr lang="de-DE" dirty="0" err="1"/>
              <a:t>Simplification</a:t>
            </a:r>
            <a:r>
              <a:rPr lang="de-DE" dirty="0"/>
              <a:t> in SD Analytics</a:t>
            </a:r>
          </a:p>
          <a:p>
            <a:pPr marL="0" indent="0">
              <a:buNone/>
            </a:pPr>
            <a:r>
              <a:rPr lang="de-DE" dirty="0"/>
              <a:t>	</a:t>
            </a:r>
            <a:r>
              <a:rPr lang="de-DE" sz="1400" dirty="0" err="1"/>
              <a:t>No</a:t>
            </a:r>
            <a:r>
              <a:rPr lang="de-DE" sz="1400" dirty="0"/>
              <a:t> </a:t>
            </a:r>
            <a:r>
              <a:rPr lang="de-DE" sz="1400" dirty="0" err="1"/>
              <a:t>aggregates</a:t>
            </a:r>
            <a:r>
              <a:rPr lang="de-DE" sz="1400" dirty="0"/>
              <a:t> </a:t>
            </a:r>
            <a:r>
              <a:rPr lang="de-DE" sz="1400" dirty="0" err="1"/>
              <a:t>are</a:t>
            </a:r>
            <a:r>
              <a:rPr lang="de-DE" sz="1400" dirty="0"/>
              <a:t> </a:t>
            </a:r>
            <a:r>
              <a:rPr lang="de-DE" sz="1400" dirty="0" err="1"/>
              <a:t>formed</a:t>
            </a:r>
            <a:r>
              <a:rPr lang="de-DE" sz="1400" dirty="0"/>
              <a:t> via </a:t>
            </a:r>
            <a:r>
              <a:rPr lang="de-DE" sz="1400" dirty="0" err="1"/>
              <a:t>data</a:t>
            </a:r>
            <a:r>
              <a:rPr lang="de-DE" sz="1400" dirty="0"/>
              <a:t> </a:t>
            </a:r>
            <a:r>
              <a:rPr lang="de-DE" sz="1400" dirty="0" err="1"/>
              <a:t>for</a:t>
            </a:r>
            <a:r>
              <a:rPr lang="de-DE" sz="1400" dirty="0"/>
              <a:t> </a:t>
            </a:r>
            <a:r>
              <a:rPr lang="de-DE" sz="1400" dirty="0" err="1"/>
              <a:t>analytical</a:t>
            </a:r>
            <a:r>
              <a:rPr lang="de-DE" sz="1400" dirty="0"/>
              <a:t> </a:t>
            </a:r>
            <a:r>
              <a:rPr lang="de-DE" sz="1400" dirty="0" err="1"/>
              <a:t>processes</a:t>
            </a:r>
            <a:r>
              <a:rPr lang="de-DE" sz="1400" dirty="0"/>
              <a:t>. S/4HANA </a:t>
            </a:r>
            <a:r>
              <a:rPr lang="de-DE" sz="1400" dirty="0" err="1"/>
              <a:t>analyzes</a:t>
            </a:r>
            <a:r>
              <a:rPr lang="de-DE" sz="1400" dirty="0"/>
              <a:t> </a:t>
            </a:r>
            <a:r>
              <a:rPr lang="de-DE" sz="1400" dirty="0" err="1"/>
              <a:t>are</a:t>
            </a:r>
            <a:r>
              <a:rPr lang="de-DE" sz="1400" dirty="0"/>
              <a:t> </a:t>
            </a:r>
            <a:r>
              <a:rPr lang="de-DE" sz="1400" dirty="0" err="1"/>
              <a:t>based</a:t>
            </a:r>
            <a:r>
              <a:rPr lang="de-DE" sz="1400" dirty="0"/>
              <a:t> on ODATA </a:t>
            </a:r>
            <a:r>
              <a:rPr lang="de-DE" sz="1400" dirty="0" err="1"/>
              <a:t>and</a:t>
            </a:r>
            <a:r>
              <a:rPr lang="de-DE" sz="1400" dirty="0"/>
              <a:t> Open CDS (</a:t>
            </a:r>
            <a:r>
              <a:rPr lang="en-US" sz="1400" dirty="0"/>
              <a:t>Core Data                   	Services). These data are stored directly on the database and they grow there over time.</a:t>
            </a:r>
            <a:endParaRPr lang="en-US" dirty="0"/>
          </a:p>
          <a:p>
            <a:pPr marL="342900" lvl="0" indent="-342900">
              <a:buAutoNum type="arabicParenR"/>
            </a:pPr>
            <a:endParaRPr lang="en-US" dirty="0"/>
          </a:p>
          <a:p>
            <a:pPr marL="0" indent="0">
              <a:buNone/>
            </a:pPr>
            <a:endParaRPr lang="de-DE" dirty="0"/>
          </a:p>
        </p:txBody>
      </p:sp>
      <p:sp>
        <p:nvSpPr>
          <p:cNvPr id="4" name="Pfeil nach rechts 3"/>
          <p:cNvSpPr/>
          <p:nvPr/>
        </p:nvSpPr>
        <p:spPr bwMode="gray">
          <a:xfrm>
            <a:off x="1090381" y="2009904"/>
            <a:ext cx="183993" cy="202631"/>
          </a:xfrm>
          <a:prstGeom prst="rightArrow">
            <a:avLst/>
          </a:prstGeom>
          <a:solidFill>
            <a:schemeClr val="accent1"/>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sz="20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5" name="Pfeil nach rechts 4"/>
          <p:cNvSpPr/>
          <p:nvPr/>
        </p:nvSpPr>
        <p:spPr bwMode="gray">
          <a:xfrm>
            <a:off x="1090381" y="3761158"/>
            <a:ext cx="183993" cy="202631"/>
          </a:xfrm>
          <a:prstGeom prst="rightArrow">
            <a:avLst/>
          </a:prstGeom>
          <a:solidFill>
            <a:schemeClr val="accent1"/>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sz="20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6200399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tLang="de-DE" dirty="0"/>
              <a:t>Innovations in S/4HANA</a:t>
            </a:r>
            <a:endParaRPr lang="de-DE" dirty="0"/>
          </a:p>
        </p:txBody>
      </p:sp>
      <p:sp>
        <p:nvSpPr>
          <p:cNvPr id="5" name="Inhaltsplatzhalter 4"/>
          <p:cNvSpPr>
            <a:spLocks noGrp="1"/>
          </p:cNvSpPr>
          <p:nvPr>
            <p:ph idx="1"/>
          </p:nvPr>
        </p:nvSpPr>
        <p:spPr>
          <a:xfrm>
            <a:off x="324000" y="1691079"/>
            <a:ext cx="11545200" cy="1629637"/>
          </a:xfrm>
        </p:spPr>
        <p:txBody>
          <a:bodyPr/>
          <a:lstStyle/>
          <a:p>
            <a:pPr marL="501750" lvl="1" indent="-285750"/>
            <a:r>
              <a:rPr lang="de-DE" dirty="0"/>
              <a:t>MRP </a:t>
            </a:r>
            <a:r>
              <a:rPr lang="de-DE" dirty="0" err="1"/>
              <a:t>optimized</a:t>
            </a:r>
            <a:r>
              <a:rPr lang="de-DE" dirty="0"/>
              <a:t> </a:t>
            </a:r>
            <a:r>
              <a:rPr lang="de-DE" dirty="0" err="1"/>
              <a:t>for</a:t>
            </a:r>
            <a:r>
              <a:rPr lang="de-DE" dirty="0"/>
              <a:t> SAP HANA</a:t>
            </a:r>
          </a:p>
          <a:p>
            <a:pPr marL="624150" lvl="2" indent="-285750"/>
            <a:r>
              <a:rPr lang="en-US" dirty="0"/>
              <a:t>reads material receipts and requirements, calculates shortages, and creates planned orders and purchase requisitions all in one database procedure </a:t>
            </a:r>
            <a:r>
              <a:rPr lang="en-US" dirty="0">
                <a:sym typeface="Wingdings" panose="05000000000000000000" pitchFamily="2" charset="2"/>
              </a:rPr>
              <a:t> </a:t>
            </a:r>
            <a:r>
              <a:rPr lang="en-US" dirty="0"/>
              <a:t>minimizes the volume of data that has to be copied from database server to application server and back</a:t>
            </a:r>
          </a:p>
          <a:p>
            <a:pPr marL="624150" lvl="2" indent="-285750"/>
            <a:r>
              <a:rPr lang="en-US" dirty="0"/>
              <a:t>MRP Live reads material receipts and requirements, calculates shortages, and creates planned orders and purchase requisitions all in one database procedure</a:t>
            </a:r>
          </a:p>
          <a:p>
            <a:pPr marL="804150" lvl="3" indent="-285750"/>
            <a:r>
              <a:rPr lang="en-US" dirty="0"/>
              <a:t> minimizes the volume of data that has to be copied from the database server to the application server and back, which considerably improves performance.</a:t>
            </a:r>
            <a:endParaRPr lang="de-DE" dirty="0"/>
          </a:p>
          <a:p>
            <a:pPr marL="624150" lvl="2" indent="-285750"/>
            <a:r>
              <a:rPr lang="en-US" dirty="0" smtClean="0"/>
              <a:t>MRP </a:t>
            </a:r>
            <a:r>
              <a:rPr lang="en-US" dirty="0"/>
              <a:t>Live always creates purchase requisitions if the material is procured externally. </a:t>
            </a:r>
          </a:p>
          <a:p>
            <a:pPr marL="624150" lvl="2" indent="-285750"/>
            <a:r>
              <a:rPr lang="en-US" dirty="0"/>
              <a:t>Multi-level, make-to-order planning (transaction MD50) and Individual project planning (transaction MD51) is not optimized for HANA</a:t>
            </a:r>
          </a:p>
          <a:p>
            <a:pPr marL="501750" lvl="1" indent="-285750"/>
            <a:endParaRPr lang="en-US" dirty="0"/>
          </a:p>
        </p:txBody>
      </p:sp>
    </p:spTree>
    <p:extLst>
      <p:ext uri="{BB962C8B-B14F-4D97-AF65-F5344CB8AC3E}">
        <p14:creationId xmlns:p14="http://schemas.microsoft.com/office/powerpoint/2010/main" val="25946727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tLang="de-DE" dirty="0"/>
              <a:t>Innovations in S/4HANA</a:t>
            </a:r>
            <a:endParaRPr lang="de-DE" dirty="0"/>
          </a:p>
        </p:txBody>
      </p:sp>
      <p:sp>
        <p:nvSpPr>
          <p:cNvPr id="7" name="Inhaltsplatzhalter 4"/>
          <p:cNvSpPr txBox="1">
            <a:spLocks/>
          </p:cNvSpPr>
          <p:nvPr/>
        </p:nvSpPr>
        <p:spPr bwMode="gray">
          <a:xfrm>
            <a:off x="324000" y="1547252"/>
            <a:ext cx="11545200" cy="2239237"/>
          </a:xfrm>
          <a:prstGeom prst="rect">
            <a:avLst/>
          </a:prstGeom>
        </p:spPr>
        <p:txBody>
          <a:bodyPr vert="horz" lIns="0" tIns="0" rIns="0" bIns="0" rtlCol="0">
            <a:noAutofit/>
          </a:bodyPr>
          <a:lstStyle>
            <a:lvl1pPr marL="201600" indent="-216000" algn="l" defTabSz="1088776" rtl="0" eaLnBrk="1" latinLnBrk="0" hangingPunct="1">
              <a:spcBef>
                <a:spcPts val="0"/>
              </a:spcBef>
              <a:buClr>
                <a:schemeClr val="accent1"/>
              </a:buClr>
              <a:buSzPct val="100000"/>
              <a:buFont typeface="Wingdings" panose="05000000000000000000" pitchFamily="2" charset="2"/>
              <a:buChar char="§"/>
              <a:defRPr sz="1800" b="0" kern="1200">
                <a:solidFill>
                  <a:schemeClr val="tx1"/>
                </a:solidFill>
                <a:latin typeface="+mn-lt"/>
                <a:ea typeface="+mn-ea"/>
                <a:cs typeface="+mn-cs"/>
              </a:defRPr>
            </a:lvl1pPr>
            <a:lvl2pPr marL="417600" indent="-216000" algn="l" defTabSz="1088776" rtl="0" eaLnBrk="1" latinLnBrk="0" hangingPunct="1">
              <a:spcBef>
                <a:spcPts val="338"/>
              </a:spcBef>
              <a:buClr>
                <a:schemeClr val="accent1"/>
              </a:buClr>
              <a:buSzPct val="100000"/>
              <a:buFont typeface="Arial" panose="020B0604020202020204" pitchFamily="34" charset="0"/>
              <a:buChar char="•"/>
              <a:defRPr sz="1600" kern="1200">
                <a:solidFill>
                  <a:schemeClr val="tx1"/>
                </a:solidFill>
                <a:latin typeface="+mn-lt"/>
                <a:ea typeface="+mn-ea"/>
                <a:cs typeface="+mn-cs"/>
              </a:defRPr>
            </a:lvl2pPr>
            <a:lvl3pPr marL="540000" indent="-216000" algn="l" defTabSz="1088776" rtl="0" eaLnBrk="1" latinLnBrk="0" hangingPunct="1">
              <a:spcBef>
                <a:spcPts val="225"/>
              </a:spcBef>
              <a:buClr>
                <a:schemeClr val="accent1"/>
              </a:buClr>
              <a:buSzPct val="75000"/>
              <a:buFont typeface="Symbol" panose="05050102010706020507" pitchFamily="18" charset="2"/>
              <a:buChar char="-"/>
              <a:defRPr sz="1450" kern="1200">
                <a:solidFill>
                  <a:schemeClr val="tx1"/>
                </a:solidFill>
                <a:latin typeface="+mn-lt"/>
                <a:ea typeface="+mn-ea"/>
                <a:cs typeface="+mn-cs"/>
              </a:defRPr>
            </a:lvl3pPr>
            <a:lvl4pPr marL="720000" indent="-216000" algn="l" defTabSz="1088776" rtl="0" eaLnBrk="1" latinLnBrk="0" hangingPunct="1">
              <a:spcBef>
                <a:spcPts val="140"/>
              </a:spcBef>
              <a:buClr>
                <a:schemeClr val="accent1"/>
              </a:buClr>
              <a:buSzPct val="75000"/>
              <a:buFont typeface="Courier New" panose="02070309020205020404" pitchFamily="49" charset="0"/>
              <a:buChar char="o"/>
              <a:defRPr sz="1350" kern="1200">
                <a:solidFill>
                  <a:schemeClr val="tx1"/>
                </a:solidFill>
                <a:latin typeface="+mn-lt"/>
                <a:ea typeface="+mn-ea"/>
                <a:cs typeface="+mn-cs"/>
              </a:defRPr>
            </a:lvl4pPr>
            <a:lvl5pPr marL="540000" indent="-180000" algn="l" defTabSz="1088776" rtl="0" eaLnBrk="1" latinLnBrk="0" hangingPunct="1">
              <a:spcBef>
                <a:spcPts val="250"/>
              </a:spcBef>
              <a:buClr>
                <a:schemeClr val="tx1"/>
              </a:buClr>
              <a:buSzPct val="100000"/>
              <a:buFont typeface="Courier New" pitchFamily="49" charset="0"/>
              <a:buChar char="o"/>
              <a:defRPr sz="1600" kern="1200">
                <a:solidFill>
                  <a:schemeClr val="tx1"/>
                </a:solidFill>
                <a:latin typeface="+mn-lt"/>
                <a:ea typeface="+mn-ea"/>
                <a:cs typeface="+mn-cs"/>
              </a:defRPr>
            </a:lvl5pPr>
            <a:lvl6pPr marL="2994134"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8522"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910"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7298"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285750" indent="-285750"/>
            <a:r>
              <a:rPr lang="en-US" dirty="0"/>
              <a:t>Sales &amp; Operations Planning (SOP)  replaced by</a:t>
            </a:r>
            <a:r>
              <a:rPr lang="de-DE" dirty="0"/>
              <a:t> </a:t>
            </a:r>
            <a:r>
              <a:rPr lang="de-DE" i="1" dirty="0"/>
              <a:t>Integrated Business </a:t>
            </a:r>
            <a:r>
              <a:rPr lang="de-DE" i="1" dirty="0" err="1"/>
              <a:t>Planning</a:t>
            </a:r>
            <a:r>
              <a:rPr lang="de-DE" i="1" dirty="0"/>
              <a:t> IBP</a:t>
            </a:r>
            <a:endParaRPr lang="de-DE" dirty="0"/>
          </a:p>
          <a:p>
            <a:pPr marL="501750" lvl="1" indent="-285750"/>
            <a:r>
              <a:rPr lang="en-US" dirty="0"/>
              <a:t>Sales &amp; Operations Planning (SOP) is a forecasting and planning tool for setting targets for sales and production based on historical, current, or estimated data</a:t>
            </a:r>
            <a:r>
              <a:rPr lang="de-DE" dirty="0"/>
              <a:t>	    </a:t>
            </a:r>
            <a:r>
              <a:rPr lang="en-US" dirty="0"/>
              <a:t>used for long-term strategic planning, not short-term tactical planning</a:t>
            </a:r>
            <a:endParaRPr lang="de-DE" dirty="0"/>
          </a:p>
          <a:p>
            <a:pPr marL="501750" lvl="1" indent="-285750"/>
            <a:r>
              <a:rPr lang="en-US" dirty="0"/>
              <a:t>SOP is often performed on aggregated levels such as product groups and work-center hierarchies. </a:t>
            </a:r>
          </a:p>
          <a:p>
            <a:pPr marL="501750" lvl="1" indent="-285750"/>
            <a:r>
              <a:rPr lang="de-DE" dirty="0"/>
              <a:t>IBP </a:t>
            </a:r>
            <a:r>
              <a:rPr lang="en-US" dirty="0"/>
              <a:t>supports all SOP features </a:t>
            </a:r>
            <a:r>
              <a:rPr lang="en-US" u="sng" dirty="0"/>
              <a:t>plus</a:t>
            </a:r>
            <a:r>
              <a:rPr lang="en-US" dirty="0"/>
              <a:t> </a:t>
            </a:r>
          </a:p>
          <a:p>
            <a:pPr marL="624150" lvl="2" indent="-285750"/>
            <a:r>
              <a:rPr lang="en-US" dirty="0"/>
              <a:t>advanced statistical forecasting, </a:t>
            </a:r>
          </a:p>
          <a:p>
            <a:pPr marL="624150" lvl="2" indent="-285750"/>
            <a:r>
              <a:rPr lang="en-US" dirty="0"/>
              <a:t>multi-level supply planning,</a:t>
            </a:r>
          </a:p>
          <a:p>
            <a:pPr marL="624150" lvl="2" indent="-285750"/>
            <a:r>
              <a:rPr lang="en-US" dirty="0"/>
              <a:t>Collaboration and optimizing tools, </a:t>
            </a:r>
          </a:p>
          <a:p>
            <a:pPr marL="624150" lvl="2" indent="-285750"/>
            <a:r>
              <a:rPr lang="en-US" dirty="0"/>
              <a:t>an Excel-based UI, and Web-based </a:t>
            </a:r>
            <a:r>
              <a:rPr lang="en-US" dirty="0" err="1"/>
              <a:t>Uis</a:t>
            </a:r>
            <a:endParaRPr lang="en-US" dirty="0"/>
          </a:p>
          <a:p>
            <a:r>
              <a:rPr lang="en-US" dirty="0"/>
              <a:t>The key capabilities of SAP IBP for Sales &amp; Operations are as follows:</a:t>
            </a:r>
            <a:endParaRPr lang="de-DE" sz="2400" dirty="0"/>
          </a:p>
          <a:p>
            <a:pPr lvl="1"/>
            <a:r>
              <a:rPr lang="en-US" dirty="0"/>
              <a:t>Future production analytics will be based on SAP HANA, core data services (CDS) views aggregating transactional data dynamically, and powerful analytical UIs for multi-dimensional reporting. With this, it will be possible to replace the current logistics information system (LIS).</a:t>
            </a:r>
            <a:endParaRPr lang="de-DE" sz="2200" dirty="0"/>
          </a:p>
          <a:p>
            <a:pPr marL="501750" lvl="1" indent="-285750"/>
            <a:endParaRPr lang="en-US" dirty="0"/>
          </a:p>
        </p:txBody>
      </p:sp>
      <p:sp>
        <p:nvSpPr>
          <p:cNvPr id="8" name="Pfeil nach rechts 7"/>
          <p:cNvSpPr/>
          <p:nvPr/>
        </p:nvSpPr>
        <p:spPr bwMode="gray">
          <a:xfrm>
            <a:off x="4196864" y="2128706"/>
            <a:ext cx="316791" cy="201281"/>
          </a:xfrm>
          <a:prstGeom prst="rightArrow">
            <a:avLst/>
          </a:prstGeom>
          <a:solidFill>
            <a:schemeClr val="accent1"/>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sz="20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5317552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tLang="de-DE" dirty="0"/>
              <a:t>Innovations in S/4HANA</a:t>
            </a:r>
            <a:endParaRPr lang="de-DE" dirty="0"/>
          </a:p>
        </p:txBody>
      </p:sp>
      <p:sp>
        <p:nvSpPr>
          <p:cNvPr id="5" name="Inhaltsplatzhalter 4"/>
          <p:cNvSpPr>
            <a:spLocks noGrp="1"/>
          </p:cNvSpPr>
          <p:nvPr>
            <p:ph idx="1"/>
          </p:nvPr>
        </p:nvSpPr>
        <p:spPr>
          <a:xfrm>
            <a:off x="324000" y="1691079"/>
            <a:ext cx="11545200" cy="2239237"/>
          </a:xfrm>
        </p:spPr>
        <p:txBody>
          <a:bodyPr/>
          <a:lstStyle/>
          <a:p>
            <a:r>
              <a:rPr lang="en-US" dirty="0"/>
              <a:t>Material Number Field Length Extension  from 18 to 40 characters</a:t>
            </a:r>
            <a:endParaRPr lang="de-DE" dirty="0"/>
          </a:p>
        </p:txBody>
      </p:sp>
      <p:pic>
        <p:nvPicPr>
          <p:cNvPr id="6" name="Grafik 5"/>
          <p:cNvPicPr>
            <a:picLocks noChangeAspect="1"/>
          </p:cNvPicPr>
          <p:nvPr/>
        </p:nvPicPr>
        <p:blipFill>
          <a:blip r:embed="rId2"/>
          <a:stretch>
            <a:fillRect/>
          </a:stretch>
        </p:blipFill>
        <p:spPr>
          <a:xfrm>
            <a:off x="902564" y="2102667"/>
            <a:ext cx="1514929" cy="1699312"/>
          </a:xfrm>
          <a:prstGeom prst="rect">
            <a:avLst/>
          </a:prstGeom>
        </p:spPr>
      </p:pic>
      <p:pic>
        <p:nvPicPr>
          <p:cNvPr id="7" name="Grafik 6"/>
          <p:cNvPicPr>
            <a:picLocks noChangeAspect="1"/>
          </p:cNvPicPr>
          <p:nvPr/>
        </p:nvPicPr>
        <p:blipFill>
          <a:blip r:embed="rId3"/>
          <a:stretch>
            <a:fillRect/>
          </a:stretch>
        </p:blipFill>
        <p:spPr>
          <a:xfrm>
            <a:off x="5226489" y="2102668"/>
            <a:ext cx="2424690" cy="1699312"/>
          </a:xfrm>
          <a:prstGeom prst="rect">
            <a:avLst/>
          </a:prstGeom>
        </p:spPr>
      </p:pic>
      <p:sp>
        <p:nvSpPr>
          <p:cNvPr id="8" name="Pfeil nach rechts 7"/>
          <p:cNvSpPr/>
          <p:nvPr/>
        </p:nvSpPr>
        <p:spPr bwMode="gray">
          <a:xfrm>
            <a:off x="3220412" y="2564015"/>
            <a:ext cx="1203158" cy="776616"/>
          </a:xfrm>
          <a:prstGeom prst="rightArrow">
            <a:avLst/>
          </a:prstGeom>
          <a:solidFill>
            <a:schemeClr val="accent1"/>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sz="20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9" name="Inhaltsplatzhalter 4"/>
          <p:cNvSpPr txBox="1">
            <a:spLocks/>
          </p:cNvSpPr>
          <p:nvPr/>
        </p:nvSpPr>
        <p:spPr bwMode="gray">
          <a:xfrm>
            <a:off x="324000" y="4073331"/>
            <a:ext cx="11545200" cy="2239237"/>
          </a:xfrm>
          <a:prstGeom prst="rect">
            <a:avLst/>
          </a:prstGeom>
        </p:spPr>
        <p:txBody>
          <a:bodyPr vert="horz" lIns="0" tIns="0" rIns="0" bIns="0" rtlCol="0">
            <a:noAutofit/>
          </a:bodyPr>
          <a:lstStyle>
            <a:lvl1pPr marL="201600" indent="-216000" algn="l" defTabSz="1088776" rtl="0" eaLnBrk="1" latinLnBrk="0" hangingPunct="1">
              <a:spcBef>
                <a:spcPts val="0"/>
              </a:spcBef>
              <a:buClr>
                <a:schemeClr val="accent1"/>
              </a:buClr>
              <a:buSzPct val="100000"/>
              <a:buFont typeface="Wingdings" panose="05000000000000000000" pitchFamily="2" charset="2"/>
              <a:buChar char="§"/>
              <a:defRPr sz="1800" b="0" kern="1200">
                <a:solidFill>
                  <a:schemeClr val="tx1"/>
                </a:solidFill>
                <a:latin typeface="+mn-lt"/>
                <a:ea typeface="+mn-ea"/>
                <a:cs typeface="+mn-cs"/>
              </a:defRPr>
            </a:lvl1pPr>
            <a:lvl2pPr marL="417600" indent="-216000" algn="l" defTabSz="1088776" rtl="0" eaLnBrk="1" latinLnBrk="0" hangingPunct="1">
              <a:spcBef>
                <a:spcPts val="338"/>
              </a:spcBef>
              <a:buClr>
                <a:schemeClr val="accent1"/>
              </a:buClr>
              <a:buSzPct val="100000"/>
              <a:buFont typeface="Arial" panose="020B0604020202020204" pitchFamily="34" charset="0"/>
              <a:buChar char="•"/>
              <a:defRPr sz="1600" kern="1200">
                <a:solidFill>
                  <a:schemeClr val="tx1"/>
                </a:solidFill>
                <a:latin typeface="+mn-lt"/>
                <a:ea typeface="+mn-ea"/>
                <a:cs typeface="+mn-cs"/>
              </a:defRPr>
            </a:lvl2pPr>
            <a:lvl3pPr marL="540000" indent="-216000" algn="l" defTabSz="1088776" rtl="0" eaLnBrk="1" latinLnBrk="0" hangingPunct="1">
              <a:spcBef>
                <a:spcPts val="225"/>
              </a:spcBef>
              <a:buClr>
                <a:schemeClr val="accent1"/>
              </a:buClr>
              <a:buSzPct val="75000"/>
              <a:buFont typeface="Symbol" panose="05050102010706020507" pitchFamily="18" charset="2"/>
              <a:buChar char="-"/>
              <a:defRPr sz="1450" kern="1200">
                <a:solidFill>
                  <a:schemeClr val="tx1"/>
                </a:solidFill>
                <a:latin typeface="+mn-lt"/>
                <a:ea typeface="+mn-ea"/>
                <a:cs typeface="+mn-cs"/>
              </a:defRPr>
            </a:lvl3pPr>
            <a:lvl4pPr marL="720000" indent="-216000" algn="l" defTabSz="1088776" rtl="0" eaLnBrk="1" latinLnBrk="0" hangingPunct="1">
              <a:spcBef>
                <a:spcPts val="140"/>
              </a:spcBef>
              <a:buClr>
                <a:schemeClr val="accent1"/>
              </a:buClr>
              <a:buSzPct val="75000"/>
              <a:buFont typeface="Courier New" panose="02070309020205020404" pitchFamily="49" charset="0"/>
              <a:buChar char="o"/>
              <a:defRPr sz="1350" kern="1200">
                <a:solidFill>
                  <a:schemeClr val="tx1"/>
                </a:solidFill>
                <a:latin typeface="+mn-lt"/>
                <a:ea typeface="+mn-ea"/>
                <a:cs typeface="+mn-cs"/>
              </a:defRPr>
            </a:lvl4pPr>
            <a:lvl5pPr marL="540000" indent="-180000" algn="l" defTabSz="1088776" rtl="0" eaLnBrk="1" latinLnBrk="0" hangingPunct="1">
              <a:spcBef>
                <a:spcPts val="250"/>
              </a:spcBef>
              <a:buClr>
                <a:schemeClr val="tx1"/>
              </a:buClr>
              <a:buSzPct val="100000"/>
              <a:buFont typeface="Courier New" pitchFamily="49" charset="0"/>
              <a:buChar char="o"/>
              <a:defRPr sz="1600" kern="1200">
                <a:solidFill>
                  <a:schemeClr val="tx1"/>
                </a:solidFill>
                <a:latin typeface="+mn-lt"/>
                <a:ea typeface="+mn-ea"/>
                <a:cs typeface="+mn-cs"/>
              </a:defRPr>
            </a:lvl5pPr>
            <a:lvl6pPr marL="2994134"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8522"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910"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7298"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buNone/>
            </a:pPr>
            <a:endParaRPr lang="de-DE" dirty="0"/>
          </a:p>
        </p:txBody>
      </p:sp>
      <p:pic>
        <p:nvPicPr>
          <p:cNvPr id="10" name="Grafik 9"/>
          <p:cNvPicPr>
            <a:picLocks noChangeAspect="1"/>
          </p:cNvPicPr>
          <p:nvPr/>
        </p:nvPicPr>
        <p:blipFill>
          <a:blip r:embed="rId4"/>
          <a:stretch>
            <a:fillRect/>
          </a:stretch>
        </p:blipFill>
        <p:spPr>
          <a:xfrm>
            <a:off x="5226489" y="2102667"/>
            <a:ext cx="2523478" cy="1699312"/>
          </a:xfrm>
          <a:prstGeom prst="rect">
            <a:avLst/>
          </a:prstGeom>
        </p:spPr>
      </p:pic>
    </p:spTree>
    <p:extLst>
      <p:ext uri="{BB962C8B-B14F-4D97-AF65-F5344CB8AC3E}">
        <p14:creationId xmlns:p14="http://schemas.microsoft.com/office/powerpoint/2010/main" val="22905351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tLang="de-DE" dirty="0"/>
              <a:t>Financial Accounting (FI)</a:t>
            </a:r>
            <a:endParaRPr lang="de-DE" dirty="0"/>
          </a:p>
        </p:txBody>
      </p:sp>
      <p:sp>
        <p:nvSpPr>
          <p:cNvPr id="3" name="Untertitel 2"/>
          <p:cNvSpPr>
            <a:spLocks noGrp="1"/>
          </p:cNvSpPr>
          <p:nvPr>
            <p:ph type="subTitle" idx="1"/>
          </p:nvPr>
        </p:nvSpPr>
        <p:spPr/>
        <p:txBody>
          <a:bodyPr/>
          <a:lstStyle/>
          <a:p>
            <a:r>
              <a:rPr lang="en-US" dirty="0"/>
              <a:t>Curriculum: Introduction to S/4HANA using Global Bike</a:t>
            </a:r>
          </a:p>
          <a:p>
            <a:endParaRPr lang="de-DE" dirty="0"/>
          </a:p>
        </p:txBody>
      </p:sp>
    </p:spTree>
    <p:extLst>
      <p:ext uri="{BB962C8B-B14F-4D97-AF65-F5344CB8AC3E}">
        <p14:creationId xmlns:p14="http://schemas.microsoft.com/office/powerpoint/2010/main" val="20340806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err="1"/>
              <a:t>Innovations</a:t>
            </a:r>
            <a:r>
              <a:rPr lang="de-DE"/>
              <a:t> in S/4HANA</a:t>
            </a:r>
          </a:p>
        </p:txBody>
      </p:sp>
      <p:sp>
        <p:nvSpPr>
          <p:cNvPr id="3" name="Inhaltsplatzhalter 2"/>
          <p:cNvSpPr>
            <a:spLocks noGrp="1"/>
          </p:cNvSpPr>
          <p:nvPr>
            <p:ph idx="1"/>
          </p:nvPr>
        </p:nvSpPr>
        <p:spPr>
          <a:xfrm>
            <a:off x="324000" y="1691079"/>
            <a:ext cx="11545200" cy="1582208"/>
          </a:xfrm>
        </p:spPr>
        <p:txBody>
          <a:bodyPr/>
          <a:lstStyle/>
          <a:p>
            <a:pPr marL="342900" indent="-342900">
              <a:buFont typeface="+mj-lt"/>
              <a:buAutoNum type="arabicParenR"/>
            </a:pPr>
            <a:r>
              <a:rPr lang="en-US" dirty="0" smtClean="0"/>
              <a:t>The </a:t>
            </a:r>
            <a:r>
              <a:rPr lang="en-US" dirty="0"/>
              <a:t>General Ledger is the Single Point of Truth.  All transactions are stored in the Universal Journal table. The table also stores transactions for Controlling thereby removed many of the reconciliation activities in ERP.</a:t>
            </a:r>
          </a:p>
          <a:p>
            <a:pPr marL="342900" indent="-342900">
              <a:buFont typeface="+mj-lt"/>
              <a:buAutoNum type="arabicParenR"/>
            </a:pPr>
            <a:endParaRPr lang="en-US" dirty="0" smtClean="0"/>
          </a:p>
          <a:p>
            <a:pPr marL="342900" indent="-342900">
              <a:buFont typeface="+mj-lt"/>
              <a:buAutoNum type="arabicParenR"/>
            </a:pPr>
            <a:r>
              <a:rPr lang="en-US" dirty="0" smtClean="0"/>
              <a:t>Finance </a:t>
            </a:r>
            <a:r>
              <a:rPr lang="en-US" dirty="0"/>
              <a:t>incorporates a re-designed General Ledger and </a:t>
            </a:r>
            <a:r>
              <a:rPr lang="en-US" dirty="0" err="1"/>
              <a:t>and</a:t>
            </a:r>
            <a:r>
              <a:rPr lang="en-US" dirty="0"/>
              <a:t> new asset accounting functionalities.</a:t>
            </a:r>
          </a:p>
          <a:p>
            <a:pPr marL="342900" indent="-342900">
              <a:buFont typeface="+mj-lt"/>
              <a:buAutoNum type="arabicParenR"/>
            </a:pPr>
            <a:endParaRPr lang="en-US" dirty="0" smtClean="0"/>
          </a:p>
          <a:p>
            <a:pPr marL="342900" indent="-342900">
              <a:buFont typeface="+mj-lt"/>
              <a:buAutoNum type="arabicParenR"/>
            </a:pPr>
            <a:endParaRPr lang="en-US" dirty="0" smtClean="0"/>
          </a:p>
          <a:p>
            <a:pPr marL="342900" indent="-342900">
              <a:buFont typeface="+mj-lt"/>
              <a:buAutoNum type="arabicParenR"/>
            </a:pPr>
            <a:r>
              <a:rPr lang="en-US" dirty="0" smtClean="0"/>
              <a:t>Using the </a:t>
            </a:r>
            <a:r>
              <a:rPr lang="en-US" dirty="0"/>
              <a:t>real time SAP HANA database means that reporting from many different finance areas is unified into a single repository.</a:t>
            </a:r>
          </a:p>
          <a:p>
            <a:pPr marL="342900" indent="-342900">
              <a:buFont typeface="+mj-lt"/>
              <a:buAutoNum type="arabicParenR"/>
            </a:pPr>
            <a:endParaRPr lang="en-US" dirty="0"/>
          </a:p>
        </p:txBody>
      </p:sp>
    </p:spTree>
    <p:extLst>
      <p:ext uri="{BB962C8B-B14F-4D97-AF65-F5344CB8AC3E}">
        <p14:creationId xmlns:p14="http://schemas.microsoft.com/office/powerpoint/2010/main" val="23817292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err="1"/>
              <a:t>Innovations</a:t>
            </a:r>
            <a:r>
              <a:rPr lang="de-DE"/>
              <a:t> in S/4HANA</a:t>
            </a:r>
            <a:br>
              <a:rPr lang="de-DE"/>
            </a:br>
            <a:r>
              <a:rPr lang="de-DE"/>
              <a:t>General </a:t>
            </a:r>
            <a:r>
              <a:rPr lang="de-DE" err="1"/>
              <a:t>Ledger</a:t>
            </a:r>
            <a:endParaRPr lang="de-DE"/>
          </a:p>
        </p:txBody>
      </p:sp>
      <p:sp>
        <p:nvSpPr>
          <p:cNvPr id="3" name="Inhaltsplatzhalter 2"/>
          <p:cNvSpPr>
            <a:spLocks noGrp="1"/>
          </p:cNvSpPr>
          <p:nvPr>
            <p:ph idx="1"/>
          </p:nvPr>
        </p:nvSpPr>
        <p:spPr/>
        <p:txBody>
          <a:bodyPr/>
          <a:lstStyle/>
          <a:p>
            <a:pPr lvl="0"/>
            <a:r>
              <a:rPr lang="en-US" sz="1600" dirty="0"/>
              <a:t>General Ledger in S/4HANA is based in the Universal Journal</a:t>
            </a:r>
          </a:p>
          <a:p>
            <a:pPr lvl="0"/>
            <a:endParaRPr lang="de-DE" sz="1600" dirty="0"/>
          </a:p>
          <a:p>
            <a:pPr lvl="0"/>
            <a:r>
              <a:rPr lang="en-US" sz="1600" dirty="0"/>
              <a:t>Line items are stored in the new database table ACDOCA -&gt; optimized to SAP HANA</a:t>
            </a:r>
          </a:p>
          <a:p>
            <a:pPr lvl="1"/>
            <a:r>
              <a:rPr lang="en-US" sz="1400" dirty="0"/>
              <a:t>no need for CO real-time integration for transfer of secondary CO postings to New GL or the Reconciliation Ledger of Classic </a:t>
            </a:r>
            <a:r>
              <a:rPr lang="en-US" sz="1400" dirty="0" smtClean="0"/>
              <a:t>GL</a:t>
            </a:r>
          </a:p>
          <a:p>
            <a:pPr lvl="1"/>
            <a:r>
              <a:rPr lang="en-US" sz="1400" dirty="0"/>
              <a:t>Cost elements are created and managed together with G / L accounts in S / 4HANA. A more detailed description can be found in the CO slides</a:t>
            </a:r>
            <a:endParaRPr lang="en-US" sz="1400" dirty="0" smtClean="0"/>
          </a:p>
          <a:p>
            <a:pPr lvl="1"/>
            <a:endParaRPr lang="en-US" sz="1400" dirty="0"/>
          </a:p>
          <a:p>
            <a:pPr lvl="0"/>
            <a:endParaRPr lang="de-DE" sz="1600" dirty="0"/>
          </a:p>
          <a:p>
            <a:pPr lvl="0"/>
            <a:r>
              <a:rPr lang="en-US" sz="1600" dirty="0"/>
              <a:t>CO internal postings are now visible in General Ledger as well</a:t>
            </a:r>
          </a:p>
          <a:p>
            <a:pPr lvl="0"/>
            <a:endParaRPr lang="de-DE" sz="1600" dirty="0"/>
          </a:p>
          <a:p>
            <a:r>
              <a:rPr lang="en-US" sz="1600" dirty="0"/>
              <a:t>The new journal entry consists of a header (table BKPF) and the respective items (table ACDOCA).</a:t>
            </a:r>
          </a:p>
          <a:p>
            <a:endParaRPr lang="de-DE" sz="1600" dirty="0"/>
          </a:p>
          <a:p>
            <a:r>
              <a:rPr lang="en-US" sz="1600" dirty="0"/>
              <a:t>The ACDOCA table contains all fields needed for G/L, CO, AA, ML, PA, providing one single source of truth for all these modules. For CO, the universal journal also contains all cost elements, including secondary cost elements, which are also in SAP S/4HANA G/L accounts.</a:t>
            </a:r>
            <a:endParaRPr lang="de-DE" sz="1600" dirty="0"/>
          </a:p>
          <a:p>
            <a:endParaRPr lang="de-DE" dirty="0"/>
          </a:p>
        </p:txBody>
      </p:sp>
    </p:spTree>
    <p:extLst>
      <p:ext uri="{BB962C8B-B14F-4D97-AF65-F5344CB8AC3E}">
        <p14:creationId xmlns:p14="http://schemas.microsoft.com/office/powerpoint/2010/main" val="5279601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err="1"/>
              <a:t>Innovations</a:t>
            </a:r>
            <a:r>
              <a:rPr lang="de-DE"/>
              <a:t> in S/4HANA</a:t>
            </a:r>
            <a:br>
              <a:rPr lang="de-DE"/>
            </a:br>
            <a:r>
              <a:rPr lang="de-DE"/>
              <a:t>General </a:t>
            </a:r>
            <a:r>
              <a:rPr lang="de-DE" err="1"/>
              <a:t>Ledger</a:t>
            </a:r>
            <a:endParaRPr lang="de-DE"/>
          </a:p>
        </p:txBody>
      </p:sp>
      <p:sp>
        <p:nvSpPr>
          <p:cNvPr id="4" name="Rechteck 3"/>
          <p:cNvSpPr/>
          <p:nvPr/>
        </p:nvSpPr>
        <p:spPr>
          <a:xfrm>
            <a:off x="419900" y="1348226"/>
            <a:ext cx="6128086" cy="518065"/>
          </a:xfrm>
          <a:prstGeom prst="rect">
            <a:avLst/>
          </a:prstGeom>
          <a:solidFill>
            <a:schemeClr val="accent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a:t>General Ledger Accounting</a:t>
            </a:r>
          </a:p>
        </p:txBody>
      </p:sp>
      <p:sp>
        <p:nvSpPr>
          <p:cNvPr id="5" name="Rechteck 4"/>
          <p:cNvSpPr/>
          <p:nvPr/>
        </p:nvSpPr>
        <p:spPr>
          <a:xfrm>
            <a:off x="7446344" y="1348226"/>
            <a:ext cx="3930316" cy="518065"/>
          </a:xfrm>
          <a:prstGeom prst="rect">
            <a:avLst/>
          </a:prstGeom>
          <a:solidFill>
            <a:schemeClr val="accent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dirty="0" err="1"/>
              <a:t>Profitability</a:t>
            </a:r>
            <a:r>
              <a:rPr lang="de-DE" dirty="0"/>
              <a:t> Analysis</a:t>
            </a:r>
          </a:p>
        </p:txBody>
      </p:sp>
      <p:sp>
        <p:nvSpPr>
          <p:cNvPr id="6" name="Rechteck 5"/>
          <p:cNvSpPr/>
          <p:nvPr/>
        </p:nvSpPr>
        <p:spPr>
          <a:xfrm>
            <a:off x="419900" y="3027907"/>
            <a:ext cx="7620000" cy="497305"/>
          </a:xfrm>
          <a:prstGeom prst="rect">
            <a:avLst/>
          </a:prstGeom>
          <a:solidFill>
            <a:schemeClr val="accent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a:t>Universal Journal (New Table in S/4 HANA sFIN: ACDOCA)</a:t>
            </a:r>
          </a:p>
        </p:txBody>
      </p:sp>
      <p:sp>
        <p:nvSpPr>
          <p:cNvPr id="7" name="Rechteck 6"/>
          <p:cNvSpPr/>
          <p:nvPr/>
        </p:nvSpPr>
        <p:spPr>
          <a:xfrm>
            <a:off x="419900" y="1942290"/>
            <a:ext cx="850231" cy="385011"/>
          </a:xfrm>
          <a:prstGeom prst="rect">
            <a:avLst/>
          </a:prstGeom>
          <a:solidFill>
            <a:schemeClr val="bg1">
              <a:lumMod val="75000"/>
            </a:schemeClr>
          </a:solidFill>
          <a:ln>
            <a:solidFill>
              <a:schemeClr val="accent2">
                <a:lumMod val="60000"/>
                <a:lumOff val="4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DE" sz="1200"/>
              <a:t>Ledger</a:t>
            </a:r>
          </a:p>
        </p:txBody>
      </p:sp>
      <p:sp>
        <p:nvSpPr>
          <p:cNvPr id="8" name="Rechteck 7"/>
          <p:cNvSpPr/>
          <p:nvPr/>
        </p:nvSpPr>
        <p:spPr>
          <a:xfrm>
            <a:off x="1414513" y="1938113"/>
            <a:ext cx="914395" cy="385011"/>
          </a:xfrm>
          <a:prstGeom prst="rect">
            <a:avLst/>
          </a:prstGeom>
          <a:solidFill>
            <a:schemeClr val="bg1">
              <a:lumMod val="75000"/>
            </a:schemeClr>
          </a:solidFill>
          <a:ln>
            <a:solidFill>
              <a:schemeClr val="accent2">
                <a:lumMod val="60000"/>
                <a:lumOff val="4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DE" sz="1200"/>
              <a:t>Company</a:t>
            </a:r>
          </a:p>
        </p:txBody>
      </p:sp>
      <p:sp>
        <p:nvSpPr>
          <p:cNvPr id="9" name="Rechteck 8"/>
          <p:cNvSpPr/>
          <p:nvPr/>
        </p:nvSpPr>
        <p:spPr>
          <a:xfrm>
            <a:off x="2409126" y="1938112"/>
            <a:ext cx="850231" cy="385011"/>
          </a:xfrm>
          <a:prstGeom prst="rect">
            <a:avLst/>
          </a:prstGeom>
          <a:solidFill>
            <a:schemeClr val="bg1">
              <a:lumMod val="75000"/>
            </a:schemeClr>
          </a:solidFill>
          <a:ln>
            <a:solidFill>
              <a:schemeClr val="accent2">
                <a:lumMod val="60000"/>
                <a:lumOff val="4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DE" sz="1200"/>
              <a:t>Account1</a:t>
            </a:r>
          </a:p>
        </p:txBody>
      </p:sp>
      <p:sp>
        <p:nvSpPr>
          <p:cNvPr id="10" name="Rechteck 9"/>
          <p:cNvSpPr/>
          <p:nvPr/>
        </p:nvSpPr>
        <p:spPr>
          <a:xfrm>
            <a:off x="3379661" y="1938111"/>
            <a:ext cx="874310" cy="385011"/>
          </a:xfrm>
          <a:prstGeom prst="rect">
            <a:avLst/>
          </a:prstGeom>
          <a:solidFill>
            <a:schemeClr val="bg1">
              <a:lumMod val="75000"/>
            </a:schemeClr>
          </a:solidFill>
          <a:ln>
            <a:solidFill>
              <a:schemeClr val="accent2">
                <a:lumMod val="60000"/>
                <a:lumOff val="4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DE" sz="1200"/>
              <a:t>Account2</a:t>
            </a:r>
          </a:p>
        </p:txBody>
      </p:sp>
      <p:sp>
        <p:nvSpPr>
          <p:cNvPr id="11" name="Rechteck 10"/>
          <p:cNvSpPr/>
          <p:nvPr/>
        </p:nvSpPr>
        <p:spPr>
          <a:xfrm>
            <a:off x="5521281" y="1938111"/>
            <a:ext cx="1026705" cy="385011"/>
          </a:xfrm>
          <a:prstGeom prst="rect">
            <a:avLst/>
          </a:prstGeom>
          <a:solidFill>
            <a:schemeClr val="bg1">
              <a:lumMod val="75000"/>
            </a:schemeClr>
          </a:solidFill>
          <a:ln>
            <a:solidFill>
              <a:schemeClr val="accent2">
                <a:lumMod val="60000"/>
                <a:lumOff val="4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DE" sz="1200" dirty="0"/>
              <a:t>Profit Center</a:t>
            </a:r>
          </a:p>
        </p:txBody>
      </p:sp>
      <p:sp>
        <p:nvSpPr>
          <p:cNvPr id="12" name="Rechteck 11"/>
          <p:cNvSpPr/>
          <p:nvPr/>
        </p:nvSpPr>
        <p:spPr>
          <a:xfrm>
            <a:off x="4374273" y="1936814"/>
            <a:ext cx="1026705" cy="385011"/>
          </a:xfrm>
          <a:prstGeom prst="rect">
            <a:avLst/>
          </a:prstGeom>
          <a:solidFill>
            <a:schemeClr val="bg1">
              <a:lumMod val="75000"/>
            </a:schemeClr>
          </a:solidFill>
          <a:ln>
            <a:solidFill>
              <a:schemeClr val="accent2">
                <a:lumMod val="60000"/>
                <a:lumOff val="4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DE" sz="1200"/>
              <a:t>Account3…</a:t>
            </a:r>
          </a:p>
        </p:txBody>
      </p:sp>
      <p:sp>
        <p:nvSpPr>
          <p:cNvPr id="13" name="Pfeil nach unten 12"/>
          <p:cNvSpPr/>
          <p:nvPr/>
        </p:nvSpPr>
        <p:spPr>
          <a:xfrm>
            <a:off x="1731343" y="2488778"/>
            <a:ext cx="216569" cy="433137"/>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DE"/>
          </a:p>
        </p:txBody>
      </p:sp>
      <p:sp>
        <p:nvSpPr>
          <p:cNvPr id="14" name="Rechteck 13"/>
          <p:cNvSpPr/>
          <p:nvPr/>
        </p:nvSpPr>
        <p:spPr>
          <a:xfrm>
            <a:off x="8096048" y="3027907"/>
            <a:ext cx="850231" cy="497305"/>
          </a:xfrm>
          <a:prstGeom prst="rect">
            <a:avLst/>
          </a:prstGeom>
          <a:solidFill>
            <a:schemeClr val="accent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DE"/>
          </a:p>
        </p:txBody>
      </p:sp>
      <p:sp>
        <p:nvSpPr>
          <p:cNvPr id="15" name="Rechteck 14"/>
          <p:cNvSpPr/>
          <p:nvPr/>
        </p:nvSpPr>
        <p:spPr>
          <a:xfrm>
            <a:off x="8986386" y="3027907"/>
            <a:ext cx="850231" cy="497305"/>
          </a:xfrm>
          <a:prstGeom prst="rect">
            <a:avLst/>
          </a:prstGeom>
          <a:solidFill>
            <a:schemeClr val="accent1"/>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DE"/>
          </a:p>
        </p:txBody>
      </p:sp>
      <p:sp>
        <p:nvSpPr>
          <p:cNvPr id="16" name="Rechteck 15"/>
          <p:cNvSpPr/>
          <p:nvPr/>
        </p:nvSpPr>
        <p:spPr>
          <a:xfrm>
            <a:off x="7446343" y="1936813"/>
            <a:ext cx="1716505" cy="385011"/>
          </a:xfrm>
          <a:prstGeom prst="rect">
            <a:avLst/>
          </a:prstGeom>
          <a:solidFill>
            <a:schemeClr val="bg1">
              <a:lumMod val="75000"/>
            </a:schemeClr>
          </a:solidFill>
          <a:ln>
            <a:solidFill>
              <a:schemeClr val="accent2">
                <a:lumMod val="60000"/>
                <a:lumOff val="4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DE" sz="1200"/>
              <a:t>Operating Concern</a:t>
            </a:r>
          </a:p>
        </p:txBody>
      </p:sp>
      <p:sp>
        <p:nvSpPr>
          <p:cNvPr id="17" name="Rechteck 16"/>
          <p:cNvSpPr/>
          <p:nvPr/>
        </p:nvSpPr>
        <p:spPr>
          <a:xfrm>
            <a:off x="9283151" y="1936813"/>
            <a:ext cx="1010666" cy="385011"/>
          </a:xfrm>
          <a:prstGeom prst="rect">
            <a:avLst/>
          </a:prstGeom>
          <a:solidFill>
            <a:schemeClr val="bg1">
              <a:lumMod val="75000"/>
            </a:schemeClr>
          </a:solidFill>
          <a:ln>
            <a:solidFill>
              <a:schemeClr val="accent2">
                <a:lumMod val="60000"/>
                <a:lumOff val="4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DE" sz="1200"/>
              <a:t>Segment</a:t>
            </a:r>
          </a:p>
        </p:txBody>
      </p:sp>
      <p:sp>
        <p:nvSpPr>
          <p:cNvPr id="18" name="Rechteck 17"/>
          <p:cNvSpPr/>
          <p:nvPr/>
        </p:nvSpPr>
        <p:spPr>
          <a:xfrm>
            <a:off x="10414120" y="1938079"/>
            <a:ext cx="962540" cy="385011"/>
          </a:xfrm>
          <a:prstGeom prst="rect">
            <a:avLst/>
          </a:prstGeom>
          <a:solidFill>
            <a:schemeClr val="bg1">
              <a:lumMod val="75000"/>
            </a:schemeClr>
          </a:solidFill>
          <a:ln>
            <a:solidFill>
              <a:schemeClr val="accent2">
                <a:lumMod val="60000"/>
                <a:lumOff val="4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200"/>
          </a:p>
        </p:txBody>
      </p:sp>
      <p:sp>
        <p:nvSpPr>
          <p:cNvPr id="19" name="Pfeil nach unten 18"/>
          <p:cNvSpPr/>
          <p:nvPr/>
        </p:nvSpPr>
        <p:spPr>
          <a:xfrm>
            <a:off x="9411501" y="2488778"/>
            <a:ext cx="216569" cy="433137"/>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DE"/>
          </a:p>
        </p:txBody>
      </p:sp>
      <p:sp>
        <p:nvSpPr>
          <p:cNvPr id="20" name="Rechteck 19"/>
          <p:cNvSpPr/>
          <p:nvPr/>
        </p:nvSpPr>
        <p:spPr>
          <a:xfrm>
            <a:off x="419900" y="3622520"/>
            <a:ext cx="1078577" cy="385011"/>
          </a:xfrm>
          <a:prstGeom prst="rect">
            <a:avLst/>
          </a:prstGeom>
          <a:solidFill>
            <a:schemeClr val="bg1">
              <a:lumMod val="75000"/>
            </a:schemeClr>
          </a:solidFill>
          <a:ln>
            <a:solidFill>
              <a:schemeClr val="accent2">
                <a:lumMod val="60000"/>
                <a:lumOff val="4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DE" sz="1200"/>
              <a:t>Ledger</a:t>
            </a:r>
          </a:p>
        </p:txBody>
      </p:sp>
      <p:sp>
        <p:nvSpPr>
          <p:cNvPr id="21" name="Rechteck 20"/>
          <p:cNvSpPr/>
          <p:nvPr/>
        </p:nvSpPr>
        <p:spPr>
          <a:xfrm>
            <a:off x="1586838" y="3622519"/>
            <a:ext cx="942474" cy="385011"/>
          </a:xfrm>
          <a:prstGeom prst="rect">
            <a:avLst/>
          </a:prstGeom>
          <a:solidFill>
            <a:schemeClr val="bg1">
              <a:lumMod val="75000"/>
            </a:schemeClr>
          </a:solidFill>
          <a:ln>
            <a:solidFill>
              <a:schemeClr val="accent2">
                <a:lumMod val="60000"/>
                <a:lumOff val="4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DE" sz="1200"/>
              <a:t>Company</a:t>
            </a:r>
          </a:p>
        </p:txBody>
      </p:sp>
      <p:sp>
        <p:nvSpPr>
          <p:cNvPr id="22" name="Rechteck 21"/>
          <p:cNvSpPr/>
          <p:nvPr/>
        </p:nvSpPr>
        <p:spPr>
          <a:xfrm>
            <a:off x="2617673" y="3622520"/>
            <a:ext cx="1179099" cy="385011"/>
          </a:xfrm>
          <a:prstGeom prst="rect">
            <a:avLst/>
          </a:prstGeom>
          <a:solidFill>
            <a:schemeClr val="bg1">
              <a:lumMod val="75000"/>
            </a:schemeClr>
          </a:solidFill>
          <a:ln>
            <a:solidFill>
              <a:schemeClr val="accent2">
                <a:lumMod val="60000"/>
                <a:lumOff val="4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DE" sz="1200"/>
              <a:t>Cost Elements</a:t>
            </a:r>
          </a:p>
        </p:txBody>
      </p:sp>
      <p:sp>
        <p:nvSpPr>
          <p:cNvPr id="23" name="Rechteck 22"/>
          <p:cNvSpPr/>
          <p:nvPr/>
        </p:nvSpPr>
        <p:spPr>
          <a:xfrm>
            <a:off x="3885133" y="3634942"/>
            <a:ext cx="1139002" cy="385011"/>
          </a:xfrm>
          <a:prstGeom prst="rect">
            <a:avLst/>
          </a:prstGeom>
          <a:solidFill>
            <a:schemeClr val="bg1">
              <a:lumMod val="75000"/>
            </a:schemeClr>
          </a:solidFill>
          <a:ln>
            <a:solidFill>
              <a:schemeClr val="accent2">
                <a:lumMod val="60000"/>
                <a:lumOff val="4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DE" sz="1200" dirty="0"/>
              <a:t>Profit Center</a:t>
            </a:r>
          </a:p>
        </p:txBody>
      </p:sp>
      <p:sp>
        <p:nvSpPr>
          <p:cNvPr id="24" name="Rechteck 23"/>
          <p:cNvSpPr/>
          <p:nvPr/>
        </p:nvSpPr>
        <p:spPr>
          <a:xfrm>
            <a:off x="5089221" y="3634942"/>
            <a:ext cx="864277" cy="385011"/>
          </a:xfrm>
          <a:prstGeom prst="rect">
            <a:avLst/>
          </a:prstGeom>
          <a:solidFill>
            <a:schemeClr val="bg1">
              <a:lumMod val="75000"/>
            </a:schemeClr>
          </a:solidFill>
          <a:ln>
            <a:solidFill>
              <a:schemeClr val="accent2">
                <a:lumMod val="60000"/>
                <a:lumOff val="4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DE" sz="1200"/>
              <a:t>Account1</a:t>
            </a:r>
          </a:p>
        </p:txBody>
      </p:sp>
      <p:sp>
        <p:nvSpPr>
          <p:cNvPr id="25" name="Rechteck 24"/>
          <p:cNvSpPr/>
          <p:nvPr/>
        </p:nvSpPr>
        <p:spPr>
          <a:xfrm>
            <a:off x="6018584" y="3634942"/>
            <a:ext cx="1058776" cy="385011"/>
          </a:xfrm>
          <a:prstGeom prst="rect">
            <a:avLst/>
          </a:prstGeom>
          <a:solidFill>
            <a:schemeClr val="bg1">
              <a:lumMod val="75000"/>
            </a:schemeClr>
          </a:solidFill>
          <a:ln>
            <a:solidFill>
              <a:schemeClr val="accent2">
                <a:lumMod val="60000"/>
                <a:lumOff val="4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DE" sz="1200"/>
              <a:t>Account2</a:t>
            </a:r>
          </a:p>
        </p:txBody>
      </p:sp>
      <p:sp>
        <p:nvSpPr>
          <p:cNvPr id="26" name="Rechteck 25"/>
          <p:cNvSpPr/>
          <p:nvPr/>
        </p:nvSpPr>
        <p:spPr>
          <a:xfrm>
            <a:off x="7142446" y="3634942"/>
            <a:ext cx="897454" cy="385011"/>
          </a:xfrm>
          <a:prstGeom prst="rect">
            <a:avLst/>
          </a:prstGeom>
          <a:solidFill>
            <a:schemeClr val="bg1">
              <a:lumMod val="75000"/>
            </a:schemeClr>
          </a:solidFill>
          <a:ln>
            <a:solidFill>
              <a:schemeClr val="accent2">
                <a:lumMod val="60000"/>
                <a:lumOff val="4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DE" sz="1200"/>
              <a:t>……</a:t>
            </a:r>
          </a:p>
        </p:txBody>
      </p:sp>
      <p:sp>
        <p:nvSpPr>
          <p:cNvPr id="27" name="Rechteck 26"/>
          <p:cNvSpPr/>
          <p:nvPr/>
        </p:nvSpPr>
        <p:spPr>
          <a:xfrm>
            <a:off x="8088027" y="3634942"/>
            <a:ext cx="850231" cy="385011"/>
          </a:xfrm>
          <a:prstGeom prst="rect">
            <a:avLst/>
          </a:prstGeom>
          <a:solidFill>
            <a:schemeClr val="bg1">
              <a:lumMod val="75000"/>
            </a:schemeClr>
          </a:solidFill>
          <a:ln>
            <a:solidFill>
              <a:schemeClr val="accent2">
                <a:lumMod val="60000"/>
                <a:lumOff val="4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DE" sz="1200"/>
              <a:t>Asset</a:t>
            </a:r>
          </a:p>
        </p:txBody>
      </p:sp>
      <p:sp>
        <p:nvSpPr>
          <p:cNvPr id="28" name="Rechteck 27"/>
          <p:cNvSpPr/>
          <p:nvPr/>
        </p:nvSpPr>
        <p:spPr>
          <a:xfrm>
            <a:off x="8986385" y="3634942"/>
            <a:ext cx="850231" cy="385011"/>
          </a:xfrm>
          <a:prstGeom prst="rect">
            <a:avLst/>
          </a:prstGeom>
          <a:solidFill>
            <a:schemeClr val="bg1">
              <a:lumMod val="75000"/>
            </a:schemeClr>
          </a:solidFill>
          <a:ln>
            <a:solidFill>
              <a:schemeClr val="accent2">
                <a:lumMod val="60000"/>
                <a:lumOff val="4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DE" sz="1200"/>
              <a:t>Material</a:t>
            </a:r>
          </a:p>
        </p:txBody>
      </p:sp>
      <p:sp>
        <p:nvSpPr>
          <p:cNvPr id="29" name="Rechteck 28"/>
          <p:cNvSpPr/>
          <p:nvPr/>
        </p:nvSpPr>
        <p:spPr>
          <a:xfrm>
            <a:off x="419900" y="4657674"/>
            <a:ext cx="5309939" cy="518065"/>
          </a:xfrm>
          <a:prstGeom prst="rect">
            <a:avLst/>
          </a:prstGeom>
          <a:solidFill>
            <a:schemeClr val="tx2">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a:t>Controlling</a:t>
            </a:r>
          </a:p>
        </p:txBody>
      </p:sp>
      <p:sp>
        <p:nvSpPr>
          <p:cNvPr id="30" name="Pfeil nach oben 29"/>
          <p:cNvSpPr/>
          <p:nvPr/>
        </p:nvSpPr>
        <p:spPr>
          <a:xfrm>
            <a:off x="1446213" y="4080138"/>
            <a:ext cx="232866" cy="497306"/>
          </a:xfrm>
          <a:prstGeom prst="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DE"/>
          </a:p>
        </p:txBody>
      </p:sp>
      <p:sp>
        <p:nvSpPr>
          <p:cNvPr id="31" name="Pfeil nach oben 30"/>
          <p:cNvSpPr/>
          <p:nvPr/>
        </p:nvSpPr>
        <p:spPr>
          <a:xfrm>
            <a:off x="6547972" y="4080138"/>
            <a:ext cx="232866" cy="497306"/>
          </a:xfrm>
          <a:prstGeom prst="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DE"/>
          </a:p>
        </p:txBody>
      </p:sp>
      <p:sp>
        <p:nvSpPr>
          <p:cNvPr id="32" name="Pfeil nach oben 31"/>
          <p:cNvSpPr/>
          <p:nvPr/>
        </p:nvSpPr>
        <p:spPr>
          <a:xfrm>
            <a:off x="9283151" y="4080138"/>
            <a:ext cx="232866" cy="497306"/>
          </a:xfrm>
          <a:prstGeom prst="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DE"/>
          </a:p>
        </p:txBody>
      </p:sp>
      <p:sp>
        <p:nvSpPr>
          <p:cNvPr id="33" name="Rechteck 32"/>
          <p:cNvSpPr/>
          <p:nvPr/>
        </p:nvSpPr>
        <p:spPr>
          <a:xfrm>
            <a:off x="5953498" y="4645249"/>
            <a:ext cx="2454457" cy="518065"/>
          </a:xfrm>
          <a:prstGeom prst="rect">
            <a:avLst/>
          </a:prstGeom>
          <a:solidFill>
            <a:schemeClr val="tx2">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a:t>Asset Accounting</a:t>
            </a:r>
          </a:p>
        </p:txBody>
      </p:sp>
      <p:sp>
        <p:nvSpPr>
          <p:cNvPr id="34" name="Rechteck 33"/>
          <p:cNvSpPr/>
          <p:nvPr/>
        </p:nvSpPr>
        <p:spPr>
          <a:xfrm>
            <a:off x="8646741" y="4645248"/>
            <a:ext cx="2454457" cy="518065"/>
          </a:xfrm>
          <a:prstGeom prst="rect">
            <a:avLst/>
          </a:prstGeom>
          <a:solidFill>
            <a:schemeClr val="tx2">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a:t>Material Ledger</a:t>
            </a:r>
          </a:p>
        </p:txBody>
      </p:sp>
      <p:sp>
        <p:nvSpPr>
          <p:cNvPr id="35" name="Rechteck 34"/>
          <p:cNvSpPr/>
          <p:nvPr/>
        </p:nvSpPr>
        <p:spPr>
          <a:xfrm>
            <a:off x="5957504" y="5271320"/>
            <a:ext cx="1488839" cy="385011"/>
          </a:xfrm>
          <a:prstGeom prst="rect">
            <a:avLst/>
          </a:prstGeom>
          <a:solidFill>
            <a:schemeClr val="bg1">
              <a:lumMod val="75000"/>
            </a:schemeClr>
          </a:solidFill>
          <a:ln>
            <a:solidFill>
              <a:schemeClr val="accent2">
                <a:lumMod val="60000"/>
                <a:lumOff val="4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DE" sz="1200"/>
              <a:t>Company</a:t>
            </a:r>
          </a:p>
        </p:txBody>
      </p:sp>
      <p:sp>
        <p:nvSpPr>
          <p:cNvPr id="36" name="Rechteck 35"/>
          <p:cNvSpPr/>
          <p:nvPr/>
        </p:nvSpPr>
        <p:spPr>
          <a:xfrm>
            <a:off x="7543678" y="5271319"/>
            <a:ext cx="864277" cy="385011"/>
          </a:xfrm>
          <a:prstGeom prst="rect">
            <a:avLst/>
          </a:prstGeom>
          <a:solidFill>
            <a:schemeClr val="bg1">
              <a:lumMod val="75000"/>
            </a:schemeClr>
          </a:solidFill>
          <a:ln>
            <a:solidFill>
              <a:schemeClr val="accent2">
                <a:lumMod val="60000"/>
                <a:lumOff val="4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DE" sz="1200"/>
              <a:t>Assets</a:t>
            </a:r>
          </a:p>
        </p:txBody>
      </p:sp>
      <p:sp>
        <p:nvSpPr>
          <p:cNvPr id="37" name="Rechteck 36"/>
          <p:cNvSpPr/>
          <p:nvPr/>
        </p:nvSpPr>
        <p:spPr>
          <a:xfrm>
            <a:off x="8646741" y="5273642"/>
            <a:ext cx="1488839" cy="385011"/>
          </a:xfrm>
          <a:prstGeom prst="rect">
            <a:avLst/>
          </a:prstGeom>
          <a:solidFill>
            <a:schemeClr val="bg1">
              <a:lumMod val="75000"/>
            </a:schemeClr>
          </a:solidFill>
          <a:ln>
            <a:solidFill>
              <a:schemeClr val="accent2">
                <a:lumMod val="60000"/>
                <a:lumOff val="4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DE" sz="1200"/>
              <a:t>Company</a:t>
            </a:r>
          </a:p>
        </p:txBody>
      </p:sp>
      <p:sp>
        <p:nvSpPr>
          <p:cNvPr id="38" name="Rechteck 37"/>
          <p:cNvSpPr/>
          <p:nvPr/>
        </p:nvSpPr>
        <p:spPr>
          <a:xfrm>
            <a:off x="10236921" y="5270139"/>
            <a:ext cx="864277" cy="385011"/>
          </a:xfrm>
          <a:prstGeom prst="rect">
            <a:avLst/>
          </a:prstGeom>
          <a:solidFill>
            <a:schemeClr val="bg1">
              <a:lumMod val="75000"/>
            </a:schemeClr>
          </a:solidFill>
          <a:ln>
            <a:solidFill>
              <a:schemeClr val="accent2">
                <a:lumMod val="60000"/>
                <a:lumOff val="4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DE" sz="1200"/>
              <a:t>Materials</a:t>
            </a:r>
          </a:p>
        </p:txBody>
      </p:sp>
      <p:sp>
        <p:nvSpPr>
          <p:cNvPr id="39" name="Rechteck 38"/>
          <p:cNvSpPr/>
          <p:nvPr/>
        </p:nvSpPr>
        <p:spPr>
          <a:xfrm>
            <a:off x="1994180" y="5251658"/>
            <a:ext cx="1492843" cy="385011"/>
          </a:xfrm>
          <a:prstGeom prst="rect">
            <a:avLst/>
          </a:prstGeom>
          <a:solidFill>
            <a:schemeClr val="bg1">
              <a:lumMod val="75000"/>
            </a:schemeClr>
          </a:solidFill>
          <a:ln>
            <a:solidFill>
              <a:schemeClr val="accent2">
                <a:lumMod val="60000"/>
                <a:lumOff val="4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DE" sz="1200"/>
              <a:t>Cost Elements</a:t>
            </a:r>
          </a:p>
        </p:txBody>
      </p:sp>
      <p:sp>
        <p:nvSpPr>
          <p:cNvPr id="40" name="Rechteck 39"/>
          <p:cNvSpPr/>
          <p:nvPr/>
        </p:nvSpPr>
        <p:spPr>
          <a:xfrm>
            <a:off x="399994" y="5260054"/>
            <a:ext cx="1488839" cy="385011"/>
          </a:xfrm>
          <a:prstGeom prst="rect">
            <a:avLst/>
          </a:prstGeom>
          <a:solidFill>
            <a:schemeClr val="bg1">
              <a:lumMod val="75000"/>
            </a:schemeClr>
          </a:solidFill>
          <a:ln>
            <a:solidFill>
              <a:schemeClr val="accent2">
                <a:lumMod val="60000"/>
                <a:lumOff val="4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DE" sz="1200"/>
              <a:t>Controlling Area</a:t>
            </a:r>
          </a:p>
        </p:txBody>
      </p:sp>
      <p:sp>
        <p:nvSpPr>
          <p:cNvPr id="41" name="Rechteck 40"/>
          <p:cNvSpPr/>
          <p:nvPr/>
        </p:nvSpPr>
        <p:spPr>
          <a:xfrm>
            <a:off x="3542096" y="5251659"/>
            <a:ext cx="1059697" cy="385011"/>
          </a:xfrm>
          <a:prstGeom prst="rect">
            <a:avLst/>
          </a:prstGeom>
          <a:solidFill>
            <a:schemeClr val="bg1">
              <a:lumMod val="75000"/>
            </a:schemeClr>
          </a:solidFill>
          <a:ln>
            <a:solidFill>
              <a:schemeClr val="accent2">
                <a:lumMod val="60000"/>
                <a:lumOff val="4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DE" sz="1200"/>
              <a:t>Account1</a:t>
            </a:r>
          </a:p>
        </p:txBody>
      </p:sp>
      <p:sp>
        <p:nvSpPr>
          <p:cNvPr id="42" name="Rechteck 41"/>
          <p:cNvSpPr/>
          <p:nvPr/>
        </p:nvSpPr>
        <p:spPr>
          <a:xfrm>
            <a:off x="4703134" y="5268135"/>
            <a:ext cx="1026705" cy="385011"/>
          </a:xfrm>
          <a:prstGeom prst="rect">
            <a:avLst/>
          </a:prstGeom>
          <a:solidFill>
            <a:schemeClr val="bg1">
              <a:lumMod val="75000"/>
            </a:schemeClr>
          </a:solidFill>
          <a:ln>
            <a:solidFill>
              <a:schemeClr val="accent2">
                <a:lumMod val="60000"/>
                <a:lumOff val="4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DE" sz="1200"/>
              <a:t>Account2…</a:t>
            </a:r>
          </a:p>
        </p:txBody>
      </p:sp>
      <p:sp>
        <p:nvSpPr>
          <p:cNvPr id="44" name="Textfeld 43"/>
          <p:cNvSpPr txBox="1"/>
          <p:nvPr/>
        </p:nvSpPr>
        <p:spPr>
          <a:xfrm>
            <a:off x="596365" y="5825882"/>
            <a:ext cx="10780295" cy="584775"/>
          </a:xfrm>
          <a:prstGeom prst="rect">
            <a:avLst/>
          </a:prstGeom>
          <a:noFill/>
        </p:spPr>
        <p:txBody>
          <a:bodyPr wrap="square" rtlCol="0">
            <a:spAutoFit/>
          </a:bodyPr>
          <a:lstStyle/>
          <a:p>
            <a:pPr marL="285750" indent="-285750">
              <a:buFont typeface="Wingdings" panose="05000000000000000000" pitchFamily="2" charset="2"/>
              <a:buChar char="§"/>
            </a:pPr>
            <a:r>
              <a:rPr lang="de-DE" sz="1600"/>
              <a:t>Various accounting applications merge in the new structure of Universal Journal (ACDOCA)</a:t>
            </a:r>
          </a:p>
          <a:p>
            <a:pPr marL="285750" indent="-285750">
              <a:buFont typeface="Wingdings" panose="05000000000000000000" pitchFamily="2" charset="2"/>
              <a:buChar char="§"/>
            </a:pPr>
            <a:r>
              <a:rPr lang="de-DE" sz="1600"/>
              <a:t>The new comprehensive data table ACDOCA contains all of the line item documents from FI, FI-AA and CO</a:t>
            </a:r>
          </a:p>
        </p:txBody>
      </p:sp>
    </p:spTree>
    <p:extLst>
      <p:ext uri="{BB962C8B-B14F-4D97-AF65-F5344CB8AC3E}">
        <p14:creationId xmlns:p14="http://schemas.microsoft.com/office/powerpoint/2010/main" val="41773594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err="1"/>
              <a:t>Innovations</a:t>
            </a:r>
            <a:r>
              <a:rPr lang="de-DE"/>
              <a:t> in S/4HANA</a:t>
            </a:r>
            <a:br>
              <a:rPr lang="de-DE"/>
            </a:br>
            <a:r>
              <a:rPr lang="de-DE"/>
              <a:t>Data Model is made very simple</a:t>
            </a:r>
          </a:p>
        </p:txBody>
      </p:sp>
      <p:sp>
        <p:nvSpPr>
          <p:cNvPr id="5" name="Inhaltsplatzhalter 2"/>
          <p:cNvSpPr>
            <a:spLocks noGrp="1"/>
          </p:cNvSpPr>
          <p:nvPr>
            <p:ph idx="1"/>
          </p:nvPr>
        </p:nvSpPr>
        <p:spPr>
          <a:xfrm>
            <a:off x="324000" y="1691079"/>
            <a:ext cx="11545200" cy="4392042"/>
          </a:xfrm>
        </p:spPr>
        <p:txBody>
          <a:bodyPr/>
          <a:lstStyle/>
          <a:p>
            <a:r>
              <a:rPr lang="de-DE"/>
              <a:t>All the Aggregate and Index tables are removed and are calculated on the fly</a:t>
            </a:r>
          </a:p>
          <a:p>
            <a:pPr lvl="0"/>
            <a:endParaRPr lang="de-DE"/>
          </a:p>
        </p:txBody>
      </p:sp>
      <p:sp>
        <p:nvSpPr>
          <p:cNvPr id="6" name="Rechteck 5"/>
          <p:cNvSpPr/>
          <p:nvPr/>
        </p:nvSpPr>
        <p:spPr>
          <a:xfrm>
            <a:off x="504678" y="2257278"/>
            <a:ext cx="2057400" cy="1652954"/>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a:t>Before </a:t>
            </a:r>
          </a:p>
          <a:p>
            <a:pPr algn="ctr"/>
            <a:r>
              <a:rPr lang="de-DE" sz="2800"/>
              <a:t>S/4 HANA</a:t>
            </a:r>
          </a:p>
        </p:txBody>
      </p:sp>
      <p:sp>
        <p:nvSpPr>
          <p:cNvPr id="7" name="Rechteck 6"/>
          <p:cNvSpPr/>
          <p:nvPr/>
        </p:nvSpPr>
        <p:spPr>
          <a:xfrm>
            <a:off x="504678" y="4273647"/>
            <a:ext cx="2057400" cy="165295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a:t>After </a:t>
            </a:r>
          </a:p>
          <a:p>
            <a:pPr algn="ctr"/>
            <a:r>
              <a:rPr lang="de-DE" sz="2800"/>
              <a:t>S/4 HANA</a:t>
            </a:r>
          </a:p>
        </p:txBody>
      </p:sp>
      <p:sp>
        <p:nvSpPr>
          <p:cNvPr id="8" name="Zylinder 7"/>
          <p:cNvSpPr/>
          <p:nvPr/>
        </p:nvSpPr>
        <p:spPr>
          <a:xfrm>
            <a:off x="3476477" y="2235695"/>
            <a:ext cx="861647" cy="826477"/>
          </a:xfrm>
          <a:prstGeom prst="can">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a:t>BKPF</a:t>
            </a:r>
            <a:endParaRPr lang="de-DE"/>
          </a:p>
        </p:txBody>
      </p:sp>
      <p:sp>
        <p:nvSpPr>
          <p:cNvPr id="9" name="Zylinder 8"/>
          <p:cNvSpPr/>
          <p:nvPr/>
        </p:nvSpPr>
        <p:spPr>
          <a:xfrm>
            <a:off x="4478800" y="2235695"/>
            <a:ext cx="861647" cy="826477"/>
          </a:xfrm>
          <a:prstGeom prst="can">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a:t>BSEG</a:t>
            </a:r>
            <a:endParaRPr lang="de-DE"/>
          </a:p>
        </p:txBody>
      </p:sp>
      <p:sp>
        <p:nvSpPr>
          <p:cNvPr id="10" name="Zylinder 9"/>
          <p:cNvSpPr/>
          <p:nvPr/>
        </p:nvSpPr>
        <p:spPr>
          <a:xfrm>
            <a:off x="5481123" y="2257278"/>
            <a:ext cx="861647" cy="826477"/>
          </a:xfrm>
          <a:prstGeom prst="can">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BSIS</a:t>
            </a:r>
          </a:p>
        </p:txBody>
      </p:sp>
      <p:sp>
        <p:nvSpPr>
          <p:cNvPr id="11" name="Zylinder 10"/>
          <p:cNvSpPr/>
          <p:nvPr/>
        </p:nvSpPr>
        <p:spPr>
          <a:xfrm>
            <a:off x="6483446" y="2257277"/>
            <a:ext cx="861647" cy="826477"/>
          </a:xfrm>
          <a:prstGeom prst="can">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BSIK</a:t>
            </a:r>
          </a:p>
        </p:txBody>
      </p:sp>
      <p:sp>
        <p:nvSpPr>
          <p:cNvPr id="12" name="Zylinder 11"/>
          <p:cNvSpPr/>
          <p:nvPr/>
        </p:nvSpPr>
        <p:spPr>
          <a:xfrm>
            <a:off x="7485767" y="2257277"/>
            <a:ext cx="861647" cy="826477"/>
          </a:xfrm>
          <a:prstGeom prst="can">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a:t>BSET</a:t>
            </a:r>
            <a:endParaRPr lang="de-DE"/>
          </a:p>
        </p:txBody>
      </p:sp>
      <p:sp>
        <p:nvSpPr>
          <p:cNvPr id="13" name="Zylinder 12"/>
          <p:cNvSpPr/>
          <p:nvPr/>
        </p:nvSpPr>
        <p:spPr>
          <a:xfrm>
            <a:off x="3476477" y="4686885"/>
            <a:ext cx="861647" cy="826477"/>
          </a:xfrm>
          <a:prstGeom prst="can">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a:t>BKPF</a:t>
            </a:r>
          </a:p>
        </p:txBody>
      </p:sp>
      <p:sp>
        <p:nvSpPr>
          <p:cNvPr id="14" name="Zylinder 13"/>
          <p:cNvSpPr/>
          <p:nvPr/>
        </p:nvSpPr>
        <p:spPr>
          <a:xfrm>
            <a:off x="4619476" y="4686884"/>
            <a:ext cx="861647" cy="826477"/>
          </a:xfrm>
          <a:prstGeom prst="can">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800"/>
              <a:t>BSEG</a:t>
            </a:r>
          </a:p>
        </p:txBody>
      </p:sp>
      <p:sp>
        <p:nvSpPr>
          <p:cNvPr id="15" name="Zylinder 14"/>
          <p:cNvSpPr/>
          <p:nvPr/>
        </p:nvSpPr>
        <p:spPr>
          <a:xfrm>
            <a:off x="3476476" y="3288744"/>
            <a:ext cx="861647" cy="826477"/>
          </a:xfrm>
          <a:prstGeom prst="can">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LFC1</a:t>
            </a:r>
          </a:p>
        </p:txBody>
      </p:sp>
      <p:sp>
        <p:nvSpPr>
          <p:cNvPr id="16" name="Zylinder 15"/>
          <p:cNvSpPr/>
          <p:nvPr/>
        </p:nvSpPr>
        <p:spPr>
          <a:xfrm>
            <a:off x="4470004" y="3288744"/>
            <a:ext cx="861647" cy="826477"/>
          </a:xfrm>
          <a:prstGeom prst="can">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a:t>GLTO</a:t>
            </a:r>
            <a:endParaRPr lang="de-DE"/>
          </a:p>
        </p:txBody>
      </p:sp>
      <p:sp>
        <p:nvSpPr>
          <p:cNvPr id="17" name="Zylinder 16"/>
          <p:cNvSpPr/>
          <p:nvPr/>
        </p:nvSpPr>
        <p:spPr>
          <a:xfrm>
            <a:off x="5481123" y="3288744"/>
            <a:ext cx="861647" cy="826477"/>
          </a:xfrm>
          <a:prstGeom prst="can">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800"/>
              <a:t>COBK</a:t>
            </a:r>
            <a:endParaRPr lang="de-DE"/>
          </a:p>
        </p:txBody>
      </p:sp>
      <p:sp>
        <p:nvSpPr>
          <p:cNvPr id="18" name="Zylinder 17"/>
          <p:cNvSpPr/>
          <p:nvPr/>
        </p:nvSpPr>
        <p:spPr>
          <a:xfrm>
            <a:off x="6483445" y="3288744"/>
            <a:ext cx="861647" cy="826477"/>
          </a:xfrm>
          <a:prstGeom prst="can">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800"/>
              <a:t>COEP</a:t>
            </a:r>
            <a:endParaRPr lang="de-DE"/>
          </a:p>
        </p:txBody>
      </p:sp>
      <p:sp>
        <p:nvSpPr>
          <p:cNvPr id="19" name="Zylinder 18"/>
          <p:cNvSpPr/>
          <p:nvPr/>
        </p:nvSpPr>
        <p:spPr>
          <a:xfrm>
            <a:off x="7485767" y="3288744"/>
            <a:ext cx="861647" cy="826477"/>
          </a:xfrm>
          <a:prstGeom prst="can">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800"/>
              <a:t>COSP</a:t>
            </a:r>
            <a:endParaRPr lang="de-DE"/>
          </a:p>
        </p:txBody>
      </p:sp>
      <p:sp>
        <p:nvSpPr>
          <p:cNvPr id="20" name="Textfeld 19"/>
          <p:cNvSpPr txBox="1"/>
          <p:nvPr/>
        </p:nvSpPr>
        <p:spPr>
          <a:xfrm>
            <a:off x="9068386" y="2175813"/>
            <a:ext cx="2532184" cy="1569660"/>
          </a:xfrm>
          <a:prstGeom prst="rect">
            <a:avLst/>
          </a:prstGeom>
          <a:noFill/>
        </p:spPr>
        <p:txBody>
          <a:bodyPr wrap="square" rtlCol="0">
            <a:spAutoFit/>
          </a:bodyPr>
          <a:lstStyle/>
          <a:p>
            <a:r>
              <a:rPr lang="de-DE" sz="2400" b="1">
                <a:solidFill>
                  <a:schemeClr val="accent1"/>
                </a:solidFill>
              </a:rPr>
              <a:t>SAP ERP </a:t>
            </a:r>
          </a:p>
          <a:p>
            <a:r>
              <a:rPr lang="de-DE" sz="2400">
                <a:solidFill>
                  <a:schemeClr val="accent1"/>
                </a:solidFill>
              </a:rPr>
              <a:t>Financials with Aggregates and Indices</a:t>
            </a:r>
          </a:p>
        </p:txBody>
      </p:sp>
      <p:sp>
        <p:nvSpPr>
          <p:cNvPr id="21" name="Textfeld 20"/>
          <p:cNvSpPr txBox="1"/>
          <p:nvPr/>
        </p:nvSpPr>
        <p:spPr>
          <a:xfrm>
            <a:off x="9068386" y="4210353"/>
            <a:ext cx="2532184" cy="830997"/>
          </a:xfrm>
          <a:prstGeom prst="rect">
            <a:avLst/>
          </a:prstGeom>
          <a:noFill/>
        </p:spPr>
        <p:txBody>
          <a:bodyPr wrap="square" rtlCol="0">
            <a:spAutoFit/>
          </a:bodyPr>
          <a:lstStyle/>
          <a:p>
            <a:r>
              <a:rPr lang="de-DE" sz="2400" b="1">
                <a:solidFill>
                  <a:schemeClr val="accent1"/>
                </a:solidFill>
              </a:rPr>
              <a:t>S/4 HANA </a:t>
            </a:r>
            <a:r>
              <a:rPr lang="de-DE" sz="2400">
                <a:solidFill>
                  <a:schemeClr val="accent1"/>
                </a:solidFill>
              </a:rPr>
              <a:t>Financials</a:t>
            </a:r>
          </a:p>
        </p:txBody>
      </p:sp>
    </p:spTree>
    <p:extLst>
      <p:ext uri="{BB962C8B-B14F-4D97-AF65-F5344CB8AC3E}">
        <p14:creationId xmlns:p14="http://schemas.microsoft.com/office/powerpoint/2010/main" val="35963913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err="1"/>
              <a:t>Innovations</a:t>
            </a:r>
            <a:r>
              <a:rPr lang="de-DE"/>
              <a:t> in S/4HANA</a:t>
            </a:r>
            <a:br>
              <a:rPr lang="de-DE"/>
            </a:br>
            <a:r>
              <a:rPr lang="de-DE"/>
              <a:t>Financial Reporting and Analytics Simplified</a:t>
            </a:r>
          </a:p>
        </p:txBody>
      </p:sp>
      <p:sp>
        <p:nvSpPr>
          <p:cNvPr id="22" name="Rechteck 21"/>
          <p:cNvSpPr/>
          <p:nvPr/>
        </p:nvSpPr>
        <p:spPr>
          <a:xfrm>
            <a:off x="455996" y="1444551"/>
            <a:ext cx="2057400" cy="1652954"/>
          </a:xfrm>
          <a:prstGeom prst="rect">
            <a:avLst/>
          </a:prstGeom>
          <a:solidFill>
            <a:srgbClr val="00B0F0"/>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800" b="1"/>
              <a:t>Before</a:t>
            </a:r>
          </a:p>
          <a:p>
            <a:pPr algn="ctr"/>
            <a:r>
              <a:rPr lang="de-DE" sz="1800" b="1"/>
              <a:t> </a:t>
            </a:r>
          </a:p>
          <a:p>
            <a:pPr algn="ctr"/>
            <a:r>
              <a:rPr lang="de-DE" sz="1800"/>
              <a:t>Traditional </a:t>
            </a:r>
          </a:p>
          <a:p>
            <a:pPr algn="ctr"/>
            <a:r>
              <a:rPr lang="de-DE" sz="1800"/>
              <a:t>Financial </a:t>
            </a:r>
          </a:p>
          <a:p>
            <a:pPr algn="ctr"/>
            <a:r>
              <a:rPr lang="de-DE" sz="1800"/>
              <a:t>Reporting</a:t>
            </a:r>
          </a:p>
        </p:txBody>
      </p:sp>
      <p:sp>
        <p:nvSpPr>
          <p:cNvPr id="23" name="Rechteck 22"/>
          <p:cNvSpPr/>
          <p:nvPr/>
        </p:nvSpPr>
        <p:spPr>
          <a:xfrm>
            <a:off x="455996" y="3605299"/>
            <a:ext cx="2057400" cy="165295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a:t>After</a:t>
            </a:r>
          </a:p>
          <a:p>
            <a:pPr algn="ctr"/>
            <a:r>
              <a:rPr lang="de-DE" sz="2000"/>
              <a:t> </a:t>
            </a:r>
          </a:p>
          <a:p>
            <a:pPr algn="ctr"/>
            <a:r>
              <a:rPr lang="de-DE" sz="1200"/>
              <a:t>Unified Reporting</a:t>
            </a:r>
          </a:p>
        </p:txBody>
      </p:sp>
      <p:sp>
        <p:nvSpPr>
          <p:cNvPr id="24" name="Rechteck 23"/>
          <p:cNvSpPr/>
          <p:nvPr/>
        </p:nvSpPr>
        <p:spPr>
          <a:xfrm>
            <a:off x="2513395" y="1444551"/>
            <a:ext cx="8981729" cy="1652954"/>
          </a:xfrm>
          <a:prstGeom prst="rect">
            <a:avLst/>
          </a:prstGeom>
          <a:solidFill>
            <a:schemeClr val="bg1">
              <a:lumMod val="95000"/>
            </a:schemeClr>
          </a:solidFill>
          <a:ln>
            <a:solidFill>
              <a:schemeClr val="bg1"/>
            </a:soli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de-DE" sz="1800"/>
          </a:p>
        </p:txBody>
      </p:sp>
      <p:sp>
        <p:nvSpPr>
          <p:cNvPr id="25" name="Rechteck 24"/>
          <p:cNvSpPr/>
          <p:nvPr/>
        </p:nvSpPr>
        <p:spPr>
          <a:xfrm>
            <a:off x="2513395" y="3605299"/>
            <a:ext cx="8981729" cy="1652954"/>
          </a:xfrm>
          <a:prstGeom prst="rect">
            <a:avLst/>
          </a:prstGeom>
          <a:solidFill>
            <a:schemeClr val="bg1">
              <a:lumMod val="95000"/>
            </a:schemeClr>
          </a:solidFill>
          <a:ln>
            <a:solidFill>
              <a:schemeClr val="bg1"/>
            </a:soli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de-DE" sz="1800"/>
          </a:p>
        </p:txBody>
      </p:sp>
      <p:sp>
        <p:nvSpPr>
          <p:cNvPr id="26" name="Abgerundetes Rechteck 25"/>
          <p:cNvSpPr/>
          <p:nvPr/>
        </p:nvSpPr>
        <p:spPr>
          <a:xfrm>
            <a:off x="3053892" y="1936611"/>
            <a:ext cx="1764631" cy="89835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de-DE" sz="1800" b="1"/>
              <a:t>FI</a:t>
            </a:r>
          </a:p>
        </p:txBody>
      </p:sp>
      <p:sp>
        <p:nvSpPr>
          <p:cNvPr id="27" name="Abgerundetes Rechteck 26"/>
          <p:cNvSpPr/>
          <p:nvPr/>
        </p:nvSpPr>
        <p:spPr>
          <a:xfrm>
            <a:off x="5456195" y="1936611"/>
            <a:ext cx="1764631" cy="89835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de-DE" sz="1800" b="1"/>
              <a:t>CO</a:t>
            </a:r>
          </a:p>
        </p:txBody>
      </p:sp>
      <p:sp>
        <p:nvSpPr>
          <p:cNvPr id="28" name="Abgerundetes Rechteck 27"/>
          <p:cNvSpPr/>
          <p:nvPr/>
        </p:nvSpPr>
        <p:spPr>
          <a:xfrm>
            <a:off x="7949820" y="1936611"/>
            <a:ext cx="1764631" cy="89835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de-DE" sz="1800" b="1"/>
              <a:t>CO-PA</a:t>
            </a:r>
          </a:p>
        </p:txBody>
      </p:sp>
      <p:sp>
        <p:nvSpPr>
          <p:cNvPr id="29" name="Textfeld 28"/>
          <p:cNvSpPr txBox="1"/>
          <p:nvPr/>
        </p:nvSpPr>
        <p:spPr>
          <a:xfrm>
            <a:off x="4867111" y="2271028"/>
            <a:ext cx="540496" cy="369332"/>
          </a:xfrm>
          <a:prstGeom prst="rect">
            <a:avLst/>
          </a:prstGeom>
          <a:noFill/>
        </p:spPr>
        <p:txBody>
          <a:bodyPr wrap="square" rtlCol="0">
            <a:spAutoFit/>
          </a:bodyPr>
          <a:lstStyle/>
          <a:p>
            <a:r>
              <a:rPr lang="de-DE" sz="1800" b="1"/>
              <a:t>OR</a:t>
            </a:r>
          </a:p>
        </p:txBody>
      </p:sp>
      <p:sp>
        <p:nvSpPr>
          <p:cNvPr id="30" name="Textfeld 29"/>
          <p:cNvSpPr txBox="1"/>
          <p:nvPr/>
        </p:nvSpPr>
        <p:spPr>
          <a:xfrm>
            <a:off x="7290854" y="2271028"/>
            <a:ext cx="540496" cy="369332"/>
          </a:xfrm>
          <a:prstGeom prst="rect">
            <a:avLst/>
          </a:prstGeom>
          <a:noFill/>
        </p:spPr>
        <p:txBody>
          <a:bodyPr wrap="square" rtlCol="0">
            <a:spAutoFit/>
          </a:bodyPr>
          <a:lstStyle/>
          <a:p>
            <a:r>
              <a:rPr lang="de-DE" sz="1800" b="1"/>
              <a:t>OR</a:t>
            </a:r>
          </a:p>
        </p:txBody>
      </p:sp>
      <p:sp>
        <p:nvSpPr>
          <p:cNvPr id="31" name="Textfeld 30"/>
          <p:cNvSpPr txBox="1"/>
          <p:nvPr/>
        </p:nvSpPr>
        <p:spPr>
          <a:xfrm>
            <a:off x="2892159" y="1488458"/>
            <a:ext cx="2494008" cy="369332"/>
          </a:xfrm>
          <a:prstGeom prst="rect">
            <a:avLst/>
          </a:prstGeom>
          <a:noFill/>
        </p:spPr>
        <p:txBody>
          <a:bodyPr wrap="square" rtlCol="0">
            <a:spAutoFit/>
          </a:bodyPr>
          <a:lstStyle/>
          <a:p>
            <a:r>
              <a:rPr lang="de-DE" sz="1800" b="1"/>
              <a:t>Financial Reporting</a:t>
            </a:r>
          </a:p>
        </p:txBody>
      </p:sp>
      <p:sp>
        <p:nvSpPr>
          <p:cNvPr id="32" name="Textfeld 31"/>
          <p:cNvSpPr txBox="1"/>
          <p:nvPr/>
        </p:nvSpPr>
        <p:spPr>
          <a:xfrm>
            <a:off x="6169147" y="1495090"/>
            <a:ext cx="2793793" cy="369332"/>
          </a:xfrm>
          <a:prstGeom prst="rect">
            <a:avLst/>
          </a:prstGeom>
          <a:noFill/>
        </p:spPr>
        <p:txBody>
          <a:bodyPr wrap="square" rtlCol="0">
            <a:spAutoFit/>
          </a:bodyPr>
          <a:lstStyle/>
          <a:p>
            <a:r>
              <a:rPr lang="de-DE" sz="1800" b="1"/>
              <a:t>Management Reporting</a:t>
            </a:r>
          </a:p>
        </p:txBody>
      </p:sp>
      <p:sp>
        <p:nvSpPr>
          <p:cNvPr id="33" name="Abgerundetes Rechteck 32"/>
          <p:cNvSpPr/>
          <p:nvPr/>
        </p:nvSpPr>
        <p:spPr>
          <a:xfrm>
            <a:off x="2980622" y="3982597"/>
            <a:ext cx="1764631" cy="89835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de-DE" sz="1800" b="1"/>
              <a:t>FI</a:t>
            </a:r>
          </a:p>
        </p:txBody>
      </p:sp>
      <p:sp>
        <p:nvSpPr>
          <p:cNvPr id="34" name="Abgerundetes Rechteck 33"/>
          <p:cNvSpPr/>
          <p:nvPr/>
        </p:nvSpPr>
        <p:spPr>
          <a:xfrm>
            <a:off x="5456195" y="3982597"/>
            <a:ext cx="1764631" cy="89835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de-DE" sz="1800" b="1"/>
              <a:t>CO</a:t>
            </a:r>
          </a:p>
        </p:txBody>
      </p:sp>
      <p:sp>
        <p:nvSpPr>
          <p:cNvPr id="35" name="Abgerundetes Rechteck 34"/>
          <p:cNvSpPr/>
          <p:nvPr/>
        </p:nvSpPr>
        <p:spPr>
          <a:xfrm>
            <a:off x="7901375" y="3982597"/>
            <a:ext cx="1764631" cy="89835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de-DE" sz="1800" b="1"/>
              <a:t>CO-PA</a:t>
            </a:r>
          </a:p>
        </p:txBody>
      </p:sp>
      <p:sp>
        <p:nvSpPr>
          <p:cNvPr id="36" name="Textfeld 35"/>
          <p:cNvSpPr txBox="1"/>
          <p:nvPr/>
        </p:nvSpPr>
        <p:spPr>
          <a:xfrm>
            <a:off x="2946994" y="3613265"/>
            <a:ext cx="2509200" cy="369332"/>
          </a:xfrm>
          <a:prstGeom prst="rect">
            <a:avLst/>
          </a:prstGeom>
          <a:noFill/>
        </p:spPr>
        <p:txBody>
          <a:bodyPr wrap="square" rtlCol="0">
            <a:spAutoFit/>
          </a:bodyPr>
          <a:lstStyle/>
          <a:p>
            <a:r>
              <a:rPr lang="de-DE" sz="1800" b="1"/>
              <a:t>Financial Reporting</a:t>
            </a:r>
          </a:p>
        </p:txBody>
      </p:sp>
      <p:sp>
        <p:nvSpPr>
          <p:cNvPr id="37" name="Textfeld 36"/>
          <p:cNvSpPr txBox="1"/>
          <p:nvPr/>
        </p:nvSpPr>
        <p:spPr>
          <a:xfrm>
            <a:off x="6169147" y="3597531"/>
            <a:ext cx="2879977" cy="369332"/>
          </a:xfrm>
          <a:prstGeom prst="rect">
            <a:avLst/>
          </a:prstGeom>
          <a:noFill/>
        </p:spPr>
        <p:txBody>
          <a:bodyPr wrap="square" rtlCol="0">
            <a:spAutoFit/>
          </a:bodyPr>
          <a:lstStyle/>
          <a:p>
            <a:r>
              <a:rPr lang="de-DE" sz="1800" b="1"/>
              <a:t>Management Reporting</a:t>
            </a:r>
          </a:p>
        </p:txBody>
      </p:sp>
      <p:sp>
        <p:nvSpPr>
          <p:cNvPr id="38" name="Textfeld 37"/>
          <p:cNvSpPr txBox="1"/>
          <p:nvPr/>
        </p:nvSpPr>
        <p:spPr>
          <a:xfrm>
            <a:off x="4685557" y="4305725"/>
            <a:ext cx="1011585" cy="338554"/>
          </a:xfrm>
          <a:prstGeom prst="rect">
            <a:avLst/>
          </a:prstGeom>
          <a:noFill/>
        </p:spPr>
        <p:txBody>
          <a:bodyPr wrap="square" rtlCol="0">
            <a:spAutoFit/>
          </a:bodyPr>
          <a:lstStyle/>
          <a:p>
            <a:r>
              <a:rPr lang="de-DE" sz="1600" b="1"/>
              <a:t>+/AND</a:t>
            </a:r>
          </a:p>
        </p:txBody>
      </p:sp>
      <p:sp>
        <p:nvSpPr>
          <p:cNvPr id="39" name="Textfeld 38"/>
          <p:cNvSpPr txBox="1"/>
          <p:nvPr/>
        </p:nvSpPr>
        <p:spPr>
          <a:xfrm>
            <a:off x="7145933" y="4266291"/>
            <a:ext cx="876919" cy="338554"/>
          </a:xfrm>
          <a:prstGeom prst="rect">
            <a:avLst/>
          </a:prstGeom>
          <a:noFill/>
        </p:spPr>
        <p:txBody>
          <a:bodyPr wrap="square" rtlCol="0">
            <a:spAutoFit/>
          </a:bodyPr>
          <a:lstStyle/>
          <a:p>
            <a:r>
              <a:rPr lang="de-DE" sz="1600" b="1"/>
              <a:t>+/AND</a:t>
            </a:r>
          </a:p>
        </p:txBody>
      </p:sp>
      <p:sp>
        <p:nvSpPr>
          <p:cNvPr id="40" name="Textfeld 39"/>
          <p:cNvSpPr txBox="1"/>
          <p:nvPr/>
        </p:nvSpPr>
        <p:spPr>
          <a:xfrm>
            <a:off x="3270922" y="4896689"/>
            <a:ext cx="2185273" cy="276999"/>
          </a:xfrm>
          <a:prstGeom prst="rect">
            <a:avLst/>
          </a:prstGeom>
          <a:noFill/>
        </p:spPr>
        <p:txBody>
          <a:bodyPr wrap="square" rtlCol="0">
            <a:spAutoFit/>
          </a:bodyPr>
          <a:lstStyle/>
          <a:p>
            <a:r>
              <a:rPr lang="de-DE" sz="1200"/>
              <a:t>Key Figures</a:t>
            </a:r>
          </a:p>
        </p:txBody>
      </p:sp>
      <p:sp>
        <p:nvSpPr>
          <p:cNvPr id="41" name="Textfeld 40"/>
          <p:cNvSpPr txBox="1"/>
          <p:nvPr/>
        </p:nvSpPr>
        <p:spPr>
          <a:xfrm>
            <a:off x="5790995" y="4904655"/>
            <a:ext cx="2185273" cy="276999"/>
          </a:xfrm>
          <a:prstGeom prst="rect">
            <a:avLst/>
          </a:prstGeom>
          <a:noFill/>
        </p:spPr>
        <p:txBody>
          <a:bodyPr wrap="square" rtlCol="0">
            <a:spAutoFit/>
          </a:bodyPr>
          <a:lstStyle/>
          <a:p>
            <a:r>
              <a:rPr lang="de-DE" sz="1200"/>
              <a:t>Measures</a:t>
            </a:r>
          </a:p>
        </p:txBody>
      </p:sp>
      <p:sp>
        <p:nvSpPr>
          <p:cNvPr id="42" name="Textfeld 41"/>
          <p:cNvSpPr txBox="1"/>
          <p:nvPr/>
        </p:nvSpPr>
        <p:spPr>
          <a:xfrm>
            <a:off x="8217215" y="4921549"/>
            <a:ext cx="2185273" cy="276999"/>
          </a:xfrm>
          <a:prstGeom prst="rect">
            <a:avLst/>
          </a:prstGeom>
          <a:noFill/>
        </p:spPr>
        <p:txBody>
          <a:bodyPr wrap="square" rtlCol="0">
            <a:spAutoFit/>
          </a:bodyPr>
          <a:lstStyle/>
          <a:p>
            <a:r>
              <a:rPr lang="de-DE" sz="1200"/>
              <a:t>Dimensions</a:t>
            </a:r>
          </a:p>
        </p:txBody>
      </p:sp>
      <p:sp>
        <p:nvSpPr>
          <p:cNvPr id="43" name="Textfeld 42"/>
          <p:cNvSpPr txBox="1"/>
          <p:nvPr/>
        </p:nvSpPr>
        <p:spPr>
          <a:xfrm>
            <a:off x="9357977" y="4016277"/>
            <a:ext cx="2532184" cy="646331"/>
          </a:xfrm>
          <a:prstGeom prst="rect">
            <a:avLst/>
          </a:prstGeom>
          <a:noFill/>
        </p:spPr>
        <p:txBody>
          <a:bodyPr wrap="square" rtlCol="0">
            <a:spAutoFit/>
          </a:bodyPr>
          <a:lstStyle/>
          <a:p>
            <a:pPr algn="ctr"/>
            <a:r>
              <a:rPr lang="de-DE" sz="1800">
                <a:solidFill>
                  <a:schemeClr val="accent1"/>
                </a:solidFill>
              </a:rPr>
              <a:t>SAP S/4 HANA Financials</a:t>
            </a:r>
          </a:p>
        </p:txBody>
      </p:sp>
      <p:sp>
        <p:nvSpPr>
          <p:cNvPr id="44" name="Textfeld 43"/>
          <p:cNvSpPr txBox="1"/>
          <p:nvPr/>
        </p:nvSpPr>
        <p:spPr>
          <a:xfrm>
            <a:off x="9355053" y="1956688"/>
            <a:ext cx="2532184" cy="646331"/>
          </a:xfrm>
          <a:prstGeom prst="rect">
            <a:avLst/>
          </a:prstGeom>
          <a:noFill/>
        </p:spPr>
        <p:txBody>
          <a:bodyPr wrap="square" rtlCol="0">
            <a:spAutoFit/>
          </a:bodyPr>
          <a:lstStyle/>
          <a:p>
            <a:pPr algn="ctr"/>
            <a:r>
              <a:rPr lang="de-DE" sz="1800">
                <a:solidFill>
                  <a:schemeClr val="accent1"/>
                </a:solidFill>
              </a:rPr>
              <a:t>SAP ERP</a:t>
            </a:r>
          </a:p>
          <a:p>
            <a:pPr algn="ctr"/>
            <a:r>
              <a:rPr lang="de-DE" sz="1800">
                <a:solidFill>
                  <a:schemeClr val="accent1"/>
                </a:solidFill>
              </a:rPr>
              <a:t> Financials</a:t>
            </a:r>
          </a:p>
        </p:txBody>
      </p:sp>
      <p:sp>
        <p:nvSpPr>
          <p:cNvPr id="45" name="Textfeld 44"/>
          <p:cNvSpPr txBox="1"/>
          <p:nvPr/>
        </p:nvSpPr>
        <p:spPr>
          <a:xfrm>
            <a:off x="455996" y="5622555"/>
            <a:ext cx="9625263" cy="830997"/>
          </a:xfrm>
          <a:prstGeom prst="rect">
            <a:avLst/>
          </a:prstGeom>
          <a:noFill/>
        </p:spPr>
        <p:txBody>
          <a:bodyPr wrap="square" rtlCol="0">
            <a:spAutoFit/>
          </a:bodyPr>
          <a:lstStyle/>
          <a:p>
            <a:r>
              <a:rPr lang="de-DE" sz="1600" b="1"/>
              <a:t>Comprehensive Reporting Including CO and CO-PA detail</a:t>
            </a:r>
            <a:endParaRPr lang="de-DE" sz="1600"/>
          </a:p>
          <a:p>
            <a:pPr marL="285750" indent="-285750">
              <a:buFont typeface="Arial" panose="020B0604020202020204" pitchFamily="34" charset="0"/>
              <a:buChar char="•"/>
            </a:pPr>
            <a:r>
              <a:rPr lang="de-DE" sz="1600"/>
              <a:t>Reporting is not limited by application boundaries </a:t>
            </a:r>
          </a:p>
          <a:p>
            <a:pPr marL="285750" indent="-285750">
              <a:buFont typeface="Arial" panose="020B0604020202020204" pitchFamily="34" charset="0"/>
              <a:buChar char="•"/>
            </a:pPr>
            <a:r>
              <a:rPr lang="de-DE" sz="1600"/>
              <a:t>Run one report (e.g. P&amp;L) and drill-down to any dimension available in the financial documents</a:t>
            </a:r>
          </a:p>
        </p:txBody>
      </p:sp>
    </p:spTree>
    <p:extLst>
      <p:ext uri="{BB962C8B-B14F-4D97-AF65-F5344CB8AC3E}">
        <p14:creationId xmlns:p14="http://schemas.microsoft.com/office/powerpoint/2010/main" val="22357648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err="1"/>
              <a:t>Innovations</a:t>
            </a:r>
            <a:r>
              <a:rPr lang="de-DE"/>
              <a:t> in S/4HANA</a:t>
            </a:r>
            <a:br>
              <a:rPr lang="de-DE"/>
            </a:br>
            <a:r>
              <a:rPr lang="de-DE" err="1"/>
              <a:t>Currencies</a:t>
            </a:r>
            <a:r>
              <a:rPr lang="de-DE"/>
              <a:t> in Universal Journal</a:t>
            </a:r>
          </a:p>
        </p:txBody>
      </p:sp>
      <p:graphicFrame>
        <p:nvGraphicFramePr>
          <p:cNvPr id="11" name="Inhaltsplatzhalter 10"/>
          <p:cNvGraphicFramePr>
            <a:graphicFrameLocks noGrp="1"/>
          </p:cNvGraphicFramePr>
          <p:nvPr>
            <p:ph idx="1"/>
            <p:extLst/>
          </p:nvPr>
        </p:nvGraphicFramePr>
        <p:xfrm>
          <a:off x="323850" y="1412345"/>
          <a:ext cx="11545350" cy="4808411"/>
        </p:xfrm>
        <a:graphic>
          <a:graphicData uri="http://schemas.openxmlformats.org/drawingml/2006/table">
            <a:tbl>
              <a:tblPr firstRow="1" bandRow="1">
                <a:tableStyleId>{2D5ABB26-0587-4C30-8999-92F81FD0307C}</a:tableStyleId>
              </a:tblPr>
              <a:tblGrid>
                <a:gridCol w="5772675">
                  <a:extLst>
                    <a:ext uri="{9D8B030D-6E8A-4147-A177-3AD203B41FA5}">
                      <a16:colId xmlns:a16="http://schemas.microsoft.com/office/drawing/2014/main" val="20000"/>
                    </a:ext>
                  </a:extLst>
                </a:gridCol>
                <a:gridCol w="5772675">
                  <a:extLst>
                    <a:ext uri="{9D8B030D-6E8A-4147-A177-3AD203B41FA5}">
                      <a16:colId xmlns:a16="http://schemas.microsoft.com/office/drawing/2014/main" val="20001"/>
                    </a:ext>
                  </a:extLst>
                </a:gridCol>
              </a:tblGrid>
              <a:tr h="566261">
                <a:tc>
                  <a:txBody>
                    <a:bodyPr/>
                    <a:lstStyle/>
                    <a:p>
                      <a:r>
                        <a:rPr lang="de-DE" dirty="0">
                          <a:solidFill>
                            <a:schemeClr val="accent2"/>
                          </a:solidFill>
                        </a:rPr>
                        <a:t>Situation in ECC</a:t>
                      </a:r>
                    </a:p>
                  </a:txBody>
                  <a:tcPr/>
                </a:tc>
                <a:tc>
                  <a:txBody>
                    <a:bodyPr/>
                    <a:lstStyle/>
                    <a:p>
                      <a:r>
                        <a:rPr lang="de-DE">
                          <a:solidFill>
                            <a:schemeClr val="accent2"/>
                          </a:solidFill>
                        </a:rPr>
                        <a:t>Situation in S/4H</a:t>
                      </a:r>
                    </a:p>
                  </a:txBody>
                  <a:tcPr/>
                </a:tc>
                <a:extLst>
                  <a:ext uri="{0D108BD9-81ED-4DB2-BD59-A6C34878D82A}">
                    <a16:rowId xmlns:a16="http://schemas.microsoft.com/office/drawing/2014/main" val="10000"/>
                  </a:ext>
                </a:extLst>
              </a:tr>
              <a:tr h="1525085">
                <a:tc>
                  <a:txBody>
                    <a:bodyPr/>
                    <a:lstStyle/>
                    <a:p>
                      <a:pPr marL="342900" marR="0" lvl="0" indent="-342900" algn="l" defTabSz="108877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t>In the Business Suite (ECC) there used to be up to 3 parallel currencies in FI (table T001A / </a:t>
                      </a:r>
                      <a:r>
                        <a:rPr lang="en-US" sz="1400" err="1"/>
                        <a:t>tx</a:t>
                      </a:r>
                      <a:r>
                        <a:rPr lang="en-US" sz="1400"/>
                        <a:t> OB22) and 2 parallel currencies in CO (TKA01 / </a:t>
                      </a:r>
                      <a:r>
                        <a:rPr lang="en-US" sz="1400" err="1"/>
                        <a:t>tx</a:t>
                      </a:r>
                      <a:r>
                        <a:rPr lang="en-US" sz="1400"/>
                        <a:t> OKKP): CO area currency and object </a:t>
                      </a:r>
                      <a:br>
                        <a:rPr lang="en-US" sz="1400"/>
                      </a:br>
                      <a:r>
                        <a:rPr lang="en-US" sz="1400"/>
                        <a:t>currency</a:t>
                      </a:r>
                    </a:p>
                  </a:txBody>
                  <a:tcPr/>
                </a:tc>
                <a:tc>
                  <a:txBody>
                    <a:bodyPr/>
                    <a:lstStyle/>
                    <a:p>
                      <a:pPr marL="342900" marR="0" lvl="0" indent="-342900" algn="l" defTabSz="108877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t>With the universal journal and the common line item table ACDOCA for FI and CO, there is also a central currency configuration for the universal journal. As the currency configuration depends on the universal journal ledgers, there is a combined view cluster for ledgers and currencies, </a:t>
                      </a:r>
                      <a:r>
                        <a:rPr lang="en-US" sz="1400" err="1"/>
                        <a:t>tx</a:t>
                      </a:r>
                      <a:r>
                        <a:rPr lang="en-US" sz="1400"/>
                        <a:t> FINSC_LEDGER</a:t>
                      </a:r>
                    </a:p>
                  </a:txBody>
                  <a:tcPr/>
                </a:tc>
                <a:extLst>
                  <a:ext uri="{0D108BD9-81ED-4DB2-BD59-A6C34878D82A}">
                    <a16:rowId xmlns:a16="http://schemas.microsoft.com/office/drawing/2014/main" val="10001"/>
                  </a:ext>
                </a:extLst>
              </a:tr>
              <a:tr h="796281">
                <a:tc>
                  <a:txBody>
                    <a:bodyPr/>
                    <a:lstStyle/>
                    <a:p>
                      <a:pPr marL="342900" indent="-342900">
                        <a:buFont typeface="Arial" panose="020B0604020202020204" pitchFamily="34" charset="0"/>
                        <a:buChar char="•"/>
                      </a:pPr>
                      <a:r>
                        <a:rPr lang="en-US" sz="1400"/>
                        <a:t>The currencies of non leading ledgers in New GL (T882G) were a subset of the currencies in the leading ledger (T001A)</a:t>
                      </a:r>
                    </a:p>
                  </a:txBody>
                  <a:tcPr/>
                </a:tc>
                <a:tc>
                  <a:txBody>
                    <a:bodyPr/>
                    <a:lstStyle/>
                    <a:p>
                      <a:pPr marL="342900" marR="0" lvl="0" indent="-342900" algn="l" defTabSz="108877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t>Table BSEG is not extended and still contains only 3 parallel currencies</a:t>
                      </a:r>
                      <a:endParaRPr lang="de-DE" sz="1400"/>
                    </a:p>
                  </a:txBody>
                  <a:tcPr/>
                </a:tc>
                <a:extLst>
                  <a:ext uri="{0D108BD9-81ED-4DB2-BD59-A6C34878D82A}">
                    <a16:rowId xmlns:a16="http://schemas.microsoft.com/office/drawing/2014/main" val="10002"/>
                  </a:ext>
                </a:extLst>
              </a:tr>
              <a:tr h="860503">
                <a:tc>
                  <a:txBody>
                    <a:bodyPr/>
                    <a:lstStyle/>
                    <a:p>
                      <a:pPr marL="342900" marR="0" lvl="0" indent="-342900" algn="l" defTabSz="108877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One of the CO currencies needed to be the local currency (CT 10), but it was not necessary that the other currency in CO was also configured in FI</a:t>
                      </a:r>
                      <a:endParaRPr lang="de-DE" sz="1400" dirty="0"/>
                    </a:p>
                  </a:txBody>
                  <a:tcPr/>
                </a:tc>
                <a:tc>
                  <a:txBody>
                    <a:bodyPr/>
                    <a:lstStyle/>
                    <a:p>
                      <a:pPr marL="342900" marR="0" lvl="0" indent="-342900" algn="l" defTabSz="108877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smtClean="0"/>
                        <a:t>SAP´s</a:t>
                      </a:r>
                      <a:r>
                        <a:rPr lang="en-US" sz="1400" baseline="0" dirty="0" smtClean="0"/>
                        <a:t> </a:t>
                      </a:r>
                      <a:r>
                        <a:rPr lang="en-US" sz="1400" dirty="0" smtClean="0"/>
                        <a:t>goal </a:t>
                      </a:r>
                      <a:r>
                        <a:rPr lang="en-US" sz="1400" dirty="0"/>
                        <a:t>is to implement full process integration of all currencies fields in all processes in accounting</a:t>
                      </a:r>
                    </a:p>
                  </a:txBody>
                  <a:tcPr/>
                </a:tc>
                <a:extLst>
                  <a:ext uri="{0D108BD9-81ED-4DB2-BD59-A6C34878D82A}">
                    <a16:rowId xmlns:a16="http://schemas.microsoft.com/office/drawing/2014/main" val="10003"/>
                  </a:ext>
                </a:extLst>
              </a:tr>
              <a:tr h="1060281">
                <a:tc>
                  <a:txBody>
                    <a:bodyPr/>
                    <a:lstStyle/>
                    <a:p>
                      <a:endParaRPr lang="de-DE"/>
                    </a:p>
                  </a:txBody>
                  <a:tcPr/>
                </a:tc>
                <a:tc>
                  <a:txBody>
                    <a:bodyPr/>
                    <a:lstStyle/>
                    <a:p>
                      <a:pPr marL="342900" marR="0" lvl="0" indent="-342900" algn="l" defTabSz="108877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t>all journal entry items are converted in the accounting interface for all configured currencies, regardless of the source where the business transaction originates from</a:t>
                      </a:r>
                      <a:endParaRPr lang="de-DE" sz="1400"/>
                    </a:p>
                    <a:p>
                      <a:pPr marL="0" indent="0">
                        <a:buFont typeface="Arial" panose="020B0604020202020204" pitchFamily="34" charset="0"/>
                        <a:buNone/>
                      </a:pPr>
                      <a:endParaRPr lang="de-DE"/>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723865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324000" y="1691079"/>
            <a:ext cx="10553384" cy="2157352"/>
          </a:xfrm>
        </p:spPr>
        <p:txBody>
          <a:bodyPr/>
          <a:lstStyle/>
          <a:p>
            <a:r>
              <a:rPr lang="de-DE" dirty="0"/>
              <a:t>The </a:t>
            </a:r>
            <a:r>
              <a:rPr lang="de-DE" dirty="0" err="1"/>
              <a:t>core</a:t>
            </a:r>
            <a:r>
              <a:rPr lang="de-DE" dirty="0"/>
              <a:t> </a:t>
            </a:r>
            <a:r>
              <a:rPr lang="de-DE" dirty="0" err="1"/>
              <a:t>function</a:t>
            </a:r>
            <a:r>
              <a:rPr lang="de-DE" dirty="0"/>
              <a:t> </a:t>
            </a:r>
            <a:r>
              <a:rPr lang="de-DE" dirty="0" err="1"/>
              <a:t>of</a:t>
            </a:r>
            <a:r>
              <a:rPr lang="de-DE" dirty="0"/>
              <a:t> SAP S/4HANA </a:t>
            </a:r>
            <a:r>
              <a:rPr lang="de-DE" dirty="0" err="1"/>
              <a:t>is</a:t>
            </a:r>
            <a:r>
              <a:rPr lang="de-DE" dirty="0"/>
              <a:t> </a:t>
            </a:r>
            <a:r>
              <a:rPr lang="de-DE" dirty="0" err="1"/>
              <a:t>the</a:t>
            </a:r>
            <a:r>
              <a:rPr lang="de-DE" dirty="0"/>
              <a:t> </a:t>
            </a:r>
            <a:r>
              <a:rPr lang="de-DE" dirty="0" err="1"/>
              <a:t>simplification</a:t>
            </a:r>
            <a:r>
              <a:rPr lang="de-DE" dirty="0"/>
              <a:t> </a:t>
            </a:r>
            <a:r>
              <a:rPr lang="de-DE" dirty="0" err="1"/>
              <a:t>of</a:t>
            </a:r>
            <a:r>
              <a:rPr lang="de-DE" dirty="0"/>
              <a:t> </a:t>
            </a:r>
            <a:r>
              <a:rPr lang="de-DE" dirty="0" err="1"/>
              <a:t>data</a:t>
            </a:r>
            <a:r>
              <a:rPr lang="de-DE" dirty="0"/>
              <a:t> </a:t>
            </a:r>
            <a:r>
              <a:rPr lang="de-DE" dirty="0" err="1"/>
              <a:t>structures</a:t>
            </a:r>
            <a:endParaRPr lang="de-DE" dirty="0"/>
          </a:p>
          <a:p>
            <a:pPr marL="0" indent="0">
              <a:buNone/>
            </a:pPr>
            <a:r>
              <a:rPr lang="de-DE" dirty="0">
                <a:sym typeface="Wingdings" panose="05000000000000000000" pitchFamily="2" charset="2"/>
              </a:rPr>
              <a:t>    </a:t>
            </a:r>
            <a:r>
              <a:rPr lang="de-DE" dirty="0" err="1"/>
              <a:t>various</a:t>
            </a:r>
            <a:r>
              <a:rPr lang="de-DE" dirty="0"/>
              <a:t> </a:t>
            </a:r>
            <a:r>
              <a:rPr lang="de-DE" dirty="0" err="1"/>
              <a:t>transactions</a:t>
            </a:r>
            <a:r>
              <a:rPr lang="de-DE" dirty="0"/>
              <a:t>, such </a:t>
            </a:r>
            <a:r>
              <a:rPr lang="de-DE" dirty="0" err="1"/>
              <a:t>as</a:t>
            </a:r>
            <a:r>
              <a:rPr lang="de-DE" dirty="0"/>
              <a:t> </a:t>
            </a:r>
            <a:r>
              <a:rPr lang="de-DE" dirty="0" err="1"/>
              <a:t>the</a:t>
            </a:r>
            <a:r>
              <a:rPr lang="de-DE" dirty="0"/>
              <a:t> </a:t>
            </a:r>
            <a:r>
              <a:rPr lang="de-DE" dirty="0" err="1"/>
              <a:t>management</a:t>
            </a:r>
            <a:r>
              <a:rPr lang="de-DE" dirty="0"/>
              <a:t> </a:t>
            </a:r>
            <a:r>
              <a:rPr lang="de-DE" dirty="0" err="1"/>
              <a:t>of</a:t>
            </a:r>
            <a:r>
              <a:rPr lang="de-DE" dirty="0"/>
              <a:t> </a:t>
            </a:r>
            <a:r>
              <a:rPr lang="de-DE" dirty="0" err="1"/>
              <a:t>customers</a:t>
            </a:r>
            <a:r>
              <a:rPr lang="de-DE" dirty="0"/>
              <a:t> </a:t>
            </a:r>
            <a:r>
              <a:rPr lang="de-DE" dirty="0" err="1"/>
              <a:t>or</a:t>
            </a:r>
            <a:r>
              <a:rPr lang="de-DE" dirty="0"/>
              <a:t> </a:t>
            </a:r>
            <a:r>
              <a:rPr lang="de-DE" dirty="0" err="1"/>
              <a:t>creditor</a:t>
            </a:r>
            <a:r>
              <a:rPr lang="de-DE" dirty="0"/>
              <a:t>, </a:t>
            </a:r>
            <a:r>
              <a:rPr lang="de-DE" dirty="0" err="1"/>
              <a:t>are</a:t>
            </a:r>
            <a:r>
              <a:rPr lang="de-DE" dirty="0"/>
              <a:t> </a:t>
            </a:r>
            <a:r>
              <a:rPr lang="de-DE" dirty="0" err="1"/>
              <a:t>summarized</a:t>
            </a:r>
            <a:endParaRPr lang="de-DE" dirty="0"/>
          </a:p>
          <a:p>
            <a:r>
              <a:rPr lang="en-US" dirty="0"/>
              <a:t>It is (so far) still possible to navigate through the well-known tree paths</a:t>
            </a:r>
            <a:endParaRPr lang="de-DE" dirty="0"/>
          </a:p>
        </p:txBody>
      </p:sp>
      <p:sp>
        <p:nvSpPr>
          <p:cNvPr id="3" name="Titel 2"/>
          <p:cNvSpPr>
            <a:spLocks noGrp="1"/>
          </p:cNvSpPr>
          <p:nvPr>
            <p:ph type="title"/>
          </p:nvPr>
        </p:nvSpPr>
        <p:spPr/>
        <p:txBody>
          <a:bodyPr/>
          <a:lstStyle/>
          <a:p>
            <a:r>
              <a:rPr lang="de-DE" dirty="0" err="1"/>
              <a:t>Innovations</a:t>
            </a:r>
            <a:r>
              <a:rPr lang="de-DE" dirty="0"/>
              <a:t> in SAP S/4HANA</a:t>
            </a:r>
            <a:br>
              <a:rPr lang="de-DE" dirty="0"/>
            </a:br>
            <a:r>
              <a:rPr lang="de-DE" sz="2400" dirty="0"/>
              <a:t>Business Partner</a:t>
            </a:r>
            <a:endParaRPr lang="de-DE" dirty="0"/>
          </a:p>
        </p:txBody>
      </p:sp>
      <p:sp>
        <p:nvSpPr>
          <p:cNvPr id="7" name="Pfeil nach rechts 6"/>
          <p:cNvSpPr/>
          <p:nvPr/>
        </p:nvSpPr>
        <p:spPr bwMode="gray">
          <a:xfrm>
            <a:off x="4984749" y="3894775"/>
            <a:ext cx="1203158" cy="776616"/>
          </a:xfrm>
          <a:prstGeom prst="rightArrow">
            <a:avLst/>
          </a:prstGeom>
          <a:solidFill>
            <a:schemeClr val="accent1"/>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sz="20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9" name="Pfeil nach rechts 8"/>
          <p:cNvSpPr/>
          <p:nvPr/>
        </p:nvSpPr>
        <p:spPr bwMode="gray">
          <a:xfrm>
            <a:off x="319105" y="2025806"/>
            <a:ext cx="183993" cy="202631"/>
          </a:xfrm>
          <a:prstGeom prst="rightArrow">
            <a:avLst/>
          </a:prstGeom>
          <a:solidFill>
            <a:schemeClr val="accent1"/>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sz="20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3" name="Abgerundetes Rechteck 12"/>
          <p:cNvSpPr/>
          <p:nvPr/>
        </p:nvSpPr>
        <p:spPr bwMode="gray">
          <a:xfrm>
            <a:off x="2062982" y="3537466"/>
            <a:ext cx="516835" cy="128085"/>
          </a:xfrm>
          <a:prstGeom prst="roundRect">
            <a:avLst/>
          </a:prstGeom>
          <a:noFill/>
          <a:ln w="127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sz="20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7" name="Textfeld 16"/>
          <p:cNvSpPr txBox="1"/>
          <p:nvPr/>
        </p:nvSpPr>
        <p:spPr>
          <a:xfrm>
            <a:off x="6451389" y="5581819"/>
            <a:ext cx="5085953" cy="815608"/>
          </a:xfrm>
          <a:prstGeom prst="rect">
            <a:avLst/>
          </a:prstGeom>
          <a:noFill/>
        </p:spPr>
        <p:txBody>
          <a:bodyPr wrap="square" lIns="0" tIns="0" rIns="0" bIns="0" rtlCol="0">
            <a:spAutoFit/>
          </a:bodyPr>
          <a:lstStyle/>
          <a:p>
            <a:pPr fontAlgn="base">
              <a:spcBef>
                <a:spcPts val="600"/>
              </a:spcBef>
              <a:spcAft>
                <a:spcPct val="0"/>
              </a:spcAft>
              <a:buClr>
                <a:srgbClr val="F0AB00"/>
              </a:buClr>
              <a:buSzPct val="80000"/>
            </a:pPr>
            <a:r>
              <a:rPr lang="en-US" sz="1200" kern="0" dirty="0">
                <a:ea typeface="Arial Unicode MS" pitchFamily="34" charset="-128"/>
                <a:cs typeface="Arial Unicode MS" pitchFamily="34" charset="-128"/>
              </a:rPr>
              <a:t>A unique business partner number is assigned to customer 13000. This business partner number is assigned to various roles such as the customer, creditor or contact person.</a:t>
            </a:r>
          </a:p>
          <a:p>
            <a:pPr fontAlgn="base">
              <a:spcBef>
                <a:spcPts val="600"/>
              </a:spcBef>
              <a:spcAft>
                <a:spcPct val="0"/>
              </a:spcAft>
              <a:buClr>
                <a:srgbClr val="F0AB00"/>
              </a:buClr>
              <a:buSzPct val="80000"/>
            </a:pPr>
            <a:r>
              <a:rPr lang="de-DE" sz="1200" kern="0" dirty="0" err="1">
                <a:ea typeface="Arial Unicode MS" pitchFamily="34" charset="-128"/>
                <a:cs typeface="Arial Unicode MS" pitchFamily="34" charset="-128"/>
              </a:rPr>
              <a:t>Relationship</a:t>
            </a:r>
            <a:r>
              <a:rPr lang="de-DE" sz="1200" kern="0" dirty="0">
                <a:ea typeface="Arial Unicode MS" pitchFamily="34" charset="-128"/>
                <a:cs typeface="Arial Unicode MS" pitchFamily="34" charset="-128"/>
              </a:rPr>
              <a:t>: n:m</a:t>
            </a:r>
          </a:p>
        </p:txBody>
      </p:sp>
      <p:pic>
        <p:nvPicPr>
          <p:cNvPr id="4" name="Grafik 3"/>
          <p:cNvPicPr>
            <a:picLocks noChangeAspect="1"/>
          </p:cNvPicPr>
          <p:nvPr/>
        </p:nvPicPr>
        <p:blipFill>
          <a:blip r:embed="rId2"/>
          <a:stretch>
            <a:fillRect/>
          </a:stretch>
        </p:blipFill>
        <p:spPr>
          <a:xfrm>
            <a:off x="224162" y="2613520"/>
            <a:ext cx="2997198" cy="1975975"/>
          </a:xfrm>
          <a:prstGeom prst="rect">
            <a:avLst/>
          </a:prstGeom>
        </p:spPr>
      </p:pic>
      <p:pic>
        <p:nvPicPr>
          <p:cNvPr id="8" name="Grafik 7"/>
          <p:cNvPicPr>
            <a:picLocks noChangeAspect="1"/>
          </p:cNvPicPr>
          <p:nvPr/>
        </p:nvPicPr>
        <p:blipFill>
          <a:blip r:embed="rId3"/>
          <a:stretch>
            <a:fillRect/>
          </a:stretch>
        </p:blipFill>
        <p:spPr>
          <a:xfrm>
            <a:off x="1549080" y="3095112"/>
            <a:ext cx="3344560" cy="3152557"/>
          </a:xfrm>
          <a:prstGeom prst="rect">
            <a:avLst/>
          </a:prstGeom>
        </p:spPr>
      </p:pic>
      <p:pic>
        <p:nvPicPr>
          <p:cNvPr id="11" name="Grafik 10"/>
          <p:cNvPicPr>
            <a:picLocks noChangeAspect="1"/>
          </p:cNvPicPr>
          <p:nvPr/>
        </p:nvPicPr>
        <p:blipFill>
          <a:blip r:embed="rId4"/>
          <a:stretch>
            <a:fillRect/>
          </a:stretch>
        </p:blipFill>
        <p:spPr>
          <a:xfrm>
            <a:off x="6451389" y="2613520"/>
            <a:ext cx="4541372" cy="2827647"/>
          </a:xfrm>
          <a:prstGeom prst="rect">
            <a:avLst/>
          </a:prstGeom>
        </p:spPr>
      </p:pic>
    </p:spTree>
    <p:extLst>
      <p:ext uri="{BB962C8B-B14F-4D97-AF65-F5344CB8AC3E}">
        <p14:creationId xmlns:p14="http://schemas.microsoft.com/office/powerpoint/2010/main" val="1120399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tLang="de-DE" dirty="0">
                <a:latin typeface="Arial" panose="020B0604020202020204" pitchFamily="34" charset="0"/>
              </a:rPr>
              <a:t>Controlling (CO)</a:t>
            </a:r>
            <a:endParaRPr lang="de-DE" dirty="0"/>
          </a:p>
        </p:txBody>
      </p:sp>
      <p:sp>
        <p:nvSpPr>
          <p:cNvPr id="3" name="Untertitel 2"/>
          <p:cNvSpPr>
            <a:spLocks noGrp="1"/>
          </p:cNvSpPr>
          <p:nvPr>
            <p:ph type="subTitle" idx="1"/>
          </p:nvPr>
        </p:nvSpPr>
        <p:spPr/>
        <p:txBody>
          <a:bodyPr/>
          <a:lstStyle/>
          <a:p>
            <a:r>
              <a:rPr lang="en-US" dirty="0"/>
              <a:t>Curriculum: Introduction to S/4HANA using Global Bike </a:t>
            </a:r>
            <a:endParaRPr lang="de-DE" dirty="0"/>
          </a:p>
          <a:p>
            <a:endParaRPr lang="de-DE" dirty="0"/>
          </a:p>
        </p:txBody>
      </p:sp>
    </p:spTree>
    <p:extLst>
      <p:ext uri="{BB962C8B-B14F-4D97-AF65-F5344CB8AC3E}">
        <p14:creationId xmlns:p14="http://schemas.microsoft.com/office/powerpoint/2010/main" val="36503565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Innovations in S/4HANA</a:t>
            </a:r>
          </a:p>
        </p:txBody>
      </p:sp>
      <p:sp>
        <p:nvSpPr>
          <p:cNvPr id="3" name="Inhaltsplatzhalter 2"/>
          <p:cNvSpPr>
            <a:spLocks noGrp="1"/>
          </p:cNvSpPr>
          <p:nvPr>
            <p:ph idx="1"/>
          </p:nvPr>
        </p:nvSpPr>
        <p:spPr/>
        <p:txBody>
          <a:bodyPr/>
          <a:lstStyle/>
          <a:p>
            <a:pPr marL="342900" indent="-342900">
              <a:buFont typeface="+mj-lt"/>
              <a:buAutoNum type="arabicParenR"/>
            </a:pPr>
            <a:r>
              <a:rPr lang="de-DE" err="1">
                <a:latin typeface="Arial" panose="020B0604020202020204" pitchFamily="34" charset="0"/>
                <a:cs typeface="Arial" panose="020B0604020202020204" pitchFamily="34" charset="0"/>
              </a:rPr>
              <a:t>No</a:t>
            </a:r>
            <a:r>
              <a:rPr lang="de-DE">
                <a:latin typeface="Arial" panose="020B0604020202020204" pitchFamily="34" charset="0"/>
                <a:cs typeface="Arial" panose="020B0604020202020204" pitchFamily="34" charset="0"/>
              </a:rPr>
              <a:t> separate </a:t>
            </a:r>
            <a:r>
              <a:rPr lang="de-DE" err="1">
                <a:latin typeface="Arial" panose="020B0604020202020204" pitchFamily="34" charset="0"/>
                <a:cs typeface="Arial" panose="020B0604020202020204" pitchFamily="34" charset="0"/>
              </a:rPr>
              <a:t>cost</a:t>
            </a:r>
            <a:r>
              <a:rPr lang="de-DE">
                <a:latin typeface="Arial" panose="020B0604020202020204" pitchFamily="34" charset="0"/>
                <a:cs typeface="Arial" panose="020B0604020202020204" pitchFamily="34" charset="0"/>
              </a:rPr>
              <a:t> </a:t>
            </a:r>
            <a:r>
              <a:rPr lang="de-DE" err="1">
                <a:latin typeface="Arial" panose="020B0604020202020204" pitchFamily="34" charset="0"/>
                <a:cs typeface="Arial" panose="020B0604020202020204" pitchFamily="34" charset="0"/>
              </a:rPr>
              <a:t>element</a:t>
            </a:r>
            <a:r>
              <a:rPr lang="de-DE">
                <a:latin typeface="Arial" panose="020B0604020202020204" pitchFamily="34" charset="0"/>
                <a:cs typeface="Arial" panose="020B0604020202020204" pitchFamily="34" charset="0"/>
              </a:rPr>
              <a:t> </a:t>
            </a:r>
            <a:r>
              <a:rPr lang="de-DE" err="1">
                <a:latin typeface="Arial" panose="020B0604020202020204" pitchFamily="34" charset="0"/>
                <a:cs typeface="Arial" panose="020B0604020202020204" pitchFamily="34" charset="0"/>
              </a:rPr>
              <a:t>master</a:t>
            </a:r>
            <a:r>
              <a:rPr lang="de-DE">
                <a:latin typeface="Arial" panose="020B0604020202020204" pitchFamily="34" charset="0"/>
                <a:cs typeface="Arial" panose="020B0604020202020204" pitchFamily="34" charset="0"/>
              </a:rPr>
              <a:t> </a:t>
            </a:r>
            <a:r>
              <a:rPr lang="de-DE" err="1">
                <a:latin typeface="Arial" panose="020B0604020202020204" pitchFamily="34" charset="0"/>
                <a:cs typeface="Arial" panose="020B0604020202020204" pitchFamily="34" charset="0"/>
              </a:rPr>
              <a:t>data</a:t>
            </a:r>
            <a:r>
              <a:rPr lang="de-DE">
                <a:latin typeface="Arial" panose="020B0604020202020204" pitchFamily="34" charset="0"/>
                <a:cs typeface="Arial" panose="020B0604020202020204" pitchFamily="34" charset="0"/>
              </a:rPr>
              <a:t> </a:t>
            </a:r>
            <a:r>
              <a:rPr lang="de-DE" err="1">
                <a:latin typeface="Arial" panose="020B0604020202020204" pitchFamily="34" charset="0"/>
                <a:cs typeface="Arial" panose="020B0604020202020204" pitchFamily="34" charset="0"/>
              </a:rPr>
              <a:t>maintenance</a:t>
            </a:r>
            <a:r>
              <a:rPr lang="de-DE">
                <a:latin typeface="Arial" panose="020B0604020202020204" pitchFamily="34" charset="0"/>
                <a:cs typeface="Arial" panose="020B0604020202020204" pitchFamily="34" charset="0"/>
              </a:rPr>
              <a:t> </a:t>
            </a:r>
            <a:r>
              <a:rPr lang="de-DE" err="1">
                <a:latin typeface="Arial" panose="020B0604020202020204" pitchFamily="34" charset="0"/>
                <a:cs typeface="Arial" panose="020B0604020202020204" pitchFamily="34" charset="0"/>
              </a:rPr>
              <a:t>anymore</a:t>
            </a:r>
            <a:endParaRPr lang="de-DE">
              <a:latin typeface="Arial" panose="020B0604020202020204" pitchFamily="34" charset="0"/>
              <a:cs typeface="Arial" panose="020B0604020202020204" pitchFamily="34" charset="0"/>
            </a:endParaRPr>
          </a:p>
          <a:p>
            <a:pPr marL="342900" indent="-342900">
              <a:buFont typeface="+mj-lt"/>
              <a:buAutoNum type="arabicParenR"/>
            </a:pPr>
            <a:r>
              <a:rPr lang="en-US">
                <a:latin typeface="Arial" panose="020B0604020202020204" pitchFamily="34" charset="0"/>
                <a:cs typeface="Arial" panose="020B0604020202020204" pitchFamily="34" charset="0"/>
              </a:rPr>
              <a:t>Universal Journal combines account assignment of Controlling </a:t>
            </a:r>
          </a:p>
          <a:p>
            <a:pPr marL="342900" indent="-342900">
              <a:buFont typeface="+mj-lt"/>
              <a:buAutoNum type="arabicParenR"/>
            </a:pPr>
            <a:r>
              <a:rPr lang="de-DE">
                <a:latin typeface="Arial" panose="020B0604020202020204" pitchFamily="34" charset="0"/>
                <a:cs typeface="Arial" panose="020B0604020202020204" pitchFamily="34" charset="0"/>
              </a:rPr>
              <a:t>Technical </a:t>
            </a:r>
            <a:r>
              <a:rPr lang="de-DE" err="1">
                <a:latin typeface="Arial" panose="020B0604020202020204" pitchFamily="34" charset="0"/>
                <a:cs typeface="Arial" panose="020B0604020202020204" pitchFamily="34" charset="0"/>
              </a:rPr>
              <a:t>changes</a:t>
            </a:r>
            <a:r>
              <a:rPr lang="de-DE">
                <a:latin typeface="Arial" panose="020B0604020202020204" pitchFamily="34" charset="0"/>
                <a:cs typeface="Arial" panose="020B0604020202020204" pitchFamily="34" charset="0"/>
              </a:rPr>
              <a:t> in material </a:t>
            </a:r>
            <a:r>
              <a:rPr lang="de-DE" err="1">
                <a:latin typeface="Arial" panose="020B0604020202020204" pitchFamily="34" charset="0"/>
                <a:cs typeface="Arial" panose="020B0604020202020204" pitchFamily="34" charset="0"/>
              </a:rPr>
              <a:t>ledger</a:t>
            </a:r>
            <a:endParaRPr lang="de-DE">
              <a:latin typeface="Arial" panose="020B0604020202020204" pitchFamily="34" charset="0"/>
              <a:cs typeface="Arial" panose="020B0604020202020204" pitchFamily="34" charset="0"/>
            </a:endParaRPr>
          </a:p>
          <a:p>
            <a:endParaRPr lang="de-DE"/>
          </a:p>
        </p:txBody>
      </p:sp>
    </p:spTree>
    <p:extLst>
      <p:ext uri="{BB962C8B-B14F-4D97-AF65-F5344CB8AC3E}">
        <p14:creationId xmlns:p14="http://schemas.microsoft.com/office/powerpoint/2010/main" val="10364435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17443" y="1315299"/>
            <a:ext cx="10875054" cy="5263348"/>
          </a:xfrm>
        </p:spPr>
        <p:txBody>
          <a:bodyPr>
            <a:normAutofit/>
          </a:bodyPr>
          <a:lstStyle/>
          <a:p>
            <a:r>
              <a:rPr lang="de-DE" err="1">
                <a:latin typeface="Arial" panose="020B0604020202020204" pitchFamily="34" charset="0"/>
                <a:cs typeface="Arial" panose="020B0604020202020204" pitchFamily="34" charset="0"/>
              </a:rPr>
              <a:t>No</a:t>
            </a:r>
            <a:r>
              <a:rPr lang="de-DE">
                <a:latin typeface="Arial" panose="020B0604020202020204" pitchFamily="34" charset="0"/>
                <a:cs typeface="Arial" panose="020B0604020202020204" pitchFamily="34" charset="0"/>
              </a:rPr>
              <a:t> separate </a:t>
            </a:r>
            <a:r>
              <a:rPr lang="de-DE" err="1">
                <a:latin typeface="Arial" panose="020B0604020202020204" pitchFamily="34" charset="0"/>
                <a:cs typeface="Arial" panose="020B0604020202020204" pitchFamily="34" charset="0"/>
              </a:rPr>
              <a:t>cost</a:t>
            </a:r>
            <a:r>
              <a:rPr lang="de-DE">
                <a:latin typeface="Arial" panose="020B0604020202020204" pitchFamily="34" charset="0"/>
                <a:cs typeface="Arial" panose="020B0604020202020204" pitchFamily="34" charset="0"/>
              </a:rPr>
              <a:t> </a:t>
            </a:r>
            <a:r>
              <a:rPr lang="de-DE" err="1">
                <a:latin typeface="Arial" panose="020B0604020202020204" pitchFamily="34" charset="0"/>
                <a:cs typeface="Arial" panose="020B0604020202020204" pitchFamily="34" charset="0"/>
              </a:rPr>
              <a:t>element</a:t>
            </a:r>
            <a:r>
              <a:rPr lang="de-DE">
                <a:latin typeface="Arial" panose="020B0604020202020204" pitchFamily="34" charset="0"/>
                <a:cs typeface="Arial" panose="020B0604020202020204" pitchFamily="34" charset="0"/>
              </a:rPr>
              <a:t> </a:t>
            </a:r>
            <a:r>
              <a:rPr lang="de-DE" err="1">
                <a:latin typeface="Arial" panose="020B0604020202020204" pitchFamily="34" charset="0"/>
                <a:cs typeface="Arial" panose="020B0604020202020204" pitchFamily="34" charset="0"/>
              </a:rPr>
              <a:t>master</a:t>
            </a:r>
            <a:r>
              <a:rPr lang="de-DE">
                <a:latin typeface="Arial" panose="020B0604020202020204" pitchFamily="34" charset="0"/>
                <a:cs typeface="Arial" panose="020B0604020202020204" pitchFamily="34" charset="0"/>
              </a:rPr>
              <a:t> </a:t>
            </a:r>
            <a:r>
              <a:rPr lang="de-DE" err="1">
                <a:latin typeface="Arial" panose="020B0604020202020204" pitchFamily="34" charset="0"/>
                <a:cs typeface="Arial" panose="020B0604020202020204" pitchFamily="34" charset="0"/>
              </a:rPr>
              <a:t>data</a:t>
            </a:r>
            <a:r>
              <a:rPr lang="de-DE">
                <a:latin typeface="Arial" panose="020B0604020202020204" pitchFamily="34" charset="0"/>
                <a:cs typeface="Arial" panose="020B0604020202020204" pitchFamily="34" charset="0"/>
              </a:rPr>
              <a:t> </a:t>
            </a:r>
            <a:r>
              <a:rPr lang="de-DE" err="1">
                <a:latin typeface="Arial" panose="020B0604020202020204" pitchFamily="34" charset="0"/>
                <a:cs typeface="Arial" panose="020B0604020202020204" pitchFamily="34" charset="0"/>
              </a:rPr>
              <a:t>maintenance</a:t>
            </a:r>
            <a:r>
              <a:rPr lang="de-DE">
                <a:latin typeface="Arial" panose="020B0604020202020204" pitchFamily="34" charset="0"/>
                <a:cs typeface="Arial" panose="020B0604020202020204" pitchFamily="34" charset="0"/>
              </a:rPr>
              <a:t> </a:t>
            </a:r>
            <a:r>
              <a:rPr lang="de-DE" err="1">
                <a:latin typeface="Arial" panose="020B0604020202020204" pitchFamily="34" charset="0"/>
                <a:cs typeface="Arial" panose="020B0604020202020204" pitchFamily="34" charset="0"/>
              </a:rPr>
              <a:t>anymore</a:t>
            </a:r>
            <a:endParaRPr lang="de-DE">
              <a:latin typeface="Arial" panose="020B0604020202020204" pitchFamily="34" charset="0"/>
              <a:cs typeface="Arial" panose="020B0604020202020204" pitchFamily="34" charset="0"/>
            </a:endParaRPr>
          </a:p>
          <a:p>
            <a:pPr lvl="1">
              <a:buFont typeface="Wingdings" panose="05000000000000000000" pitchFamily="2" charset="2"/>
              <a:buChar char="Ø"/>
            </a:pPr>
            <a:r>
              <a:rPr lang="de-DE">
                <a:latin typeface="Arial" panose="020B0604020202020204" pitchFamily="34" charset="0"/>
                <a:cs typeface="Arial" panose="020B0604020202020204" pitchFamily="34" charset="0"/>
              </a:rPr>
              <a:t>Part </a:t>
            </a:r>
            <a:r>
              <a:rPr lang="de-DE" err="1">
                <a:latin typeface="Arial" panose="020B0604020202020204" pitchFamily="34" charset="0"/>
                <a:cs typeface="Arial" panose="020B0604020202020204" pitchFamily="34" charset="0"/>
              </a:rPr>
              <a:t>of</a:t>
            </a:r>
            <a:r>
              <a:rPr lang="de-DE">
                <a:latin typeface="Arial" panose="020B0604020202020204" pitchFamily="34" charset="0"/>
                <a:cs typeface="Arial" panose="020B0604020202020204" pitchFamily="34" charset="0"/>
              </a:rPr>
              <a:t> </a:t>
            </a:r>
            <a:r>
              <a:rPr lang="de-DE" err="1">
                <a:latin typeface="Arial" panose="020B0604020202020204" pitchFamily="34" charset="0"/>
                <a:cs typeface="Arial" panose="020B0604020202020204" pitchFamily="34" charset="0"/>
              </a:rPr>
              <a:t>chart</a:t>
            </a:r>
            <a:r>
              <a:rPr lang="de-DE">
                <a:latin typeface="Arial" panose="020B0604020202020204" pitchFamily="34" charset="0"/>
                <a:cs typeface="Arial" panose="020B0604020202020204" pitchFamily="34" charset="0"/>
              </a:rPr>
              <a:t> </a:t>
            </a:r>
            <a:r>
              <a:rPr lang="de-DE" err="1">
                <a:latin typeface="Arial" panose="020B0604020202020204" pitchFamily="34" charset="0"/>
                <a:cs typeface="Arial" panose="020B0604020202020204" pitchFamily="34" charset="0"/>
              </a:rPr>
              <a:t>of</a:t>
            </a:r>
            <a:r>
              <a:rPr lang="de-DE">
                <a:latin typeface="Arial" panose="020B0604020202020204" pitchFamily="34" charset="0"/>
                <a:cs typeface="Arial" panose="020B0604020202020204" pitchFamily="34" charset="0"/>
              </a:rPr>
              <a:t> </a:t>
            </a:r>
            <a:r>
              <a:rPr lang="de-DE" err="1">
                <a:latin typeface="Arial" panose="020B0604020202020204" pitchFamily="34" charset="0"/>
                <a:cs typeface="Arial" panose="020B0604020202020204" pitchFamily="34" charset="0"/>
              </a:rPr>
              <a:t>accounts</a:t>
            </a:r>
            <a:r>
              <a:rPr lang="de-DE">
                <a:latin typeface="Arial" panose="020B0604020202020204" pitchFamily="34" charset="0"/>
                <a:cs typeface="Arial" panose="020B0604020202020204" pitchFamily="34" charset="0"/>
              </a:rPr>
              <a:t>, </a:t>
            </a:r>
            <a:r>
              <a:rPr lang="de-DE" err="1">
                <a:latin typeface="Arial" panose="020B0604020202020204" pitchFamily="34" charset="0"/>
                <a:cs typeface="Arial" panose="020B0604020202020204" pitchFamily="34" charset="0"/>
              </a:rPr>
              <a:t>are</a:t>
            </a:r>
            <a:r>
              <a:rPr lang="de-DE">
                <a:latin typeface="Arial" panose="020B0604020202020204" pitchFamily="34" charset="0"/>
                <a:cs typeface="Arial" panose="020B0604020202020204" pitchFamily="34" charset="0"/>
              </a:rPr>
              <a:t> </a:t>
            </a:r>
            <a:r>
              <a:rPr lang="de-DE" err="1">
                <a:latin typeface="Arial" panose="020B0604020202020204" pitchFamily="34" charset="0"/>
                <a:cs typeface="Arial" panose="020B0604020202020204" pitchFamily="34" charset="0"/>
              </a:rPr>
              <a:t>managed</a:t>
            </a:r>
            <a:r>
              <a:rPr lang="de-DE">
                <a:latin typeface="Arial" panose="020B0604020202020204" pitchFamily="34" charset="0"/>
                <a:cs typeface="Arial" panose="020B0604020202020204" pitchFamily="34" charset="0"/>
              </a:rPr>
              <a:t> in GL </a:t>
            </a:r>
            <a:r>
              <a:rPr lang="de-DE" err="1">
                <a:latin typeface="Arial" panose="020B0604020202020204" pitchFamily="34" charset="0"/>
                <a:cs typeface="Arial" panose="020B0604020202020204" pitchFamily="34" charset="0"/>
              </a:rPr>
              <a:t>account</a:t>
            </a:r>
            <a:r>
              <a:rPr lang="de-DE">
                <a:latin typeface="Arial" panose="020B0604020202020204" pitchFamily="34" charset="0"/>
                <a:cs typeface="Arial" panose="020B0604020202020204" pitchFamily="34" charset="0"/>
              </a:rPr>
              <a:t> </a:t>
            </a:r>
            <a:r>
              <a:rPr lang="de-DE" err="1">
                <a:latin typeface="Arial" panose="020B0604020202020204" pitchFamily="34" charset="0"/>
                <a:cs typeface="Arial" panose="020B0604020202020204" pitchFamily="34" charset="0"/>
              </a:rPr>
              <a:t>master</a:t>
            </a:r>
            <a:r>
              <a:rPr lang="de-DE">
                <a:latin typeface="Arial" panose="020B0604020202020204" pitchFamily="34" charset="0"/>
                <a:cs typeface="Arial" panose="020B0604020202020204" pitchFamily="34" charset="0"/>
              </a:rPr>
              <a:t> </a:t>
            </a:r>
            <a:r>
              <a:rPr lang="de-DE" err="1">
                <a:latin typeface="Arial" panose="020B0604020202020204" pitchFamily="34" charset="0"/>
                <a:cs typeface="Arial" panose="020B0604020202020204" pitchFamily="34" charset="0"/>
              </a:rPr>
              <a:t>data</a:t>
            </a:r>
            <a:endParaRPr lang="de-DE">
              <a:latin typeface="Arial" panose="020B0604020202020204" pitchFamily="34" charset="0"/>
              <a:cs typeface="Arial" panose="020B0604020202020204" pitchFamily="34" charset="0"/>
            </a:endParaRPr>
          </a:p>
          <a:p>
            <a:pPr lvl="1">
              <a:buFont typeface="Wingdings" panose="05000000000000000000" pitchFamily="2" charset="2"/>
              <a:buChar char="Ø"/>
            </a:pPr>
            <a:r>
              <a:rPr lang="de-DE">
                <a:latin typeface="Arial" panose="020B0604020202020204" pitchFamily="34" charset="0"/>
                <a:cs typeface="Arial" panose="020B0604020202020204" pitchFamily="34" charset="0"/>
              </a:rPr>
              <a:t>Transactions not </a:t>
            </a:r>
            <a:r>
              <a:rPr lang="de-DE" err="1">
                <a:latin typeface="Arial" panose="020B0604020202020204" pitchFamily="34" charset="0"/>
                <a:cs typeface="Arial" panose="020B0604020202020204" pitchFamily="34" charset="0"/>
              </a:rPr>
              <a:t>available</a:t>
            </a:r>
            <a:r>
              <a:rPr lang="de-DE">
                <a:latin typeface="Arial" panose="020B0604020202020204" pitchFamily="34" charset="0"/>
                <a:cs typeface="Arial" panose="020B0604020202020204" pitchFamily="34" charset="0"/>
              </a:rPr>
              <a:t> </a:t>
            </a:r>
            <a:r>
              <a:rPr lang="de-DE" err="1">
                <a:latin typeface="Arial" panose="020B0604020202020204" pitchFamily="34" charset="0"/>
                <a:cs typeface="Arial" panose="020B0604020202020204" pitchFamily="34" charset="0"/>
              </a:rPr>
              <a:t>anymore</a:t>
            </a:r>
            <a:r>
              <a:rPr lang="de-DE">
                <a:latin typeface="Arial" panose="020B0604020202020204" pitchFamily="34" charset="0"/>
                <a:cs typeface="Arial" panose="020B0604020202020204" pitchFamily="34" charset="0"/>
              </a:rPr>
              <a:t>: KA01,KA02,KA03,KA06</a:t>
            </a:r>
          </a:p>
          <a:p>
            <a:pPr lvl="1">
              <a:buFont typeface="Wingdings" panose="05000000000000000000" pitchFamily="2" charset="2"/>
              <a:buChar char="Ø"/>
            </a:pPr>
            <a:r>
              <a:rPr lang="en-US">
                <a:latin typeface="Arial" panose="020B0604020202020204" pitchFamily="34" charset="0"/>
                <a:cs typeface="Arial" panose="020B0604020202020204" pitchFamily="34" charset="0"/>
              </a:rPr>
              <a:t>Default account assignments (cost center, order) will be transferred from cost element masters to table TKA3A (view using transaction OKB9)</a:t>
            </a:r>
          </a:p>
          <a:p>
            <a:pPr lvl="1">
              <a:buFont typeface="Wingdings" panose="05000000000000000000" pitchFamily="2" charset="2"/>
              <a:buChar char="Ø"/>
            </a:pPr>
            <a:endParaRPr lang="de-DE">
              <a:latin typeface="Arial" panose="020B0604020202020204" pitchFamily="34" charset="0"/>
              <a:cs typeface="Arial" panose="020B0604020202020204" pitchFamily="34" charset="0"/>
            </a:endParaRPr>
          </a:p>
          <a:p>
            <a:pPr lvl="1">
              <a:buFont typeface="Wingdings" panose="05000000000000000000" pitchFamily="2" charset="2"/>
              <a:buChar char="Ø"/>
            </a:pPr>
            <a:endParaRPr lang="de-DE">
              <a:latin typeface="Arial" panose="020B0604020202020204" pitchFamily="34" charset="0"/>
              <a:cs typeface="Arial" panose="020B0604020202020204" pitchFamily="34" charset="0"/>
            </a:endParaRPr>
          </a:p>
          <a:p>
            <a:pPr lvl="1">
              <a:buFont typeface="Wingdings" panose="05000000000000000000" pitchFamily="2" charset="2"/>
              <a:buChar char="Ø"/>
            </a:pPr>
            <a:endParaRPr lang="de-DE">
              <a:latin typeface="Arial" panose="020B0604020202020204" pitchFamily="34" charset="0"/>
              <a:cs typeface="Arial" panose="020B0604020202020204" pitchFamily="34" charset="0"/>
            </a:endParaRPr>
          </a:p>
          <a:p>
            <a:pPr lvl="1">
              <a:buFont typeface="Wingdings" panose="05000000000000000000" pitchFamily="2" charset="2"/>
              <a:buChar char="Ø"/>
            </a:pPr>
            <a:endParaRPr lang="de-DE">
              <a:latin typeface="Arial" panose="020B0604020202020204" pitchFamily="34" charset="0"/>
              <a:cs typeface="Arial" panose="020B0604020202020204" pitchFamily="34" charset="0"/>
            </a:endParaRPr>
          </a:p>
          <a:p>
            <a:pPr lvl="1">
              <a:buFont typeface="Wingdings" panose="05000000000000000000" pitchFamily="2" charset="2"/>
              <a:buChar char="Ø"/>
            </a:pPr>
            <a:endParaRPr lang="de-DE">
              <a:latin typeface="Arial" panose="020B0604020202020204" pitchFamily="34" charset="0"/>
              <a:cs typeface="Arial" panose="020B0604020202020204" pitchFamily="34" charset="0"/>
            </a:endParaRPr>
          </a:p>
          <a:p>
            <a:pPr lvl="1">
              <a:buFont typeface="Wingdings" panose="05000000000000000000" pitchFamily="2" charset="2"/>
              <a:buChar char="Ø"/>
            </a:pPr>
            <a:endParaRPr lang="de-DE">
              <a:latin typeface="Arial" panose="020B0604020202020204" pitchFamily="34" charset="0"/>
              <a:cs typeface="Arial" panose="020B0604020202020204" pitchFamily="34" charset="0"/>
            </a:endParaRPr>
          </a:p>
          <a:p>
            <a:pPr lvl="1">
              <a:buFont typeface="Wingdings" panose="05000000000000000000" pitchFamily="2" charset="2"/>
              <a:buChar char="Ø"/>
            </a:pPr>
            <a:endParaRPr lang="de-DE">
              <a:latin typeface="Arial" panose="020B0604020202020204" pitchFamily="34" charset="0"/>
              <a:cs typeface="Arial" panose="020B0604020202020204" pitchFamily="34" charset="0"/>
            </a:endParaRPr>
          </a:p>
          <a:p>
            <a:pPr lvl="1">
              <a:buFont typeface="Wingdings" panose="05000000000000000000" pitchFamily="2" charset="2"/>
              <a:buChar char="Ø"/>
            </a:pPr>
            <a:endParaRPr lang="de-DE">
              <a:latin typeface="Arial" panose="020B0604020202020204" pitchFamily="34" charset="0"/>
              <a:cs typeface="Arial" panose="020B0604020202020204" pitchFamily="34" charset="0"/>
            </a:endParaRPr>
          </a:p>
          <a:p>
            <a:pPr lvl="1">
              <a:buFont typeface="Wingdings" panose="05000000000000000000" pitchFamily="2" charset="2"/>
              <a:buChar char="Ø"/>
            </a:pPr>
            <a:r>
              <a:rPr lang="de-DE">
                <a:latin typeface="Arial" panose="020B0604020202020204" pitchFamily="34" charset="0"/>
                <a:cs typeface="Arial" panose="020B0604020202020204" pitchFamily="34" charset="0"/>
              </a:rPr>
              <a:t>The GL </a:t>
            </a:r>
            <a:r>
              <a:rPr lang="de-DE" err="1">
                <a:latin typeface="Arial" panose="020B0604020202020204" pitchFamily="34" charset="0"/>
                <a:cs typeface="Arial" panose="020B0604020202020204" pitchFamily="34" charset="0"/>
              </a:rPr>
              <a:t>account</a:t>
            </a:r>
            <a:r>
              <a:rPr lang="de-DE">
                <a:latin typeface="Arial" panose="020B0604020202020204" pitchFamily="34" charset="0"/>
                <a:cs typeface="Arial" panose="020B0604020202020204" pitchFamily="34" charset="0"/>
              </a:rPr>
              <a:t> </a:t>
            </a:r>
            <a:r>
              <a:rPr lang="de-DE" err="1">
                <a:latin typeface="Arial" panose="020B0604020202020204" pitchFamily="34" charset="0"/>
                <a:cs typeface="Arial" panose="020B0604020202020204" pitchFamily="34" charset="0"/>
              </a:rPr>
              <a:t>master</a:t>
            </a:r>
            <a:r>
              <a:rPr lang="de-DE">
                <a:latin typeface="Arial" panose="020B0604020202020204" pitchFamily="34" charset="0"/>
                <a:cs typeface="Arial" panose="020B0604020202020204" pitchFamily="34" charset="0"/>
              </a:rPr>
              <a:t> </a:t>
            </a:r>
            <a:r>
              <a:rPr lang="de-DE" err="1">
                <a:latin typeface="Arial" panose="020B0604020202020204" pitchFamily="34" charset="0"/>
                <a:cs typeface="Arial" panose="020B0604020202020204" pitchFamily="34" charset="0"/>
              </a:rPr>
              <a:t>record</a:t>
            </a:r>
            <a:r>
              <a:rPr lang="de-DE">
                <a:latin typeface="Arial" panose="020B0604020202020204" pitchFamily="34" charset="0"/>
                <a:cs typeface="Arial" panose="020B0604020202020204" pitchFamily="34" charset="0"/>
              </a:rPr>
              <a:t> </a:t>
            </a:r>
            <a:r>
              <a:rPr lang="de-DE" err="1">
                <a:latin typeface="Arial" panose="020B0604020202020204" pitchFamily="34" charset="0"/>
                <a:cs typeface="Arial" panose="020B0604020202020204" pitchFamily="34" charset="0"/>
              </a:rPr>
              <a:t>includes</a:t>
            </a:r>
            <a:r>
              <a:rPr lang="de-DE">
                <a:latin typeface="Arial" panose="020B0604020202020204" pitchFamily="34" charset="0"/>
                <a:cs typeface="Arial" panose="020B0604020202020204" pitchFamily="34" charset="0"/>
              </a:rPr>
              <a:t> a </a:t>
            </a:r>
            <a:r>
              <a:rPr lang="de-DE" err="1">
                <a:latin typeface="Arial" panose="020B0604020202020204" pitchFamily="34" charset="0"/>
                <a:cs typeface="Arial" panose="020B0604020202020204" pitchFamily="34" charset="0"/>
              </a:rPr>
              <a:t>new</a:t>
            </a:r>
            <a:r>
              <a:rPr lang="de-DE">
                <a:latin typeface="Arial" panose="020B0604020202020204" pitchFamily="34" charset="0"/>
                <a:cs typeface="Arial" panose="020B0604020202020204" pitchFamily="34" charset="0"/>
              </a:rPr>
              <a:t> </a:t>
            </a:r>
          </a:p>
          <a:p>
            <a:pPr marL="201600" lvl="1" indent="0">
              <a:buNone/>
            </a:pPr>
            <a:r>
              <a:rPr lang="de-DE">
                <a:latin typeface="Arial" panose="020B0604020202020204" pitchFamily="34" charset="0"/>
                <a:cs typeface="Arial" panose="020B0604020202020204" pitchFamily="34" charset="0"/>
              </a:rPr>
              <a:t>    </a:t>
            </a:r>
            <a:r>
              <a:rPr lang="de-DE" err="1">
                <a:latin typeface="Arial" panose="020B0604020202020204" pitchFamily="34" charset="0"/>
                <a:cs typeface="Arial" panose="020B0604020202020204" pitchFamily="34" charset="0"/>
              </a:rPr>
              <a:t>mandatory</a:t>
            </a:r>
            <a:r>
              <a:rPr lang="de-DE">
                <a:latin typeface="Arial" panose="020B0604020202020204" pitchFamily="34" charset="0"/>
                <a:cs typeface="Arial" panose="020B0604020202020204" pitchFamily="34" charset="0"/>
              </a:rPr>
              <a:t> </a:t>
            </a:r>
            <a:r>
              <a:rPr lang="de-DE" err="1">
                <a:latin typeface="Arial" panose="020B0604020202020204" pitchFamily="34" charset="0"/>
                <a:cs typeface="Arial" panose="020B0604020202020204" pitchFamily="34" charset="0"/>
              </a:rPr>
              <a:t>field</a:t>
            </a:r>
            <a:r>
              <a:rPr lang="de-DE">
                <a:latin typeface="Arial" panose="020B0604020202020204" pitchFamily="34" charset="0"/>
                <a:cs typeface="Arial" panose="020B0604020202020204" pitchFamily="34" charset="0"/>
              </a:rPr>
              <a:t> </a:t>
            </a:r>
            <a:r>
              <a:rPr lang="de-DE" err="1">
                <a:latin typeface="Arial" panose="020B0604020202020204" pitchFamily="34" charset="0"/>
                <a:cs typeface="Arial" panose="020B0604020202020204" pitchFamily="34" charset="0"/>
              </a:rPr>
              <a:t>for</a:t>
            </a:r>
            <a:r>
              <a:rPr lang="de-DE">
                <a:latin typeface="Arial" panose="020B0604020202020204" pitchFamily="34" charset="0"/>
                <a:cs typeface="Arial" panose="020B0604020202020204" pitchFamily="34" charset="0"/>
              </a:rPr>
              <a:t> </a:t>
            </a:r>
            <a:r>
              <a:rPr lang="de-DE" err="1">
                <a:latin typeface="Arial" panose="020B0604020202020204" pitchFamily="34" charset="0"/>
                <a:cs typeface="Arial" panose="020B0604020202020204" pitchFamily="34" charset="0"/>
              </a:rPr>
              <a:t>cost</a:t>
            </a:r>
            <a:r>
              <a:rPr lang="de-DE">
                <a:latin typeface="Arial" panose="020B0604020202020204" pitchFamily="34" charset="0"/>
                <a:cs typeface="Arial" panose="020B0604020202020204" pitchFamily="34" charset="0"/>
              </a:rPr>
              <a:t> </a:t>
            </a:r>
            <a:r>
              <a:rPr lang="de-DE" err="1">
                <a:latin typeface="Arial" panose="020B0604020202020204" pitchFamily="34" charset="0"/>
                <a:cs typeface="Arial" panose="020B0604020202020204" pitchFamily="34" charset="0"/>
              </a:rPr>
              <a:t>element</a:t>
            </a:r>
            <a:r>
              <a:rPr lang="de-DE">
                <a:latin typeface="Arial" panose="020B0604020202020204" pitchFamily="34" charset="0"/>
                <a:cs typeface="Arial" panose="020B0604020202020204" pitchFamily="34" charset="0"/>
              </a:rPr>
              <a:t> </a:t>
            </a:r>
            <a:r>
              <a:rPr lang="de-DE" err="1">
                <a:latin typeface="Arial" panose="020B0604020202020204" pitchFamily="34" charset="0"/>
                <a:cs typeface="Arial" panose="020B0604020202020204" pitchFamily="34" charset="0"/>
              </a:rPr>
              <a:t>category</a:t>
            </a:r>
            <a:r>
              <a:rPr lang="de-DE">
                <a:latin typeface="Arial" panose="020B0604020202020204" pitchFamily="34" charset="0"/>
                <a:cs typeface="Arial" panose="020B0604020202020204" pitchFamily="34" charset="0"/>
              </a:rPr>
              <a:t> </a:t>
            </a:r>
            <a:r>
              <a:rPr lang="de-DE" err="1">
                <a:latin typeface="Arial" panose="020B0604020202020204" pitchFamily="34" charset="0"/>
                <a:cs typeface="Arial" panose="020B0604020202020204" pitchFamily="34" charset="0"/>
              </a:rPr>
              <a:t>for</a:t>
            </a:r>
            <a:r>
              <a:rPr lang="de-DE">
                <a:latin typeface="Arial" panose="020B0604020202020204" pitchFamily="34" charset="0"/>
                <a:cs typeface="Arial" panose="020B0604020202020204" pitchFamily="34" charset="0"/>
              </a:rPr>
              <a:t> </a:t>
            </a:r>
          </a:p>
          <a:p>
            <a:pPr marL="201600" lvl="1" indent="0">
              <a:buNone/>
            </a:pPr>
            <a:r>
              <a:rPr lang="de-DE">
                <a:latin typeface="Arial" panose="020B0604020202020204" pitchFamily="34" charset="0"/>
                <a:cs typeface="Arial" panose="020B0604020202020204" pitchFamily="34" charset="0"/>
              </a:rPr>
              <a:t>    </a:t>
            </a:r>
            <a:r>
              <a:rPr lang="de-DE" err="1">
                <a:latin typeface="Arial" panose="020B0604020202020204" pitchFamily="34" charset="0"/>
                <a:cs typeface="Arial" panose="020B0604020202020204" pitchFamily="34" charset="0"/>
              </a:rPr>
              <a:t>classification</a:t>
            </a:r>
            <a:r>
              <a:rPr lang="de-DE">
                <a:latin typeface="Arial" panose="020B0604020202020204" pitchFamily="34" charset="0"/>
                <a:cs typeface="Arial" panose="020B0604020202020204" pitchFamily="34" charset="0"/>
              </a:rPr>
              <a:t> </a:t>
            </a:r>
            <a:r>
              <a:rPr lang="de-DE" err="1">
                <a:latin typeface="Arial" panose="020B0604020202020204" pitchFamily="34" charset="0"/>
                <a:cs typeface="Arial" panose="020B0604020202020204" pitchFamily="34" charset="0"/>
              </a:rPr>
              <a:t>of</a:t>
            </a:r>
            <a:r>
              <a:rPr lang="de-DE">
                <a:latin typeface="Arial" panose="020B0604020202020204" pitchFamily="34" charset="0"/>
                <a:cs typeface="Arial" panose="020B0604020202020204" pitchFamily="34" charset="0"/>
              </a:rPr>
              <a:t> GL </a:t>
            </a:r>
            <a:r>
              <a:rPr lang="de-DE" err="1">
                <a:latin typeface="Arial" panose="020B0604020202020204" pitchFamily="34" charset="0"/>
                <a:cs typeface="Arial" panose="020B0604020202020204" pitchFamily="34" charset="0"/>
              </a:rPr>
              <a:t>accounts</a:t>
            </a:r>
            <a:endParaRPr lang="de-DE">
              <a:latin typeface="Arial" panose="020B0604020202020204" pitchFamily="34" charset="0"/>
              <a:cs typeface="Arial" panose="020B0604020202020204" pitchFamily="34" charset="0"/>
            </a:endParaRPr>
          </a:p>
          <a:p>
            <a:pPr lvl="1">
              <a:buFont typeface="Wingdings" panose="05000000000000000000" pitchFamily="2" charset="2"/>
              <a:buChar char="Ø"/>
            </a:pPr>
            <a:r>
              <a:rPr lang="de-DE" err="1">
                <a:latin typeface="Arial" panose="020B0604020202020204" pitchFamily="34" charset="0"/>
                <a:cs typeface="Arial" panose="020B0604020202020204" pitchFamily="34" charset="0"/>
              </a:rPr>
              <a:t>Previously</a:t>
            </a:r>
            <a:r>
              <a:rPr lang="de-DE">
                <a:latin typeface="Arial" panose="020B0604020202020204" pitchFamily="34" charset="0"/>
                <a:cs typeface="Arial" panose="020B0604020202020204" pitchFamily="34" charset="0"/>
              </a:rPr>
              <a:t> in KA01</a:t>
            </a:r>
          </a:p>
          <a:p>
            <a:pPr lvl="1">
              <a:buFont typeface="Wingdings" panose="05000000000000000000" pitchFamily="2" charset="2"/>
              <a:buChar char="Ø"/>
            </a:pPr>
            <a:endParaRPr lang="de-DE">
              <a:latin typeface="Arial" panose="020B0604020202020204" pitchFamily="34" charset="0"/>
              <a:cs typeface="Arial" panose="020B0604020202020204" pitchFamily="34" charset="0"/>
            </a:endParaRPr>
          </a:p>
        </p:txBody>
      </p:sp>
      <p:sp>
        <p:nvSpPr>
          <p:cNvPr id="2" name="Titel 1"/>
          <p:cNvSpPr>
            <a:spLocks noGrp="1"/>
          </p:cNvSpPr>
          <p:nvPr>
            <p:ph type="title"/>
          </p:nvPr>
        </p:nvSpPr>
        <p:spPr/>
        <p:txBody>
          <a:bodyPr>
            <a:normAutofit fontScale="90000"/>
          </a:bodyPr>
          <a:lstStyle/>
          <a:p>
            <a:r>
              <a:rPr lang="en-US" altLang="de-DE" sz="3100">
                <a:latin typeface="Arial" panose="020B0604020202020204" pitchFamily="34" charset="0"/>
              </a:rPr>
              <a:t>Innovations in S/4HANA </a:t>
            </a:r>
            <a:r>
              <a:rPr lang="en-US" altLang="de-DE" sz="3200">
                <a:latin typeface="Arial" panose="020B0604020202020204" pitchFamily="34" charset="0"/>
              </a:rPr>
              <a:t/>
            </a:r>
            <a:br>
              <a:rPr lang="en-US" altLang="de-DE" sz="3200">
                <a:latin typeface="Arial" panose="020B0604020202020204" pitchFamily="34" charset="0"/>
              </a:rPr>
            </a:br>
            <a:r>
              <a:rPr lang="en-US" altLang="de-DE" sz="2700">
                <a:latin typeface="Arial" panose="020B0604020202020204" pitchFamily="34" charset="0"/>
              </a:rPr>
              <a:t>1) </a:t>
            </a:r>
            <a:r>
              <a:rPr lang="de-DE" sz="2700" err="1">
                <a:latin typeface="Arial" panose="020B0604020202020204" pitchFamily="34" charset="0"/>
                <a:cs typeface="Arial" panose="020B0604020202020204" pitchFamily="34" charset="0"/>
              </a:rPr>
              <a:t>Cost</a:t>
            </a:r>
            <a:r>
              <a:rPr lang="de-DE" sz="2700">
                <a:latin typeface="Arial" panose="020B0604020202020204" pitchFamily="34" charset="0"/>
                <a:cs typeface="Arial" panose="020B0604020202020204" pitchFamily="34" charset="0"/>
              </a:rPr>
              <a:t> </a:t>
            </a:r>
            <a:r>
              <a:rPr lang="de-DE" sz="2700" err="1">
                <a:latin typeface="Arial" panose="020B0604020202020204" pitchFamily="34" charset="0"/>
                <a:cs typeface="Arial" panose="020B0604020202020204" pitchFamily="34" charset="0"/>
              </a:rPr>
              <a:t>element</a:t>
            </a:r>
            <a:r>
              <a:rPr lang="de-DE" sz="2700">
                <a:latin typeface="Arial" panose="020B0604020202020204" pitchFamily="34" charset="0"/>
                <a:cs typeface="Arial" panose="020B0604020202020204" pitchFamily="34" charset="0"/>
              </a:rPr>
              <a:t> </a:t>
            </a:r>
            <a:r>
              <a:rPr lang="de-DE" sz="2700" err="1">
                <a:latin typeface="Arial" panose="020B0604020202020204" pitchFamily="34" charset="0"/>
                <a:cs typeface="Arial" panose="020B0604020202020204" pitchFamily="34" charset="0"/>
              </a:rPr>
              <a:t>master</a:t>
            </a:r>
            <a:r>
              <a:rPr lang="de-DE" sz="2700">
                <a:latin typeface="Arial" panose="020B0604020202020204" pitchFamily="34" charset="0"/>
                <a:cs typeface="Arial" panose="020B0604020202020204" pitchFamily="34" charset="0"/>
              </a:rPr>
              <a:t> </a:t>
            </a:r>
            <a:r>
              <a:rPr lang="de-DE" sz="2700" err="1">
                <a:latin typeface="Arial" panose="020B0604020202020204" pitchFamily="34" charset="0"/>
                <a:cs typeface="Arial" panose="020B0604020202020204" pitchFamily="34" charset="0"/>
              </a:rPr>
              <a:t>data</a:t>
            </a:r>
            <a:r>
              <a:rPr lang="de-DE" sz="2700">
                <a:latin typeface="Arial" panose="020B0604020202020204" pitchFamily="34" charset="0"/>
                <a:cs typeface="Arial" panose="020B0604020202020204" pitchFamily="34" charset="0"/>
              </a:rPr>
              <a:t> </a:t>
            </a:r>
            <a:r>
              <a:rPr lang="de-DE" sz="2700" err="1">
                <a:latin typeface="Arial" panose="020B0604020202020204" pitchFamily="34" charset="0"/>
                <a:cs typeface="Arial" panose="020B0604020202020204" pitchFamily="34" charset="0"/>
              </a:rPr>
              <a:t>maintenance</a:t>
            </a:r>
            <a:endParaRPr lang="de-DE" sz="3100"/>
          </a:p>
        </p:txBody>
      </p:sp>
      <p:sp>
        <p:nvSpPr>
          <p:cNvPr id="6" name="Pfeil nach rechts 5"/>
          <p:cNvSpPr/>
          <p:nvPr/>
        </p:nvSpPr>
        <p:spPr bwMode="gray">
          <a:xfrm>
            <a:off x="4353117" y="3170357"/>
            <a:ext cx="1203158" cy="776616"/>
          </a:xfrm>
          <a:prstGeom prst="rightArrow">
            <a:avLst/>
          </a:prstGeom>
          <a:solidFill>
            <a:schemeClr val="accent1"/>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sz="2000" b="0" i="0" u="none" strike="noStrike" kern="0" cap="none" spc="0" normalizeH="0" baseline="0" noProof="0" err="1">
              <a:ln>
                <a:noFill/>
              </a:ln>
              <a:effectLst/>
              <a:uLnTx/>
              <a:uFillTx/>
              <a:ea typeface="Arial Unicode MS" pitchFamily="34" charset="-128"/>
              <a:cs typeface="Arial Unicode MS" pitchFamily="34" charset="-128"/>
            </a:endParaRPr>
          </a:p>
        </p:txBody>
      </p:sp>
      <p:pic>
        <p:nvPicPr>
          <p:cNvPr id="4" name="Grafik 3"/>
          <p:cNvPicPr>
            <a:picLocks noChangeAspect="1"/>
          </p:cNvPicPr>
          <p:nvPr/>
        </p:nvPicPr>
        <p:blipFill>
          <a:blip r:embed="rId2"/>
          <a:stretch>
            <a:fillRect/>
          </a:stretch>
        </p:blipFill>
        <p:spPr>
          <a:xfrm>
            <a:off x="868680" y="2784653"/>
            <a:ext cx="3156100" cy="2021322"/>
          </a:xfrm>
          <a:prstGeom prst="rect">
            <a:avLst/>
          </a:prstGeom>
        </p:spPr>
      </p:pic>
      <p:pic>
        <p:nvPicPr>
          <p:cNvPr id="8" name="Grafik 7"/>
          <p:cNvPicPr>
            <a:picLocks noChangeAspect="1"/>
          </p:cNvPicPr>
          <p:nvPr/>
        </p:nvPicPr>
        <p:blipFill>
          <a:blip r:embed="rId3"/>
          <a:stretch>
            <a:fillRect/>
          </a:stretch>
        </p:blipFill>
        <p:spPr>
          <a:xfrm>
            <a:off x="5951219" y="2539437"/>
            <a:ext cx="2913379" cy="2028073"/>
          </a:xfrm>
          <a:prstGeom prst="rect">
            <a:avLst/>
          </a:prstGeom>
        </p:spPr>
      </p:pic>
      <p:pic>
        <p:nvPicPr>
          <p:cNvPr id="9" name="Grafik 8"/>
          <p:cNvPicPr>
            <a:picLocks noChangeAspect="1"/>
          </p:cNvPicPr>
          <p:nvPr/>
        </p:nvPicPr>
        <p:blipFill>
          <a:blip r:embed="rId4"/>
          <a:stretch>
            <a:fillRect/>
          </a:stretch>
        </p:blipFill>
        <p:spPr>
          <a:xfrm>
            <a:off x="5448300" y="4620783"/>
            <a:ext cx="4698914" cy="1904590"/>
          </a:xfrm>
          <a:prstGeom prst="rect">
            <a:avLst/>
          </a:prstGeom>
        </p:spPr>
      </p:pic>
    </p:spTree>
    <p:extLst>
      <p:ext uri="{BB962C8B-B14F-4D97-AF65-F5344CB8AC3E}">
        <p14:creationId xmlns:p14="http://schemas.microsoft.com/office/powerpoint/2010/main" val="7231225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US" altLang="de-DE" sz="3100">
                <a:latin typeface="Arial" panose="020B0604020202020204" pitchFamily="34" charset="0"/>
              </a:rPr>
              <a:t>Innovations in S/4HANA</a:t>
            </a:r>
            <a:r>
              <a:rPr lang="de-DE" sz="3201"/>
              <a:t/>
            </a:r>
            <a:br>
              <a:rPr lang="de-DE" sz="3201"/>
            </a:br>
            <a:r>
              <a:rPr lang="de-DE" sz="2700"/>
              <a:t>1) </a:t>
            </a:r>
            <a:r>
              <a:rPr lang="de-DE" sz="2700" err="1">
                <a:latin typeface="Arial" panose="020B0604020202020204" pitchFamily="34" charset="0"/>
                <a:cs typeface="Arial" panose="020B0604020202020204" pitchFamily="34" charset="0"/>
              </a:rPr>
              <a:t>Cost</a:t>
            </a:r>
            <a:r>
              <a:rPr lang="de-DE" sz="2700">
                <a:latin typeface="Arial" panose="020B0604020202020204" pitchFamily="34" charset="0"/>
                <a:cs typeface="Arial" panose="020B0604020202020204" pitchFamily="34" charset="0"/>
              </a:rPr>
              <a:t> </a:t>
            </a:r>
            <a:r>
              <a:rPr lang="de-DE" sz="2700" err="1">
                <a:latin typeface="Arial" panose="020B0604020202020204" pitchFamily="34" charset="0"/>
                <a:cs typeface="Arial" panose="020B0604020202020204" pitchFamily="34" charset="0"/>
              </a:rPr>
              <a:t>element</a:t>
            </a:r>
            <a:r>
              <a:rPr lang="de-DE" sz="2700">
                <a:latin typeface="Arial" panose="020B0604020202020204" pitchFamily="34" charset="0"/>
                <a:cs typeface="Arial" panose="020B0604020202020204" pitchFamily="34" charset="0"/>
              </a:rPr>
              <a:t> </a:t>
            </a:r>
            <a:r>
              <a:rPr lang="de-DE" sz="2700" err="1">
                <a:latin typeface="Arial" panose="020B0604020202020204" pitchFamily="34" charset="0"/>
                <a:cs typeface="Arial" panose="020B0604020202020204" pitchFamily="34" charset="0"/>
              </a:rPr>
              <a:t>master</a:t>
            </a:r>
            <a:r>
              <a:rPr lang="de-DE" sz="2700">
                <a:latin typeface="Arial" panose="020B0604020202020204" pitchFamily="34" charset="0"/>
                <a:cs typeface="Arial" panose="020B0604020202020204" pitchFamily="34" charset="0"/>
              </a:rPr>
              <a:t> </a:t>
            </a:r>
            <a:r>
              <a:rPr lang="de-DE" sz="2700" err="1">
                <a:latin typeface="Arial" panose="020B0604020202020204" pitchFamily="34" charset="0"/>
                <a:cs typeface="Arial" panose="020B0604020202020204" pitchFamily="34" charset="0"/>
              </a:rPr>
              <a:t>data</a:t>
            </a:r>
            <a:r>
              <a:rPr lang="de-DE" sz="2700">
                <a:latin typeface="Arial" panose="020B0604020202020204" pitchFamily="34" charset="0"/>
                <a:cs typeface="Arial" panose="020B0604020202020204" pitchFamily="34" charset="0"/>
              </a:rPr>
              <a:t> </a:t>
            </a:r>
            <a:r>
              <a:rPr lang="de-DE" sz="2700" err="1">
                <a:latin typeface="Arial" panose="020B0604020202020204" pitchFamily="34" charset="0"/>
                <a:cs typeface="Arial" panose="020B0604020202020204" pitchFamily="34" charset="0"/>
              </a:rPr>
              <a:t>maintenance</a:t>
            </a:r>
            <a:endParaRPr lang="de-DE" sz="2700"/>
          </a:p>
        </p:txBody>
      </p:sp>
      <p:sp>
        <p:nvSpPr>
          <p:cNvPr id="3" name="Inhaltsplatzhalter 2"/>
          <p:cNvSpPr>
            <a:spLocks noGrp="1"/>
          </p:cNvSpPr>
          <p:nvPr>
            <p:ph idx="1"/>
          </p:nvPr>
        </p:nvSpPr>
        <p:spPr>
          <a:xfrm>
            <a:off x="358289" y="1333666"/>
            <a:ext cx="10875054" cy="5263348"/>
          </a:xfrm>
        </p:spPr>
        <p:txBody>
          <a:bodyPr>
            <a:normAutofit/>
          </a:bodyPr>
          <a:lstStyle/>
          <a:p>
            <a:pPr lvl="0"/>
            <a:r>
              <a:rPr lang="en-US">
                <a:latin typeface="Arial" panose="020B0604020202020204" pitchFamily="34" charset="0"/>
                <a:cs typeface="Arial" panose="020B0604020202020204" pitchFamily="34" charset="0"/>
              </a:rPr>
              <a:t>GL accounts have now attributed on three levels: </a:t>
            </a:r>
            <a:endParaRPr lang="de-DE">
              <a:latin typeface="Arial" panose="020B0604020202020204" pitchFamily="34" charset="0"/>
              <a:cs typeface="Arial" panose="020B0604020202020204" pitchFamily="34" charset="0"/>
            </a:endParaRPr>
          </a:p>
          <a:p>
            <a:pPr marL="0" indent="0">
              <a:buNone/>
            </a:pPr>
            <a:r>
              <a:rPr lang="en-US">
                <a:latin typeface="Arial" panose="020B0604020202020204" pitchFamily="34" charset="0"/>
                <a:cs typeface="Arial" panose="020B0604020202020204" pitchFamily="34" charset="0"/>
              </a:rPr>
              <a:t>      1. Chat of accounts area</a:t>
            </a:r>
            <a:endParaRPr lang="de-DE">
              <a:latin typeface="Arial" panose="020B0604020202020204" pitchFamily="34" charset="0"/>
              <a:cs typeface="Arial" panose="020B0604020202020204" pitchFamily="34" charset="0"/>
            </a:endParaRPr>
          </a:p>
          <a:p>
            <a:pPr marL="0" indent="0">
              <a:buNone/>
            </a:pPr>
            <a:r>
              <a:rPr lang="en-US">
                <a:latin typeface="Arial" panose="020B0604020202020204" pitchFamily="34" charset="0"/>
                <a:cs typeface="Arial" panose="020B0604020202020204" pitchFamily="34" charset="0"/>
              </a:rPr>
              <a:t>      2. Company-code-specific area</a:t>
            </a:r>
            <a:endParaRPr lang="de-DE">
              <a:latin typeface="Arial" panose="020B0604020202020204" pitchFamily="34" charset="0"/>
              <a:cs typeface="Arial" panose="020B0604020202020204" pitchFamily="34" charset="0"/>
            </a:endParaRPr>
          </a:p>
          <a:p>
            <a:pPr marL="0" indent="0">
              <a:buNone/>
            </a:pPr>
            <a:r>
              <a:rPr lang="en-US">
                <a:latin typeface="Arial" panose="020B0604020202020204" pitchFamily="34" charset="0"/>
                <a:cs typeface="Arial" panose="020B0604020202020204" pitchFamily="34" charset="0"/>
              </a:rPr>
              <a:t>      3. Controlling-area-specific area</a:t>
            </a:r>
            <a:endParaRPr lang="de-DE">
              <a:latin typeface="Arial" panose="020B0604020202020204" pitchFamily="34" charset="0"/>
              <a:cs typeface="Arial" panose="020B0604020202020204" pitchFamily="34" charset="0"/>
            </a:endParaRPr>
          </a:p>
          <a:p>
            <a:pPr lvl="0"/>
            <a:r>
              <a:rPr lang="en-US">
                <a:latin typeface="Arial" panose="020B0604020202020204" pitchFamily="34" charset="0"/>
                <a:cs typeface="Arial" panose="020B0604020202020204" pitchFamily="34" charset="0"/>
              </a:rPr>
              <a:t>New account types for primary costs/revenues and secondary costs</a:t>
            </a:r>
            <a:endParaRPr lang="de-DE">
              <a:latin typeface="Arial" panose="020B0604020202020204" pitchFamily="34" charset="0"/>
              <a:cs typeface="Arial" panose="020B0604020202020204" pitchFamily="34" charset="0"/>
            </a:endParaRPr>
          </a:p>
          <a:p>
            <a:pPr lvl="0"/>
            <a:endParaRPr lang="de-DE">
              <a:latin typeface="Arial" panose="020B0604020202020204" pitchFamily="34" charset="0"/>
              <a:cs typeface="Arial" panose="020B0604020202020204" pitchFamily="34" charset="0"/>
            </a:endParaRPr>
          </a:p>
          <a:p>
            <a:pPr lvl="0"/>
            <a:endParaRPr lang="de-DE">
              <a:latin typeface="Arial" panose="020B0604020202020204" pitchFamily="34" charset="0"/>
              <a:cs typeface="Arial" panose="020B0604020202020204" pitchFamily="34" charset="0"/>
            </a:endParaRPr>
          </a:p>
          <a:p>
            <a:pPr lvl="0"/>
            <a:endParaRPr lang="de-DE">
              <a:latin typeface="Arial" panose="020B0604020202020204" pitchFamily="34" charset="0"/>
              <a:cs typeface="Arial" panose="020B0604020202020204" pitchFamily="34" charset="0"/>
            </a:endParaRPr>
          </a:p>
          <a:p>
            <a:pPr lvl="0"/>
            <a:endParaRPr lang="de-DE">
              <a:latin typeface="Arial" panose="020B0604020202020204" pitchFamily="34" charset="0"/>
              <a:cs typeface="Arial" panose="020B0604020202020204" pitchFamily="34" charset="0"/>
            </a:endParaRPr>
          </a:p>
          <a:p>
            <a:pPr lvl="0"/>
            <a:endParaRPr lang="de-DE">
              <a:latin typeface="Arial" panose="020B0604020202020204" pitchFamily="34" charset="0"/>
              <a:cs typeface="Arial" panose="020B0604020202020204" pitchFamily="34" charset="0"/>
            </a:endParaRPr>
          </a:p>
          <a:p>
            <a:pPr lvl="0"/>
            <a:endParaRPr lang="de-DE">
              <a:latin typeface="Arial" panose="020B0604020202020204" pitchFamily="34" charset="0"/>
              <a:cs typeface="Arial" panose="020B0604020202020204" pitchFamily="34" charset="0"/>
            </a:endParaRPr>
          </a:p>
          <a:p>
            <a:pPr lvl="0"/>
            <a:endParaRPr lang="de-DE">
              <a:latin typeface="Arial" panose="020B0604020202020204" pitchFamily="34" charset="0"/>
              <a:cs typeface="Arial" panose="020B0604020202020204" pitchFamily="34" charset="0"/>
            </a:endParaRPr>
          </a:p>
          <a:p>
            <a:pPr lvl="0"/>
            <a:endParaRPr lang="de-DE">
              <a:latin typeface="Arial" panose="020B0604020202020204" pitchFamily="34" charset="0"/>
              <a:cs typeface="Arial" panose="020B0604020202020204" pitchFamily="34" charset="0"/>
            </a:endParaRPr>
          </a:p>
          <a:p>
            <a:pPr lvl="0"/>
            <a:endParaRPr lang="de-DE">
              <a:latin typeface="Arial" panose="020B0604020202020204" pitchFamily="34" charset="0"/>
              <a:cs typeface="Arial" panose="020B0604020202020204" pitchFamily="34" charset="0"/>
            </a:endParaRPr>
          </a:p>
          <a:p>
            <a:pPr lvl="0"/>
            <a:r>
              <a:rPr lang="en-US">
                <a:latin typeface="Arial" panose="020B0604020202020204" pitchFamily="34" charset="0"/>
                <a:cs typeface="Arial" panose="020B0604020202020204" pitchFamily="34" charset="0"/>
              </a:rPr>
              <a:t>Journal entries are recorded under GL accounts (secondary and primary costs)</a:t>
            </a:r>
            <a:endParaRPr lang="de-DE">
              <a:latin typeface="Arial" panose="020B0604020202020204" pitchFamily="34" charset="0"/>
              <a:cs typeface="Arial" panose="020B0604020202020204" pitchFamily="34" charset="0"/>
            </a:endParaRPr>
          </a:p>
        </p:txBody>
      </p:sp>
      <p:pic>
        <p:nvPicPr>
          <p:cNvPr id="5" name="Grafik 4"/>
          <p:cNvPicPr>
            <a:picLocks noChangeAspect="1"/>
          </p:cNvPicPr>
          <p:nvPr/>
        </p:nvPicPr>
        <p:blipFill>
          <a:blip r:embed="rId2"/>
          <a:stretch>
            <a:fillRect/>
          </a:stretch>
        </p:blipFill>
        <p:spPr>
          <a:xfrm>
            <a:off x="2720022" y="2712802"/>
            <a:ext cx="5962650" cy="2505075"/>
          </a:xfrm>
          <a:prstGeom prst="rect">
            <a:avLst/>
          </a:prstGeom>
        </p:spPr>
      </p:pic>
    </p:spTree>
    <p:extLst>
      <p:ext uri="{BB962C8B-B14F-4D97-AF65-F5344CB8AC3E}">
        <p14:creationId xmlns:p14="http://schemas.microsoft.com/office/powerpoint/2010/main" val="14127155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en-US" altLang="de-DE">
                <a:latin typeface="Arial" panose="020B0604020202020204" pitchFamily="34" charset="0"/>
              </a:rPr>
              <a:t>Innovations in S/4HANA </a:t>
            </a:r>
            <a:br>
              <a:rPr lang="en-US" altLang="de-DE">
                <a:latin typeface="Arial" panose="020B0604020202020204" pitchFamily="34" charset="0"/>
              </a:rPr>
            </a:br>
            <a:r>
              <a:rPr lang="en-US" altLang="de-DE" sz="2400">
                <a:latin typeface="Arial" panose="020B0604020202020204" pitchFamily="34" charset="0"/>
              </a:rPr>
              <a:t>2) </a:t>
            </a:r>
            <a:r>
              <a:rPr lang="en-US" sz="2400"/>
              <a:t>Universal Journal</a:t>
            </a:r>
            <a:endParaRPr lang="de-DE" sz="2400"/>
          </a:p>
        </p:txBody>
      </p:sp>
      <p:sp>
        <p:nvSpPr>
          <p:cNvPr id="3" name="Inhaltsplatzhalter 2"/>
          <p:cNvSpPr>
            <a:spLocks noGrp="1"/>
          </p:cNvSpPr>
          <p:nvPr>
            <p:ph idx="1"/>
          </p:nvPr>
        </p:nvSpPr>
        <p:spPr>
          <a:xfrm>
            <a:off x="324000" y="1413493"/>
            <a:ext cx="11545200" cy="4392042"/>
          </a:xfrm>
        </p:spPr>
        <p:txBody>
          <a:bodyPr>
            <a:normAutofit/>
          </a:bodyPr>
          <a:lstStyle/>
          <a:p>
            <a:pPr lvl="0"/>
            <a:r>
              <a:rPr lang="en-US" b="1"/>
              <a:t>Universal Journal</a:t>
            </a:r>
            <a:r>
              <a:rPr lang="en-US"/>
              <a:t> combines account assignment of Controlling (cost center, WBS element..), Profitability Analysis (products, customers..) and Enterprise Controlling (profit center)</a:t>
            </a:r>
            <a:endParaRPr lang="de-DE"/>
          </a:p>
          <a:p>
            <a:pPr lvl="1"/>
            <a:r>
              <a:rPr lang="en-US"/>
              <a:t>In previous architecture, many reconciliation work was necessary because the components for P &amp; L representations were structured differently and stored in different tables </a:t>
            </a:r>
            <a:r>
              <a:rPr lang="de-DE"/>
              <a:t> </a:t>
            </a:r>
          </a:p>
          <a:p>
            <a:pPr lvl="1"/>
            <a:r>
              <a:rPr lang="de-DE"/>
              <a:t>More </a:t>
            </a:r>
            <a:r>
              <a:rPr lang="de-DE" err="1"/>
              <a:t>flexibility</a:t>
            </a:r>
            <a:r>
              <a:rPr lang="de-DE"/>
              <a:t>: </a:t>
            </a:r>
            <a:r>
              <a:rPr lang="de-DE" err="1"/>
              <a:t>reporting</a:t>
            </a:r>
            <a:r>
              <a:rPr lang="de-DE"/>
              <a:t> on </a:t>
            </a:r>
            <a:r>
              <a:rPr lang="de-DE" err="1"/>
              <a:t>following</a:t>
            </a:r>
            <a:r>
              <a:rPr lang="de-DE"/>
              <a:t> </a:t>
            </a:r>
            <a:r>
              <a:rPr lang="de-DE" err="1"/>
              <a:t>dimensions</a:t>
            </a:r>
            <a:r>
              <a:rPr lang="de-DE"/>
              <a:t>: </a:t>
            </a:r>
            <a:r>
              <a:rPr lang="de-DE" err="1"/>
              <a:t>profit</a:t>
            </a:r>
            <a:r>
              <a:rPr lang="de-DE"/>
              <a:t> </a:t>
            </a:r>
            <a:r>
              <a:rPr lang="de-DE" err="1"/>
              <a:t>center</a:t>
            </a:r>
            <a:r>
              <a:rPr lang="de-DE"/>
              <a:t>, </a:t>
            </a:r>
            <a:r>
              <a:rPr lang="de-DE" err="1"/>
              <a:t>functional</a:t>
            </a:r>
            <a:r>
              <a:rPr lang="de-DE"/>
              <a:t> </a:t>
            </a:r>
            <a:r>
              <a:rPr lang="de-DE" err="1"/>
              <a:t>area</a:t>
            </a:r>
            <a:r>
              <a:rPr lang="de-DE"/>
              <a:t>, </a:t>
            </a:r>
            <a:r>
              <a:rPr lang="de-DE" err="1"/>
              <a:t>cost</a:t>
            </a:r>
            <a:r>
              <a:rPr lang="de-DE"/>
              <a:t> </a:t>
            </a:r>
            <a:r>
              <a:rPr lang="de-DE" err="1"/>
              <a:t>center</a:t>
            </a:r>
            <a:r>
              <a:rPr lang="de-DE"/>
              <a:t>, internal </a:t>
            </a:r>
            <a:r>
              <a:rPr lang="de-DE" err="1"/>
              <a:t>order</a:t>
            </a:r>
            <a:r>
              <a:rPr lang="de-DE"/>
              <a:t>, </a:t>
            </a:r>
            <a:r>
              <a:rPr lang="de-DE" err="1"/>
              <a:t>project</a:t>
            </a:r>
            <a:r>
              <a:rPr lang="de-DE"/>
              <a:t> </a:t>
            </a:r>
            <a:r>
              <a:rPr lang="de-DE" err="1"/>
              <a:t>and</a:t>
            </a:r>
            <a:r>
              <a:rPr lang="de-DE"/>
              <a:t> </a:t>
            </a:r>
            <a:r>
              <a:rPr lang="de-DE" err="1"/>
              <a:t>market</a:t>
            </a:r>
            <a:r>
              <a:rPr lang="de-DE"/>
              <a:t> </a:t>
            </a:r>
            <a:r>
              <a:rPr lang="de-DE" err="1"/>
              <a:t>segment</a:t>
            </a:r>
            <a:endParaRPr lang="de-DE"/>
          </a:p>
        </p:txBody>
      </p:sp>
      <p:sp>
        <p:nvSpPr>
          <p:cNvPr id="5" name="Rechteck 4"/>
          <p:cNvSpPr/>
          <p:nvPr/>
        </p:nvSpPr>
        <p:spPr bwMode="gray">
          <a:xfrm>
            <a:off x="3088453" y="3839244"/>
            <a:ext cx="5676266" cy="1052287"/>
          </a:xfrm>
          <a:prstGeom prst="rect">
            <a:avLst/>
          </a:prstGeom>
          <a:solidFill>
            <a:schemeClr val="bg2"/>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sz="9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6" name="Abgerundetes Rechteck 5"/>
          <p:cNvSpPr/>
          <p:nvPr/>
        </p:nvSpPr>
        <p:spPr bwMode="gray">
          <a:xfrm>
            <a:off x="3135632" y="3961353"/>
            <a:ext cx="1405355" cy="338074"/>
          </a:xfrm>
          <a:prstGeom prst="roundRect">
            <a:avLst/>
          </a:prstGeom>
          <a:ln>
            <a:headEnd/>
            <a:tailEnd/>
          </a:ln>
        </p:spPr>
        <p:style>
          <a:lnRef idx="1">
            <a:schemeClr val="accent2"/>
          </a:lnRef>
          <a:fillRef idx="2">
            <a:schemeClr val="accent2"/>
          </a:fillRef>
          <a:effectRef idx="1">
            <a:schemeClr val="accent2"/>
          </a:effectRef>
          <a:fontRef idx="minor">
            <a:schemeClr val="dk1"/>
          </a:fontRef>
        </p:style>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de-DE" sz="900" b="0" i="0" u="none" strike="noStrike" kern="0" cap="none" spc="0" normalizeH="0" baseline="0" noProof="0">
                <a:ln>
                  <a:noFill/>
                </a:ln>
                <a:effectLst/>
                <a:uLnTx/>
                <a:uFillTx/>
                <a:ea typeface="Arial Unicode MS" pitchFamily="34" charset="-128"/>
                <a:cs typeface="Arial Unicode MS" pitchFamily="34" charset="-128"/>
              </a:rPr>
              <a:t>FI</a:t>
            </a:r>
          </a:p>
          <a:p>
            <a:pPr marR="0" algn="ctr" defTabSz="914400" eaLnBrk="1" fontAlgn="base" latinLnBrk="0" hangingPunct="1">
              <a:lnSpc>
                <a:spcPct val="100000"/>
              </a:lnSpc>
              <a:spcBef>
                <a:spcPct val="50000"/>
              </a:spcBef>
              <a:spcAft>
                <a:spcPct val="0"/>
              </a:spcAft>
              <a:buClr>
                <a:srgbClr val="F0AB00"/>
              </a:buClr>
              <a:buSzPct val="80000"/>
              <a:tabLst/>
            </a:pPr>
            <a:r>
              <a:rPr lang="de-DE" sz="900" kern="0" noProof="0" err="1">
                <a:ea typeface="Arial Unicode MS" pitchFamily="34" charset="-128"/>
                <a:cs typeface="Arial Unicode MS" pitchFamily="34" charset="-128"/>
              </a:rPr>
              <a:t>receipt</a:t>
            </a:r>
            <a:endParaRPr kumimoji="0" lang="de-DE" sz="900" b="0" i="0" u="none" strike="noStrike" kern="0" cap="none" spc="0" normalizeH="0" baseline="0" noProof="0">
              <a:ln>
                <a:noFill/>
              </a:ln>
              <a:effectLst/>
              <a:uLnTx/>
              <a:uFillTx/>
              <a:ea typeface="Arial Unicode MS" pitchFamily="34" charset="-128"/>
              <a:cs typeface="Arial Unicode MS" pitchFamily="34" charset="-128"/>
            </a:endParaRPr>
          </a:p>
        </p:txBody>
      </p:sp>
      <p:sp>
        <p:nvSpPr>
          <p:cNvPr id="7" name="Abgerundetes Rechteck 6"/>
          <p:cNvSpPr/>
          <p:nvPr/>
        </p:nvSpPr>
        <p:spPr bwMode="gray">
          <a:xfrm>
            <a:off x="3172946" y="4426442"/>
            <a:ext cx="1405355" cy="338074"/>
          </a:xfrm>
          <a:prstGeom prst="roundRect">
            <a:avLst/>
          </a:prstGeom>
          <a:ln>
            <a:headEnd/>
            <a:tailEnd/>
          </a:ln>
        </p:spPr>
        <p:style>
          <a:lnRef idx="1">
            <a:schemeClr val="accent2"/>
          </a:lnRef>
          <a:fillRef idx="2">
            <a:schemeClr val="accent2"/>
          </a:fillRef>
          <a:effectRef idx="1">
            <a:schemeClr val="accent2"/>
          </a:effectRef>
          <a:fontRef idx="minor">
            <a:schemeClr val="dk1"/>
          </a:fontRef>
        </p:style>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de-DE" sz="900" b="0" i="0" u="none" strike="noStrike" kern="0" cap="none" spc="0" normalizeH="0" baseline="0" noProof="0">
                <a:ln>
                  <a:noFill/>
                </a:ln>
                <a:effectLst/>
                <a:uLnTx/>
                <a:uFillTx/>
                <a:ea typeface="Arial Unicode MS" pitchFamily="34" charset="-128"/>
                <a:cs typeface="Arial Unicode MS" pitchFamily="34" charset="-128"/>
              </a:rPr>
              <a:t>CO</a:t>
            </a:r>
          </a:p>
          <a:p>
            <a:pPr marR="0" algn="ctr" defTabSz="914400" eaLnBrk="1" fontAlgn="base" latinLnBrk="0" hangingPunct="1">
              <a:lnSpc>
                <a:spcPct val="100000"/>
              </a:lnSpc>
              <a:spcBef>
                <a:spcPct val="50000"/>
              </a:spcBef>
              <a:spcAft>
                <a:spcPct val="0"/>
              </a:spcAft>
              <a:buClr>
                <a:srgbClr val="F0AB00"/>
              </a:buClr>
              <a:buSzPct val="80000"/>
              <a:tabLst/>
            </a:pPr>
            <a:r>
              <a:rPr lang="de-DE" sz="900" kern="0" noProof="0" err="1">
                <a:ea typeface="Arial Unicode MS" pitchFamily="34" charset="-128"/>
                <a:cs typeface="Arial Unicode MS" pitchFamily="34" charset="-128"/>
              </a:rPr>
              <a:t>receipt</a:t>
            </a:r>
            <a:endParaRPr kumimoji="0" lang="de-DE" sz="900" b="0" i="0" u="none" strike="noStrike" kern="0" cap="none" spc="0" normalizeH="0" baseline="0" noProof="0">
              <a:ln>
                <a:noFill/>
              </a:ln>
              <a:effectLst/>
              <a:uLnTx/>
              <a:uFillTx/>
              <a:ea typeface="Arial Unicode MS" pitchFamily="34" charset="-128"/>
              <a:cs typeface="Arial Unicode MS" pitchFamily="34" charset="-128"/>
            </a:endParaRPr>
          </a:p>
        </p:txBody>
      </p:sp>
      <p:sp>
        <p:nvSpPr>
          <p:cNvPr id="8" name="Abgerundetes Rechteck 7"/>
          <p:cNvSpPr/>
          <p:nvPr/>
        </p:nvSpPr>
        <p:spPr bwMode="gray">
          <a:xfrm>
            <a:off x="4818597" y="3894512"/>
            <a:ext cx="1756695" cy="341474"/>
          </a:xfrm>
          <a:prstGeom prst="roundRect">
            <a:avLst/>
          </a:prstGeom>
          <a:ln>
            <a:headEnd/>
            <a:tailEnd/>
          </a:ln>
        </p:spPr>
        <p:style>
          <a:lnRef idx="1">
            <a:schemeClr val="dk1"/>
          </a:lnRef>
          <a:fillRef idx="2">
            <a:schemeClr val="dk1"/>
          </a:fillRef>
          <a:effectRef idx="1">
            <a:schemeClr val="dk1"/>
          </a:effectRef>
          <a:fontRef idx="minor">
            <a:schemeClr val="dk1"/>
          </a:fontRef>
        </p:style>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de-DE" sz="1000" b="0" i="0" u="none" strike="noStrike" kern="0" cap="none" spc="0" normalizeH="0" baseline="0" noProof="0" err="1">
                <a:ln>
                  <a:noFill/>
                </a:ln>
                <a:effectLst/>
                <a:uLnTx/>
                <a:uFillTx/>
                <a:ea typeface="Arial Unicode MS" pitchFamily="34" charset="-128"/>
                <a:cs typeface="Arial Unicode MS" pitchFamily="34" charset="-128"/>
              </a:rPr>
              <a:t>totals</a:t>
            </a:r>
            <a:r>
              <a:rPr kumimoji="0" lang="de-DE" sz="1000" b="0" i="0" u="none" strike="noStrike" kern="0" cap="none" spc="0" normalizeH="0" noProof="0">
                <a:ln>
                  <a:noFill/>
                </a:ln>
                <a:effectLst/>
                <a:uLnTx/>
                <a:uFillTx/>
                <a:ea typeface="Arial Unicode MS" pitchFamily="34" charset="-128"/>
                <a:cs typeface="Arial Unicode MS" pitchFamily="34" charset="-128"/>
              </a:rPr>
              <a:t> &amp; </a:t>
            </a:r>
            <a:r>
              <a:rPr lang="de-DE" sz="1000" kern="0" noProof="0" err="1">
                <a:ea typeface="Arial Unicode MS" pitchFamily="34" charset="-128"/>
                <a:cs typeface="Arial Unicode MS" pitchFamily="34" charset="-128"/>
              </a:rPr>
              <a:t>i</a:t>
            </a:r>
            <a:r>
              <a:rPr kumimoji="0" lang="de-DE" sz="1000" b="0" i="0" u="none" strike="noStrike" kern="0" cap="none" spc="0" normalizeH="0" noProof="0" err="1">
                <a:ln>
                  <a:noFill/>
                </a:ln>
                <a:effectLst/>
                <a:uLnTx/>
                <a:uFillTx/>
                <a:ea typeface="Arial Unicode MS" pitchFamily="34" charset="-128"/>
                <a:cs typeface="Arial Unicode MS" pitchFamily="34" charset="-128"/>
              </a:rPr>
              <a:t>ndices</a:t>
            </a:r>
            <a:endParaRPr kumimoji="0" lang="de-DE" sz="1000" b="0" i="0" u="none" strike="noStrike" kern="0" cap="none" spc="0" normalizeH="0" noProof="0">
              <a:ln>
                <a:noFill/>
              </a:ln>
              <a:effectLst/>
              <a:uLnTx/>
              <a:uFillTx/>
              <a:ea typeface="Arial Unicode MS" pitchFamily="34" charset="-128"/>
              <a:cs typeface="Arial Unicode MS" pitchFamily="34" charset="-128"/>
            </a:endParaRPr>
          </a:p>
          <a:p>
            <a:pPr marR="0" algn="ctr" defTabSz="914400" eaLnBrk="1" fontAlgn="base" latinLnBrk="0" hangingPunct="1">
              <a:lnSpc>
                <a:spcPct val="100000"/>
              </a:lnSpc>
              <a:spcBef>
                <a:spcPct val="50000"/>
              </a:spcBef>
              <a:spcAft>
                <a:spcPct val="0"/>
              </a:spcAft>
              <a:buClr>
                <a:srgbClr val="F0AB00"/>
              </a:buClr>
              <a:buSzPct val="80000"/>
              <a:tabLst/>
            </a:pPr>
            <a:r>
              <a:rPr lang="de-DE" sz="900" kern="0" baseline="0" err="1">
                <a:ea typeface="Arial Unicode MS" pitchFamily="34" charset="-128"/>
                <a:cs typeface="Arial Unicode MS" pitchFamily="34" charset="-128"/>
              </a:rPr>
              <a:t>External</a:t>
            </a:r>
            <a:r>
              <a:rPr lang="de-DE" sz="900" kern="0" baseline="0">
                <a:ea typeface="Arial Unicode MS" pitchFamily="34" charset="-128"/>
                <a:cs typeface="Arial Unicode MS" pitchFamily="34" charset="-128"/>
              </a:rPr>
              <a:t> </a:t>
            </a:r>
            <a:r>
              <a:rPr lang="de-DE" sz="900" kern="0" baseline="0" err="1">
                <a:ea typeface="Arial Unicode MS" pitchFamily="34" charset="-128"/>
                <a:cs typeface="Arial Unicode MS" pitchFamily="34" charset="-128"/>
              </a:rPr>
              <a:t>accounting</a:t>
            </a:r>
            <a:endParaRPr kumimoji="0" lang="de-DE" sz="900" b="0" i="0" u="none" strike="noStrike" kern="0" cap="none" spc="0" normalizeH="0" baseline="0" noProof="0">
              <a:ln>
                <a:noFill/>
              </a:ln>
              <a:effectLst/>
              <a:uLnTx/>
              <a:uFillTx/>
              <a:ea typeface="Arial Unicode MS" pitchFamily="34" charset="-128"/>
              <a:cs typeface="Arial Unicode MS" pitchFamily="34" charset="-128"/>
            </a:endParaRPr>
          </a:p>
        </p:txBody>
      </p:sp>
      <p:sp>
        <p:nvSpPr>
          <p:cNvPr id="9" name="Abgerundetes Rechteck 8"/>
          <p:cNvSpPr/>
          <p:nvPr/>
        </p:nvSpPr>
        <p:spPr bwMode="gray">
          <a:xfrm>
            <a:off x="4818597" y="4465851"/>
            <a:ext cx="1759345" cy="358055"/>
          </a:xfrm>
          <a:prstGeom prst="roundRect">
            <a:avLst/>
          </a:prstGeom>
          <a:ln>
            <a:headEnd/>
            <a:tailEnd/>
          </a:ln>
        </p:spPr>
        <p:style>
          <a:lnRef idx="1">
            <a:schemeClr val="dk1"/>
          </a:lnRef>
          <a:fillRef idx="2">
            <a:schemeClr val="dk1"/>
          </a:fillRef>
          <a:effectRef idx="1">
            <a:schemeClr val="dk1"/>
          </a:effectRef>
          <a:fontRef idx="minor">
            <a:schemeClr val="dk1"/>
          </a:fontRef>
        </p:style>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de-DE" sz="1000" kern="0" noProof="0" err="1">
                <a:ea typeface="Arial Unicode MS" pitchFamily="34" charset="-128"/>
                <a:cs typeface="Arial Unicode MS" pitchFamily="34" charset="-128"/>
              </a:rPr>
              <a:t>totals</a:t>
            </a:r>
            <a:r>
              <a:rPr kumimoji="0" lang="de-DE" sz="1000" b="0" i="0" u="none" strike="noStrike" kern="0" cap="none" spc="0" normalizeH="0" baseline="0" noProof="0">
                <a:ln>
                  <a:noFill/>
                </a:ln>
                <a:effectLst/>
                <a:uLnTx/>
                <a:uFillTx/>
                <a:ea typeface="Arial Unicode MS" pitchFamily="34" charset="-128"/>
                <a:cs typeface="Arial Unicode MS" pitchFamily="34" charset="-128"/>
              </a:rPr>
              <a:t> &amp; </a:t>
            </a:r>
            <a:r>
              <a:rPr kumimoji="0" lang="de-DE" sz="1000" b="0" i="0" u="none" strike="noStrike" kern="0" cap="none" spc="0" normalizeH="0" baseline="0" noProof="0" err="1">
                <a:ln>
                  <a:noFill/>
                </a:ln>
                <a:effectLst/>
                <a:uLnTx/>
                <a:uFillTx/>
                <a:ea typeface="Arial Unicode MS" pitchFamily="34" charset="-128"/>
                <a:cs typeface="Arial Unicode MS" pitchFamily="34" charset="-128"/>
              </a:rPr>
              <a:t>indices</a:t>
            </a:r>
            <a:endParaRPr kumimoji="0" lang="de-DE" sz="1000" b="0" i="0" u="none" strike="noStrike" kern="0" cap="none" spc="0" normalizeH="0" baseline="0" noProof="0">
              <a:ln>
                <a:noFill/>
              </a:ln>
              <a:effectLst/>
              <a:uLnTx/>
              <a:uFillTx/>
              <a:ea typeface="Arial Unicode MS" pitchFamily="34" charset="-128"/>
              <a:cs typeface="Arial Unicode MS" pitchFamily="34" charset="-128"/>
            </a:endParaRPr>
          </a:p>
          <a:p>
            <a:pPr marR="0" algn="ctr" defTabSz="914400" eaLnBrk="1" fontAlgn="base" latinLnBrk="0" hangingPunct="1">
              <a:lnSpc>
                <a:spcPct val="100000"/>
              </a:lnSpc>
              <a:spcBef>
                <a:spcPct val="50000"/>
              </a:spcBef>
              <a:spcAft>
                <a:spcPct val="0"/>
              </a:spcAft>
              <a:buClr>
                <a:srgbClr val="F0AB00"/>
              </a:buClr>
              <a:buSzPct val="80000"/>
              <a:tabLst/>
            </a:pPr>
            <a:r>
              <a:rPr lang="de-DE" sz="900" kern="0">
                <a:ea typeface="Arial Unicode MS" pitchFamily="34" charset="-128"/>
                <a:cs typeface="Arial Unicode MS" pitchFamily="34" charset="-128"/>
              </a:rPr>
              <a:t>Internal </a:t>
            </a:r>
            <a:r>
              <a:rPr lang="de-DE" sz="900" kern="0" err="1">
                <a:ea typeface="Arial Unicode MS" pitchFamily="34" charset="-128"/>
                <a:cs typeface="Arial Unicode MS" pitchFamily="34" charset="-128"/>
              </a:rPr>
              <a:t>accounting</a:t>
            </a:r>
            <a:endParaRPr kumimoji="0" lang="de-DE" sz="900" b="0" i="0" u="none" strike="noStrike" kern="0" cap="none" spc="0" normalizeH="0" baseline="0" noProof="0">
              <a:ln>
                <a:noFill/>
              </a:ln>
              <a:effectLst/>
              <a:uLnTx/>
              <a:uFillTx/>
              <a:ea typeface="Arial Unicode MS" pitchFamily="34" charset="-128"/>
              <a:cs typeface="Arial Unicode MS" pitchFamily="34" charset="-128"/>
            </a:endParaRPr>
          </a:p>
        </p:txBody>
      </p:sp>
      <p:sp>
        <p:nvSpPr>
          <p:cNvPr id="10" name="Pfeil nach rechts 9"/>
          <p:cNvSpPr/>
          <p:nvPr/>
        </p:nvSpPr>
        <p:spPr bwMode="gray">
          <a:xfrm>
            <a:off x="3088453" y="3689634"/>
            <a:ext cx="3428639" cy="129770"/>
          </a:xfrm>
          <a:prstGeom prst="rightArrow">
            <a:avLst/>
          </a:prstGeom>
          <a:solidFill>
            <a:schemeClr val="accent1"/>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sz="9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1" name="Pfeil nach rechts 10"/>
          <p:cNvSpPr/>
          <p:nvPr/>
        </p:nvSpPr>
        <p:spPr bwMode="gray">
          <a:xfrm rot="10800000">
            <a:off x="6646617" y="3675703"/>
            <a:ext cx="2094963" cy="150157"/>
          </a:xfrm>
          <a:prstGeom prst="rightArrow">
            <a:avLst/>
          </a:prstGeom>
          <a:solidFill>
            <a:schemeClr val="accent1"/>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sz="9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2" name="Pfeil nach rechts 11"/>
          <p:cNvSpPr/>
          <p:nvPr/>
        </p:nvSpPr>
        <p:spPr bwMode="gray">
          <a:xfrm>
            <a:off x="7447019" y="3811319"/>
            <a:ext cx="1294561" cy="481991"/>
          </a:xfrm>
          <a:prstGeom prst="rightArrow">
            <a:avLst/>
          </a:prstGeom>
          <a:solidFill>
            <a:schemeClr val="bg1">
              <a:lumMod val="50000"/>
            </a:schemeClr>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de-DE" sz="900" b="1" kern="0" noProof="0" err="1">
                <a:ea typeface="Arial Unicode MS" pitchFamily="34" charset="-128"/>
                <a:cs typeface="Arial Unicode MS" pitchFamily="34" charset="-128"/>
              </a:rPr>
              <a:t>processing</a:t>
            </a:r>
            <a:endParaRPr kumimoji="0" lang="de-DE" sz="900" b="1" i="0" u="none" strike="noStrike" kern="0" cap="none" spc="0" normalizeH="0" baseline="0" noProof="0">
              <a:ln>
                <a:noFill/>
              </a:ln>
              <a:effectLst/>
              <a:uLnTx/>
              <a:uFillTx/>
              <a:ea typeface="Arial Unicode MS" pitchFamily="34" charset="-128"/>
              <a:cs typeface="Arial Unicode MS" pitchFamily="34" charset="-128"/>
            </a:endParaRPr>
          </a:p>
        </p:txBody>
      </p:sp>
      <p:sp>
        <p:nvSpPr>
          <p:cNvPr id="13" name="Pfeil nach rechts 12"/>
          <p:cNvSpPr/>
          <p:nvPr/>
        </p:nvSpPr>
        <p:spPr bwMode="gray">
          <a:xfrm>
            <a:off x="7443371" y="4475189"/>
            <a:ext cx="1321348" cy="416003"/>
          </a:xfrm>
          <a:prstGeom prst="rightArrow">
            <a:avLst/>
          </a:prstGeom>
          <a:solidFill>
            <a:schemeClr val="bg1">
              <a:lumMod val="50000"/>
            </a:schemeClr>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de-DE" sz="900" b="1" kern="0">
                <a:ea typeface="Arial Unicode MS" pitchFamily="34" charset="-128"/>
                <a:cs typeface="Arial Unicode MS" pitchFamily="34" charset="-128"/>
              </a:rPr>
              <a:t>a</a:t>
            </a:r>
            <a:r>
              <a:rPr kumimoji="0" lang="de-DE" sz="900" b="1" i="0" u="none" strike="noStrike" kern="0" cap="none" spc="0" normalizeH="0" baseline="0" noProof="0" err="1">
                <a:ln>
                  <a:noFill/>
                </a:ln>
                <a:effectLst/>
                <a:uLnTx/>
                <a:uFillTx/>
                <a:ea typeface="Arial Unicode MS" pitchFamily="34" charset="-128"/>
                <a:cs typeface="Arial Unicode MS" pitchFamily="34" charset="-128"/>
              </a:rPr>
              <a:t>nalytics</a:t>
            </a:r>
            <a:endParaRPr kumimoji="0" lang="de-DE" sz="900" b="1" i="0" u="none" strike="noStrike" kern="0" cap="none" spc="0" normalizeH="0" baseline="0" noProof="0">
              <a:ln>
                <a:noFill/>
              </a:ln>
              <a:effectLst/>
              <a:uLnTx/>
              <a:uFillTx/>
              <a:ea typeface="Arial Unicode MS" pitchFamily="34" charset="-128"/>
              <a:cs typeface="Arial Unicode MS" pitchFamily="34" charset="-128"/>
            </a:endParaRPr>
          </a:p>
        </p:txBody>
      </p:sp>
      <p:sp>
        <p:nvSpPr>
          <p:cNvPr id="14" name="Pfeil nach rechts 13"/>
          <p:cNvSpPr/>
          <p:nvPr/>
        </p:nvSpPr>
        <p:spPr bwMode="gray">
          <a:xfrm>
            <a:off x="1664807" y="4040178"/>
            <a:ext cx="1432880" cy="712284"/>
          </a:xfrm>
          <a:prstGeom prst="rightArrow">
            <a:avLst/>
          </a:prstGeom>
          <a:solidFill>
            <a:schemeClr val="bg1">
              <a:lumMod val="50000"/>
            </a:schemeClr>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de-DE" sz="900" b="1" kern="0" noProof="0" err="1">
                <a:ea typeface="Arial Unicode MS" pitchFamily="34" charset="-128"/>
                <a:cs typeface="Arial Unicode MS" pitchFamily="34" charset="-128"/>
              </a:rPr>
              <a:t>L</a:t>
            </a:r>
            <a:r>
              <a:rPr kumimoji="0" lang="de-DE" sz="900" b="1" i="0" u="none" strike="noStrike" kern="0" cap="none" spc="0" normalizeH="0" baseline="0" noProof="0" err="1">
                <a:ln>
                  <a:noFill/>
                </a:ln>
                <a:effectLst/>
                <a:uLnTx/>
                <a:uFillTx/>
                <a:ea typeface="Arial Unicode MS" pitchFamily="34" charset="-128"/>
                <a:cs typeface="Arial Unicode MS" pitchFamily="34" charset="-128"/>
              </a:rPr>
              <a:t>ogistics</a:t>
            </a:r>
            <a:r>
              <a:rPr kumimoji="0" lang="de-DE" sz="900" b="1" i="0" u="none" strike="noStrike" kern="0" cap="none" spc="0" normalizeH="0" baseline="0" noProof="0">
                <a:ln>
                  <a:noFill/>
                </a:ln>
                <a:effectLst/>
                <a:uLnTx/>
                <a:uFillTx/>
                <a:ea typeface="Arial Unicode MS" pitchFamily="34" charset="-128"/>
                <a:cs typeface="Arial Unicode MS" pitchFamily="34" charset="-128"/>
              </a:rPr>
              <a:t> </a:t>
            </a:r>
          </a:p>
          <a:p>
            <a:pPr marR="0" algn="ctr" defTabSz="914400" eaLnBrk="1" fontAlgn="base" latinLnBrk="0" hangingPunct="1">
              <a:lnSpc>
                <a:spcPct val="100000"/>
              </a:lnSpc>
              <a:spcBef>
                <a:spcPct val="50000"/>
              </a:spcBef>
              <a:spcAft>
                <a:spcPct val="0"/>
              </a:spcAft>
              <a:buClr>
                <a:srgbClr val="F0AB00"/>
              </a:buClr>
              <a:buSzPct val="80000"/>
              <a:tabLst/>
            </a:pPr>
            <a:r>
              <a:rPr lang="de-DE" sz="900" b="1" kern="0" noProof="0" err="1">
                <a:ea typeface="Arial Unicode MS" pitchFamily="34" charset="-128"/>
                <a:cs typeface="Arial Unicode MS" pitchFamily="34" charset="-128"/>
              </a:rPr>
              <a:t>receipt</a:t>
            </a:r>
            <a:endParaRPr kumimoji="0" lang="de-DE" sz="900" b="1" i="0" u="none" strike="noStrike" kern="0" cap="none" spc="0" normalizeH="0" baseline="0" noProof="0">
              <a:ln>
                <a:noFill/>
              </a:ln>
              <a:effectLst/>
              <a:uLnTx/>
              <a:uFillTx/>
              <a:ea typeface="Arial Unicode MS" pitchFamily="34" charset="-128"/>
              <a:cs typeface="Arial Unicode MS" pitchFamily="34" charset="-128"/>
            </a:endParaRPr>
          </a:p>
        </p:txBody>
      </p:sp>
      <p:sp>
        <p:nvSpPr>
          <p:cNvPr id="15" name="Textfeld 14"/>
          <p:cNvSpPr txBox="1"/>
          <p:nvPr/>
        </p:nvSpPr>
        <p:spPr>
          <a:xfrm>
            <a:off x="4931124" y="4299427"/>
            <a:ext cx="1756695" cy="138499"/>
          </a:xfrm>
          <a:prstGeom prst="rect">
            <a:avLst/>
          </a:prstGeom>
          <a:noFill/>
        </p:spPr>
        <p:txBody>
          <a:bodyPr wrap="square" lIns="0" tIns="0" rIns="0" bIns="0" rtlCol="0">
            <a:spAutoFit/>
          </a:bodyPr>
          <a:lstStyle/>
          <a:p>
            <a:pPr fontAlgn="base">
              <a:spcBef>
                <a:spcPts val="600"/>
              </a:spcBef>
              <a:spcAft>
                <a:spcPct val="0"/>
              </a:spcAft>
              <a:buClr>
                <a:srgbClr val="F0AB00"/>
              </a:buClr>
              <a:buSzPct val="80000"/>
            </a:pPr>
            <a:r>
              <a:rPr lang="de-DE" sz="900" kern="0" err="1">
                <a:solidFill>
                  <a:schemeClr val="tx2"/>
                </a:solidFill>
                <a:ea typeface="Arial Unicode MS" pitchFamily="34" charset="-128"/>
                <a:cs typeface="Arial Unicode MS" pitchFamily="34" charset="-128"/>
              </a:rPr>
              <a:t>Predefined</a:t>
            </a:r>
            <a:r>
              <a:rPr lang="de-DE" sz="900" kern="0">
                <a:solidFill>
                  <a:schemeClr val="tx2"/>
                </a:solidFill>
                <a:ea typeface="Arial Unicode MS" pitchFamily="34" charset="-128"/>
                <a:cs typeface="Arial Unicode MS" pitchFamily="34" charset="-128"/>
              </a:rPr>
              <a:t> </a:t>
            </a:r>
            <a:r>
              <a:rPr lang="de-DE" sz="900" kern="0" err="1">
                <a:solidFill>
                  <a:schemeClr val="tx2"/>
                </a:solidFill>
                <a:ea typeface="Arial Unicode MS" pitchFamily="34" charset="-128"/>
                <a:cs typeface="Arial Unicode MS" pitchFamily="34" charset="-128"/>
              </a:rPr>
              <a:t>aggregates</a:t>
            </a:r>
            <a:endParaRPr lang="de-DE" sz="900" kern="0">
              <a:solidFill>
                <a:schemeClr val="tx2"/>
              </a:solidFill>
              <a:ea typeface="Arial Unicode MS" pitchFamily="34" charset="-128"/>
              <a:cs typeface="Arial Unicode MS" pitchFamily="34" charset="-128"/>
            </a:endParaRPr>
          </a:p>
        </p:txBody>
      </p:sp>
      <p:sp>
        <p:nvSpPr>
          <p:cNvPr id="16" name="Textfeld 15"/>
          <p:cNvSpPr txBox="1"/>
          <p:nvPr/>
        </p:nvSpPr>
        <p:spPr>
          <a:xfrm>
            <a:off x="3088453" y="3553771"/>
            <a:ext cx="1227916" cy="153888"/>
          </a:xfrm>
          <a:prstGeom prst="rect">
            <a:avLst/>
          </a:prstGeom>
          <a:noFill/>
        </p:spPr>
        <p:txBody>
          <a:bodyPr wrap="square" lIns="0" tIns="0" rIns="0" bIns="0" rtlCol="0">
            <a:spAutoFit/>
          </a:bodyPr>
          <a:lstStyle/>
          <a:p>
            <a:pPr fontAlgn="base">
              <a:spcBef>
                <a:spcPts val="600"/>
              </a:spcBef>
              <a:spcAft>
                <a:spcPct val="0"/>
              </a:spcAft>
              <a:buClr>
                <a:srgbClr val="F0AB00"/>
              </a:buClr>
              <a:buSzPct val="80000"/>
            </a:pPr>
            <a:r>
              <a:rPr lang="de-DE" sz="1000" b="1" kern="0" err="1">
                <a:ea typeface="Arial Unicode MS" pitchFamily="34" charset="-128"/>
                <a:cs typeface="Arial Unicode MS" pitchFamily="34" charset="-128"/>
              </a:rPr>
              <a:t>stability</a:t>
            </a:r>
            <a:endParaRPr lang="de-DE" sz="1000" b="1" kern="0">
              <a:ea typeface="Arial Unicode MS" pitchFamily="34" charset="-128"/>
              <a:cs typeface="Arial Unicode MS" pitchFamily="34" charset="-128"/>
            </a:endParaRPr>
          </a:p>
        </p:txBody>
      </p:sp>
      <p:sp>
        <p:nvSpPr>
          <p:cNvPr id="17" name="Textfeld 16"/>
          <p:cNvSpPr txBox="1"/>
          <p:nvPr/>
        </p:nvSpPr>
        <p:spPr>
          <a:xfrm>
            <a:off x="7131124" y="3529842"/>
            <a:ext cx="951346" cy="153888"/>
          </a:xfrm>
          <a:prstGeom prst="rect">
            <a:avLst/>
          </a:prstGeom>
          <a:noFill/>
        </p:spPr>
        <p:txBody>
          <a:bodyPr wrap="square" lIns="0" tIns="0" rIns="0" bIns="0" rtlCol="0">
            <a:spAutoFit/>
          </a:bodyPr>
          <a:lstStyle/>
          <a:p>
            <a:pPr fontAlgn="base">
              <a:spcBef>
                <a:spcPts val="600"/>
              </a:spcBef>
              <a:spcAft>
                <a:spcPct val="0"/>
              </a:spcAft>
              <a:buClr>
                <a:srgbClr val="F0AB00"/>
              </a:buClr>
              <a:buSzPct val="80000"/>
            </a:pPr>
            <a:r>
              <a:rPr lang="de-DE" sz="1000" b="1" kern="0" err="1">
                <a:ea typeface="Arial Unicode MS" pitchFamily="34" charset="-128"/>
                <a:cs typeface="Arial Unicode MS" pitchFamily="34" charset="-128"/>
              </a:rPr>
              <a:t>flexibility</a:t>
            </a:r>
            <a:endParaRPr lang="de-DE" sz="1000" b="1" kern="0">
              <a:ea typeface="Arial Unicode MS" pitchFamily="34" charset="-128"/>
              <a:cs typeface="Arial Unicode MS" pitchFamily="34" charset="-128"/>
            </a:endParaRPr>
          </a:p>
        </p:txBody>
      </p:sp>
      <p:sp>
        <p:nvSpPr>
          <p:cNvPr id="18" name="Pfeil nach rechts 17"/>
          <p:cNvSpPr/>
          <p:nvPr/>
        </p:nvSpPr>
        <p:spPr bwMode="gray">
          <a:xfrm>
            <a:off x="6968079" y="4306694"/>
            <a:ext cx="918621" cy="161692"/>
          </a:xfrm>
          <a:prstGeom prst="rightArrow">
            <a:avLst/>
          </a:prstGeom>
          <a:solidFill>
            <a:schemeClr val="tx2"/>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sz="9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9" name="Rechteck 18"/>
          <p:cNvSpPr/>
          <p:nvPr/>
        </p:nvSpPr>
        <p:spPr bwMode="gray">
          <a:xfrm flipV="1">
            <a:off x="6591116" y="4626375"/>
            <a:ext cx="273330" cy="70523"/>
          </a:xfrm>
          <a:prstGeom prst="rect">
            <a:avLst/>
          </a:prstGeom>
          <a:solidFill>
            <a:schemeClr val="tx2"/>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sz="9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0" name="Rechteck 19"/>
          <p:cNvSpPr/>
          <p:nvPr/>
        </p:nvSpPr>
        <p:spPr bwMode="gray">
          <a:xfrm>
            <a:off x="6864446" y="4306356"/>
            <a:ext cx="103634" cy="384773"/>
          </a:xfrm>
          <a:prstGeom prst="rect">
            <a:avLst/>
          </a:prstGeom>
          <a:solidFill>
            <a:schemeClr val="tx2"/>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sz="9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1" name="Rechteck 20"/>
          <p:cNvSpPr/>
          <p:nvPr/>
        </p:nvSpPr>
        <p:spPr bwMode="gray">
          <a:xfrm>
            <a:off x="6579384" y="4059934"/>
            <a:ext cx="388695" cy="73916"/>
          </a:xfrm>
          <a:prstGeom prst="rect">
            <a:avLst/>
          </a:prstGeom>
          <a:solidFill>
            <a:schemeClr val="tx2"/>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sz="9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2" name="Rechteck 21"/>
          <p:cNvSpPr/>
          <p:nvPr/>
        </p:nvSpPr>
        <p:spPr bwMode="gray">
          <a:xfrm flipH="1">
            <a:off x="6865341" y="4066863"/>
            <a:ext cx="112431" cy="321358"/>
          </a:xfrm>
          <a:prstGeom prst="rect">
            <a:avLst/>
          </a:prstGeom>
          <a:solidFill>
            <a:schemeClr val="tx2"/>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sz="9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5" name="Rechteck 24"/>
          <p:cNvSpPr/>
          <p:nvPr/>
        </p:nvSpPr>
        <p:spPr bwMode="gray">
          <a:xfrm>
            <a:off x="3103259" y="5448290"/>
            <a:ext cx="5676266" cy="1011503"/>
          </a:xfrm>
          <a:prstGeom prst="rect">
            <a:avLst/>
          </a:prstGeom>
          <a:solidFill>
            <a:schemeClr val="bg2"/>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sz="9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6" name="Pfeil nach rechts 25"/>
          <p:cNvSpPr/>
          <p:nvPr/>
        </p:nvSpPr>
        <p:spPr bwMode="gray">
          <a:xfrm rot="10800000">
            <a:off x="5335408" y="5270129"/>
            <a:ext cx="3428639" cy="177822"/>
          </a:xfrm>
          <a:prstGeom prst="rightArrow">
            <a:avLst/>
          </a:prstGeom>
          <a:solidFill>
            <a:schemeClr val="accent1"/>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sz="9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7" name="Pfeil nach rechts 26"/>
          <p:cNvSpPr/>
          <p:nvPr/>
        </p:nvSpPr>
        <p:spPr bwMode="gray">
          <a:xfrm>
            <a:off x="3103259" y="5277510"/>
            <a:ext cx="2094963" cy="165439"/>
          </a:xfrm>
          <a:prstGeom prst="rightArrow">
            <a:avLst/>
          </a:prstGeom>
          <a:solidFill>
            <a:schemeClr val="accent1"/>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sz="9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8" name="Textfeld 27"/>
          <p:cNvSpPr txBox="1"/>
          <p:nvPr/>
        </p:nvSpPr>
        <p:spPr>
          <a:xfrm>
            <a:off x="3103259" y="5141531"/>
            <a:ext cx="1244346" cy="153888"/>
          </a:xfrm>
          <a:prstGeom prst="rect">
            <a:avLst/>
          </a:prstGeom>
          <a:noFill/>
        </p:spPr>
        <p:txBody>
          <a:bodyPr wrap="square" lIns="0" tIns="0" rIns="0" bIns="0" rtlCol="0">
            <a:spAutoFit/>
          </a:bodyPr>
          <a:lstStyle/>
          <a:p>
            <a:pPr fontAlgn="base">
              <a:spcBef>
                <a:spcPts val="600"/>
              </a:spcBef>
              <a:spcAft>
                <a:spcPct val="0"/>
              </a:spcAft>
              <a:buClr>
                <a:srgbClr val="F0AB00"/>
              </a:buClr>
              <a:buSzPct val="80000"/>
            </a:pPr>
            <a:r>
              <a:rPr lang="de-DE" sz="1000" b="1" kern="0" err="1">
                <a:ea typeface="Arial Unicode MS" pitchFamily="34" charset="-128"/>
                <a:cs typeface="Arial Unicode MS" pitchFamily="34" charset="-128"/>
              </a:rPr>
              <a:t>stability</a:t>
            </a:r>
            <a:endParaRPr lang="de-DE" sz="1000" b="1" kern="0">
              <a:ea typeface="Arial Unicode MS" pitchFamily="34" charset="-128"/>
              <a:cs typeface="Arial Unicode MS" pitchFamily="34" charset="-128"/>
            </a:endParaRPr>
          </a:p>
        </p:txBody>
      </p:sp>
      <p:sp>
        <p:nvSpPr>
          <p:cNvPr id="29" name="Textfeld 28"/>
          <p:cNvSpPr txBox="1"/>
          <p:nvPr/>
        </p:nvSpPr>
        <p:spPr>
          <a:xfrm>
            <a:off x="6809785" y="5131024"/>
            <a:ext cx="951346" cy="153888"/>
          </a:xfrm>
          <a:prstGeom prst="rect">
            <a:avLst/>
          </a:prstGeom>
          <a:noFill/>
        </p:spPr>
        <p:txBody>
          <a:bodyPr wrap="square" lIns="0" tIns="0" rIns="0" bIns="0" rtlCol="0">
            <a:spAutoFit/>
          </a:bodyPr>
          <a:lstStyle/>
          <a:p>
            <a:pPr fontAlgn="base">
              <a:spcBef>
                <a:spcPts val="600"/>
              </a:spcBef>
              <a:spcAft>
                <a:spcPct val="0"/>
              </a:spcAft>
              <a:buClr>
                <a:srgbClr val="F0AB00"/>
              </a:buClr>
              <a:buSzPct val="80000"/>
            </a:pPr>
            <a:r>
              <a:rPr lang="de-DE" sz="1000" b="1" kern="0" err="1">
                <a:ea typeface="Arial Unicode MS" pitchFamily="34" charset="-128"/>
                <a:cs typeface="Arial Unicode MS" pitchFamily="34" charset="-128"/>
              </a:rPr>
              <a:t>flexibility</a:t>
            </a:r>
            <a:endParaRPr lang="de-DE" sz="1000" b="1" kern="0">
              <a:ea typeface="Arial Unicode MS" pitchFamily="34" charset="-128"/>
              <a:cs typeface="Arial Unicode MS" pitchFamily="34" charset="-128"/>
            </a:endParaRPr>
          </a:p>
        </p:txBody>
      </p:sp>
      <p:sp>
        <p:nvSpPr>
          <p:cNvPr id="30" name="Textfeld 29"/>
          <p:cNvSpPr txBox="1"/>
          <p:nvPr/>
        </p:nvSpPr>
        <p:spPr>
          <a:xfrm>
            <a:off x="798782" y="3145352"/>
            <a:ext cx="3114675" cy="215444"/>
          </a:xfrm>
          <a:prstGeom prst="rect">
            <a:avLst/>
          </a:prstGeom>
          <a:noFill/>
        </p:spPr>
        <p:txBody>
          <a:bodyPr wrap="square" lIns="0" tIns="0" rIns="0" bIns="0" rtlCol="0">
            <a:spAutoFit/>
          </a:bodyPr>
          <a:lstStyle/>
          <a:p>
            <a:pPr fontAlgn="base">
              <a:spcBef>
                <a:spcPts val="600"/>
              </a:spcBef>
              <a:spcAft>
                <a:spcPct val="0"/>
              </a:spcAft>
              <a:buClr>
                <a:srgbClr val="F0AB00"/>
              </a:buClr>
              <a:buSzPct val="80000"/>
            </a:pPr>
            <a:r>
              <a:rPr lang="de-DE" sz="1400" b="1" kern="0">
                <a:solidFill>
                  <a:schemeClr val="bg1">
                    <a:lumMod val="50000"/>
                  </a:schemeClr>
                </a:solidFill>
                <a:ea typeface="Arial Unicode MS" pitchFamily="34" charset="-128"/>
                <a:cs typeface="Arial Unicode MS" pitchFamily="34" charset="-128"/>
              </a:rPr>
              <a:t>SAP Accounting versus SAP ERP</a:t>
            </a:r>
          </a:p>
        </p:txBody>
      </p:sp>
      <p:cxnSp>
        <p:nvCxnSpPr>
          <p:cNvPr id="2048" name="Gerader Verbinder 2047"/>
          <p:cNvCxnSpPr/>
          <p:nvPr/>
        </p:nvCxnSpPr>
        <p:spPr>
          <a:xfrm>
            <a:off x="760948" y="3440988"/>
            <a:ext cx="8106827"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2049" name="Textfeld 2048"/>
          <p:cNvSpPr txBox="1"/>
          <p:nvPr/>
        </p:nvSpPr>
        <p:spPr>
          <a:xfrm>
            <a:off x="760948" y="3606786"/>
            <a:ext cx="1210727" cy="215444"/>
          </a:xfrm>
          <a:prstGeom prst="rect">
            <a:avLst/>
          </a:prstGeom>
          <a:noFill/>
        </p:spPr>
        <p:txBody>
          <a:bodyPr wrap="square" lIns="0" tIns="0" rIns="0" bIns="0" rtlCol="0">
            <a:spAutoFit/>
          </a:bodyPr>
          <a:lstStyle/>
          <a:p>
            <a:pPr fontAlgn="base">
              <a:spcBef>
                <a:spcPts val="600"/>
              </a:spcBef>
              <a:spcAft>
                <a:spcPct val="0"/>
              </a:spcAft>
              <a:buClr>
                <a:srgbClr val="F0AB00"/>
              </a:buClr>
              <a:buSzPct val="80000"/>
            </a:pPr>
            <a:r>
              <a:rPr lang="de-DE" sz="1400" b="1" kern="0">
                <a:solidFill>
                  <a:srgbClr val="FFC000"/>
                </a:solidFill>
                <a:ea typeface="Arial Unicode MS" pitchFamily="34" charset="-128"/>
                <a:cs typeface="Arial Unicode MS" pitchFamily="34" charset="-128"/>
              </a:rPr>
              <a:t>SAP ERP</a:t>
            </a:r>
          </a:p>
        </p:txBody>
      </p:sp>
      <p:sp>
        <p:nvSpPr>
          <p:cNvPr id="35" name="Textfeld 34"/>
          <p:cNvSpPr txBox="1"/>
          <p:nvPr/>
        </p:nvSpPr>
        <p:spPr>
          <a:xfrm>
            <a:off x="760948" y="5141531"/>
            <a:ext cx="1469309" cy="215444"/>
          </a:xfrm>
          <a:prstGeom prst="rect">
            <a:avLst/>
          </a:prstGeom>
          <a:noFill/>
        </p:spPr>
        <p:txBody>
          <a:bodyPr wrap="square" lIns="0" tIns="0" rIns="0" bIns="0" rtlCol="0">
            <a:spAutoFit/>
          </a:bodyPr>
          <a:lstStyle/>
          <a:p>
            <a:pPr fontAlgn="base">
              <a:spcBef>
                <a:spcPts val="600"/>
              </a:spcBef>
              <a:spcAft>
                <a:spcPct val="0"/>
              </a:spcAft>
              <a:buClr>
                <a:srgbClr val="F0AB00"/>
              </a:buClr>
              <a:buSzPct val="80000"/>
            </a:pPr>
            <a:r>
              <a:rPr lang="de-DE" sz="1400" b="1" kern="0">
                <a:solidFill>
                  <a:srgbClr val="FFC000"/>
                </a:solidFill>
                <a:ea typeface="Arial Unicode MS" pitchFamily="34" charset="-128"/>
                <a:cs typeface="Arial Unicode MS" pitchFamily="34" charset="-128"/>
              </a:rPr>
              <a:t>SAP Accounting</a:t>
            </a:r>
          </a:p>
        </p:txBody>
      </p:sp>
      <p:sp>
        <p:nvSpPr>
          <p:cNvPr id="36" name="Pfeil nach rechts 35"/>
          <p:cNvSpPr/>
          <p:nvPr/>
        </p:nvSpPr>
        <p:spPr bwMode="gray">
          <a:xfrm>
            <a:off x="1664807" y="5597899"/>
            <a:ext cx="1432880" cy="712284"/>
          </a:xfrm>
          <a:prstGeom prst="rightArrow">
            <a:avLst/>
          </a:prstGeom>
          <a:solidFill>
            <a:schemeClr val="bg1">
              <a:lumMod val="50000"/>
            </a:schemeClr>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de-DE" sz="900" b="1" kern="0" noProof="0" err="1">
                <a:ea typeface="Arial Unicode MS" pitchFamily="34" charset="-128"/>
                <a:cs typeface="Arial Unicode MS" pitchFamily="34" charset="-128"/>
              </a:rPr>
              <a:t>L</a:t>
            </a:r>
            <a:r>
              <a:rPr kumimoji="0" lang="de-DE" sz="900" b="1" i="0" u="none" strike="noStrike" kern="0" cap="none" spc="0" normalizeH="0" baseline="0" noProof="0" err="1">
                <a:ln>
                  <a:noFill/>
                </a:ln>
                <a:effectLst/>
                <a:uLnTx/>
                <a:uFillTx/>
                <a:ea typeface="Arial Unicode MS" pitchFamily="34" charset="-128"/>
                <a:cs typeface="Arial Unicode MS" pitchFamily="34" charset="-128"/>
              </a:rPr>
              <a:t>ogistics</a:t>
            </a:r>
            <a:r>
              <a:rPr kumimoji="0" lang="de-DE" sz="900" b="1" i="0" u="none" strike="noStrike" kern="0" cap="none" spc="0" normalizeH="0" baseline="0" noProof="0">
                <a:ln>
                  <a:noFill/>
                </a:ln>
                <a:effectLst/>
                <a:uLnTx/>
                <a:uFillTx/>
                <a:ea typeface="Arial Unicode MS" pitchFamily="34" charset="-128"/>
                <a:cs typeface="Arial Unicode MS" pitchFamily="34" charset="-128"/>
              </a:rPr>
              <a:t> </a:t>
            </a:r>
          </a:p>
          <a:p>
            <a:pPr marR="0" algn="ctr" defTabSz="914400" eaLnBrk="1" fontAlgn="base" latinLnBrk="0" hangingPunct="1">
              <a:lnSpc>
                <a:spcPct val="100000"/>
              </a:lnSpc>
              <a:spcBef>
                <a:spcPct val="50000"/>
              </a:spcBef>
              <a:spcAft>
                <a:spcPct val="0"/>
              </a:spcAft>
              <a:buClr>
                <a:srgbClr val="F0AB00"/>
              </a:buClr>
              <a:buSzPct val="80000"/>
              <a:tabLst/>
            </a:pPr>
            <a:r>
              <a:rPr lang="de-DE" sz="900" b="1" kern="0" noProof="0" err="1">
                <a:ea typeface="Arial Unicode MS" pitchFamily="34" charset="-128"/>
                <a:cs typeface="Arial Unicode MS" pitchFamily="34" charset="-128"/>
              </a:rPr>
              <a:t>receipt</a:t>
            </a:r>
            <a:endParaRPr kumimoji="0" lang="de-DE" sz="900" b="1" i="0" u="none" strike="noStrike" kern="0" cap="none" spc="0" normalizeH="0" baseline="0" noProof="0">
              <a:ln>
                <a:noFill/>
              </a:ln>
              <a:effectLst/>
              <a:uLnTx/>
              <a:uFillTx/>
              <a:ea typeface="Arial Unicode MS" pitchFamily="34" charset="-128"/>
              <a:cs typeface="Arial Unicode MS" pitchFamily="34" charset="-128"/>
            </a:endParaRPr>
          </a:p>
        </p:txBody>
      </p:sp>
      <p:sp>
        <p:nvSpPr>
          <p:cNvPr id="38" name="Pfeil nach rechts 37"/>
          <p:cNvSpPr/>
          <p:nvPr/>
        </p:nvSpPr>
        <p:spPr bwMode="gray">
          <a:xfrm>
            <a:off x="7443371" y="5478493"/>
            <a:ext cx="1336153" cy="481991"/>
          </a:xfrm>
          <a:prstGeom prst="rightArrow">
            <a:avLst/>
          </a:prstGeom>
          <a:solidFill>
            <a:schemeClr val="bg1">
              <a:lumMod val="50000"/>
            </a:schemeClr>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de-DE" sz="900" b="1" kern="0" err="1">
                <a:ea typeface="Arial Unicode MS" pitchFamily="34" charset="-128"/>
                <a:cs typeface="Arial Unicode MS" pitchFamily="34" charset="-128"/>
              </a:rPr>
              <a:t>processing</a:t>
            </a:r>
            <a:endParaRPr kumimoji="0" lang="de-DE" sz="900" b="1" i="0" u="none" strike="noStrike" kern="0" cap="none" spc="0" normalizeH="0" baseline="0" noProof="0">
              <a:ln>
                <a:noFill/>
              </a:ln>
              <a:effectLst/>
              <a:uLnTx/>
              <a:uFillTx/>
              <a:ea typeface="Arial Unicode MS" pitchFamily="34" charset="-128"/>
              <a:cs typeface="Arial Unicode MS" pitchFamily="34" charset="-128"/>
            </a:endParaRPr>
          </a:p>
        </p:txBody>
      </p:sp>
      <p:sp>
        <p:nvSpPr>
          <p:cNvPr id="39" name="Pfeil nach rechts 38"/>
          <p:cNvSpPr/>
          <p:nvPr/>
        </p:nvSpPr>
        <p:spPr bwMode="gray">
          <a:xfrm>
            <a:off x="7443371" y="6036711"/>
            <a:ext cx="1321348" cy="416003"/>
          </a:xfrm>
          <a:prstGeom prst="rightArrow">
            <a:avLst/>
          </a:prstGeom>
          <a:solidFill>
            <a:schemeClr val="bg1">
              <a:lumMod val="50000"/>
            </a:schemeClr>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de-DE" sz="900" b="1" kern="0">
                <a:ea typeface="Arial Unicode MS" pitchFamily="34" charset="-128"/>
                <a:cs typeface="Arial Unicode MS" pitchFamily="34" charset="-128"/>
              </a:rPr>
              <a:t>a</a:t>
            </a:r>
            <a:r>
              <a:rPr kumimoji="0" lang="de-DE" sz="900" b="1" i="0" u="none" strike="noStrike" kern="0" cap="none" spc="0" normalizeH="0" baseline="0" noProof="0" err="1">
                <a:ln>
                  <a:noFill/>
                </a:ln>
                <a:effectLst/>
                <a:uLnTx/>
                <a:uFillTx/>
                <a:ea typeface="Arial Unicode MS" pitchFamily="34" charset="-128"/>
                <a:cs typeface="Arial Unicode MS" pitchFamily="34" charset="-128"/>
              </a:rPr>
              <a:t>nalytics</a:t>
            </a:r>
            <a:endParaRPr kumimoji="0" lang="de-DE" sz="900" b="1" i="0" u="none" strike="noStrike" kern="0" cap="none" spc="0" normalizeH="0" baseline="0" noProof="0">
              <a:ln>
                <a:noFill/>
              </a:ln>
              <a:effectLst/>
              <a:uLnTx/>
              <a:uFillTx/>
              <a:ea typeface="Arial Unicode MS" pitchFamily="34" charset="-128"/>
              <a:cs typeface="Arial Unicode MS" pitchFamily="34" charset="-128"/>
            </a:endParaRPr>
          </a:p>
        </p:txBody>
      </p:sp>
      <p:sp>
        <p:nvSpPr>
          <p:cNvPr id="2051" name="Textfeld 2050"/>
          <p:cNvSpPr txBox="1"/>
          <p:nvPr/>
        </p:nvSpPr>
        <p:spPr>
          <a:xfrm>
            <a:off x="9057135" y="3552364"/>
            <a:ext cx="2971800" cy="2677656"/>
          </a:xfrm>
          <a:prstGeom prst="rect">
            <a:avLst/>
          </a:prstGeom>
          <a:noFill/>
        </p:spPr>
        <p:txBody>
          <a:bodyPr wrap="square" lIns="0" tIns="0" rIns="0" bIns="0" rtlCol="0">
            <a:spAutoFit/>
          </a:bodyPr>
          <a:lstStyle/>
          <a:p>
            <a:pPr fontAlgn="base">
              <a:spcBef>
                <a:spcPts val="600"/>
              </a:spcBef>
              <a:spcAft>
                <a:spcPct val="0"/>
              </a:spcAft>
              <a:buClr>
                <a:srgbClr val="F0AB00"/>
              </a:buClr>
              <a:buSzPct val="80000"/>
            </a:pPr>
            <a:r>
              <a:rPr lang="de-DE" sz="1400" b="1" kern="0">
                <a:solidFill>
                  <a:srgbClr val="FFC000"/>
                </a:solidFill>
                <a:ea typeface="Arial Unicode MS" pitchFamily="34" charset="-128"/>
                <a:cs typeface="Arial Unicode MS" pitchFamily="34" charset="-128"/>
              </a:rPr>
              <a:t>Advantages:</a:t>
            </a:r>
          </a:p>
          <a:p>
            <a:pPr marL="285750" indent="-285750" fontAlgn="base">
              <a:spcBef>
                <a:spcPts val="600"/>
              </a:spcBef>
              <a:spcAft>
                <a:spcPct val="0"/>
              </a:spcAft>
              <a:buClr>
                <a:srgbClr val="F0AB00"/>
              </a:buClr>
              <a:buSzPct val="80000"/>
              <a:buFont typeface="Wingdings" panose="05000000000000000000" pitchFamily="2" charset="2"/>
              <a:buChar char="§"/>
            </a:pPr>
            <a:r>
              <a:rPr lang="de-DE" sz="1300" kern="0" err="1">
                <a:ea typeface="Arial Unicode MS" pitchFamily="34" charset="-128"/>
                <a:cs typeface="Arial Unicode MS" pitchFamily="34" charset="-128"/>
              </a:rPr>
              <a:t>Harmonized</a:t>
            </a:r>
            <a:r>
              <a:rPr lang="de-DE" sz="1300" kern="0">
                <a:ea typeface="Arial Unicode MS" pitchFamily="34" charset="-128"/>
                <a:cs typeface="Arial Unicode MS" pitchFamily="34" charset="-128"/>
              </a:rPr>
              <a:t> </a:t>
            </a:r>
            <a:r>
              <a:rPr lang="de-DE" sz="1300" kern="0" err="1">
                <a:ea typeface="Arial Unicode MS" pitchFamily="34" charset="-128"/>
                <a:cs typeface="Arial Unicode MS" pitchFamily="34" charset="-128"/>
              </a:rPr>
              <a:t>external</a:t>
            </a:r>
            <a:r>
              <a:rPr lang="de-DE" sz="1300" kern="0">
                <a:ea typeface="Arial Unicode MS" pitchFamily="34" charset="-128"/>
                <a:cs typeface="Arial Unicode MS" pitchFamily="34" charset="-128"/>
              </a:rPr>
              <a:t> </a:t>
            </a:r>
            <a:r>
              <a:rPr lang="de-DE" sz="1300" kern="0" err="1">
                <a:ea typeface="Arial Unicode MS" pitchFamily="34" charset="-128"/>
                <a:cs typeface="Arial Unicode MS" pitchFamily="34" charset="-128"/>
              </a:rPr>
              <a:t>and</a:t>
            </a:r>
            <a:r>
              <a:rPr lang="de-DE" sz="1300" kern="0">
                <a:ea typeface="Arial Unicode MS" pitchFamily="34" charset="-128"/>
                <a:cs typeface="Arial Unicode MS" pitchFamily="34" charset="-128"/>
              </a:rPr>
              <a:t> internal </a:t>
            </a:r>
            <a:r>
              <a:rPr lang="de-DE" sz="1300" kern="0" err="1">
                <a:ea typeface="Arial Unicode MS" pitchFamily="34" charset="-128"/>
                <a:cs typeface="Arial Unicode MS" pitchFamily="34" charset="-128"/>
              </a:rPr>
              <a:t>reporting</a:t>
            </a:r>
            <a:endParaRPr lang="de-DE" sz="1300" kern="0">
              <a:ea typeface="Arial Unicode MS" pitchFamily="34" charset="-128"/>
              <a:cs typeface="Arial Unicode MS" pitchFamily="34" charset="-128"/>
            </a:endParaRPr>
          </a:p>
          <a:p>
            <a:pPr marL="285750" indent="-285750" fontAlgn="base">
              <a:spcBef>
                <a:spcPts val="600"/>
              </a:spcBef>
              <a:spcAft>
                <a:spcPct val="0"/>
              </a:spcAft>
              <a:buClr>
                <a:srgbClr val="F0AB00"/>
              </a:buClr>
              <a:buSzPct val="80000"/>
              <a:buFont typeface="Wingdings" panose="05000000000000000000" pitchFamily="2" charset="2"/>
              <a:buChar char="§"/>
            </a:pPr>
            <a:r>
              <a:rPr lang="de-DE" sz="1300" kern="0" err="1">
                <a:ea typeface="Arial Unicode MS" pitchFamily="34" charset="-128"/>
                <a:cs typeface="Arial Unicode MS" pitchFamily="34" charset="-128"/>
              </a:rPr>
              <a:t>Increased</a:t>
            </a:r>
            <a:r>
              <a:rPr lang="de-DE" sz="1300" kern="0">
                <a:ea typeface="Arial Unicode MS" pitchFamily="34" charset="-128"/>
                <a:cs typeface="Arial Unicode MS" pitchFamily="34" charset="-128"/>
              </a:rPr>
              <a:t> </a:t>
            </a:r>
            <a:r>
              <a:rPr lang="de-DE" sz="1300" kern="0" err="1">
                <a:ea typeface="Arial Unicode MS" pitchFamily="34" charset="-128"/>
                <a:cs typeface="Arial Unicode MS" pitchFamily="34" charset="-128"/>
              </a:rPr>
              <a:t>flexibility</a:t>
            </a:r>
            <a:r>
              <a:rPr lang="de-DE" sz="1300" kern="0">
                <a:ea typeface="Arial Unicode MS" pitchFamily="34" charset="-128"/>
                <a:cs typeface="Arial Unicode MS" pitchFamily="34" charset="-128"/>
              </a:rPr>
              <a:t> in </a:t>
            </a:r>
            <a:r>
              <a:rPr lang="de-DE" sz="1300" kern="0" err="1">
                <a:ea typeface="Arial Unicode MS" pitchFamily="34" charset="-128"/>
                <a:cs typeface="Arial Unicode MS" pitchFamily="34" charset="-128"/>
              </a:rPr>
              <a:t>reporting</a:t>
            </a:r>
            <a:r>
              <a:rPr lang="de-DE" sz="1300" kern="0">
                <a:ea typeface="Arial Unicode MS" pitchFamily="34" charset="-128"/>
                <a:cs typeface="Arial Unicode MS" pitchFamily="34" charset="-128"/>
              </a:rPr>
              <a:t> </a:t>
            </a:r>
            <a:r>
              <a:rPr lang="de-DE" sz="1300" kern="0" err="1">
                <a:ea typeface="Arial Unicode MS" pitchFamily="34" charset="-128"/>
                <a:cs typeface="Arial Unicode MS" pitchFamily="34" charset="-128"/>
              </a:rPr>
              <a:t>and</a:t>
            </a:r>
            <a:r>
              <a:rPr lang="de-DE" sz="1300" kern="0">
                <a:ea typeface="Arial Unicode MS" pitchFamily="34" charset="-128"/>
                <a:cs typeface="Arial Unicode MS" pitchFamily="34" charset="-128"/>
              </a:rPr>
              <a:t> </a:t>
            </a:r>
            <a:r>
              <a:rPr lang="de-DE" sz="1300" kern="0" err="1">
                <a:ea typeface="Arial Unicode MS" pitchFamily="34" charset="-128"/>
                <a:cs typeface="Arial Unicode MS" pitchFamily="34" charset="-128"/>
              </a:rPr>
              <a:t>analysis</a:t>
            </a:r>
            <a:endParaRPr lang="de-DE" sz="1300" kern="0">
              <a:ea typeface="Arial Unicode MS" pitchFamily="34" charset="-128"/>
              <a:cs typeface="Arial Unicode MS" pitchFamily="34" charset="-128"/>
            </a:endParaRPr>
          </a:p>
          <a:p>
            <a:pPr marL="285750" indent="-285750" fontAlgn="base">
              <a:spcBef>
                <a:spcPts val="600"/>
              </a:spcBef>
              <a:spcAft>
                <a:spcPct val="0"/>
              </a:spcAft>
              <a:buClr>
                <a:srgbClr val="F0AB00"/>
              </a:buClr>
              <a:buSzPct val="80000"/>
              <a:buFont typeface="Wingdings" panose="05000000000000000000" pitchFamily="2" charset="2"/>
              <a:buChar char="§"/>
            </a:pPr>
            <a:r>
              <a:rPr lang="de-DE" sz="1300" kern="0" err="1">
                <a:ea typeface="Arial Unicode MS" pitchFamily="34" charset="-128"/>
                <a:cs typeface="Arial Unicode MS" pitchFamily="34" charset="-128"/>
              </a:rPr>
              <a:t>No</a:t>
            </a:r>
            <a:r>
              <a:rPr lang="de-DE" sz="1300" kern="0">
                <a:ea typeface="Arial Unicode MS" pitchFamily="34" charset="-128"/>
                <a:cs typeface="Arial Unicode MS" pitchFamily="34" charset="-128"/>
              </a:rPr>
              <a:t> </a:t>
            </a:r>
            <a:r>
              <a:rPr lang="de-DE" sz="1300" kern="0" err="1">
                <a:ea typeface="Arial Unicode MS" pitchFamily="34" charset="-128"/>
                <a:cs typeface="Arial Unicode MS" pitchFamily="34" charset="-128"/>
              </a:rPr>
              <a:t>need</a:t>
            </a:r>
            <a:r>
              <a:rPr lang="de-DE" sz="1300" kern="0">
                <a:ea typeface="Arial Unicode MS" pitchFamily="34" charset="-128"/>
                <a:cs typeface="Arial Unicode MS" pitchFamily="34" charset="-128"/>
              </a:rPr>
              <a:t> </a:t>
            </a:r>
            <a:r>
              <a:rPr lang="de-DE" sz="1300" kern="0" err="1">
                <a:ea typeface="Arial Unicode MS" pitchFamily="34" charset="-128"/>
                <a:cs typeface="Arial Unicode MS" pitchFamily="34" charset="-128"/>
              </a:rPr>
              <a:t>for</a:t>
            </a:r>
            <a:r>
              <a:rPr lang="de-DE" sz="1300" kern="0">
                <a:ea typeface="Arial Unicode MS" pitchFamily="34" charset="-128"/>
                <a:cs typeface="Arial Unicode MS" pitchFamily="34" charset="-128"/>
              </a:rPr>
              <a:t> </a:t>
            </a:r>
            <a:r>
              <a:rPr lang="de-DE" sz="1300" kern="0" err="1">
                <a:ea typeface="Arial Unicode MS" pitchFamily="34" charset="-128"/>
                <a:cs typeface="Arial Unicode MS" pitchFamily="34" charset="-128"/>
              </a:rPr>
              <a:t>coordination</a:t>
            </a:r>
            <a:endParaRPr lang="de-DE" sz="1300" kern="0">
              <a:ea typeface="Arial Unicode MS" pitchFamily="34" charset="-128"/>
              <a:cs typeface="Arial Unicode MS" pitchFamily="34" charset="-128"/>
            </a:endParaRPr>
          </a:p>
          <a:p>
            <a:pPr marL="285750" indent="-285750" fontAlgn="base">
              <a:spcBef>
                <a:spcPts val="600"/>
              </a:spcBef>
              <a:spcAft>
                <a:spcPct val="0"/>
              </a:spcAft>
              <a:buClr>
                <a:srgbClr val="F0AB00"/>
              </a:buClr>
              <a:buSzPct val="80000"/>
              <a:buFont typeface="Wingdings" panose="05000000000000000000" pitchFamily="2" charset="2"/>
              <a:buChar char="§"/>
            </a:pPr>
            <a:r>
              <a:rPr lang="de-DE" sz="1300" kern="0" err="1">
                <a:ea typeface="Arial Unicode MS" pitchFamily="34" charset="-128"/>
                <a:cs typeface="Arial Unicode MS" pitchFamily="34" charset="-128"/>
              </a:rPr>
              <a:t>Significantly</a:t>
            </a:r>
            <a:r>
              <a:rPr lang="de-DE" sz="1300" kern="0">
                <a:ea typeface="Arial Unicode MS" pitchFamily="34" charset="-128"/>
                <a:cs typeface="Arial Unicode MS" pitchFamily="34" charset="-128"/>
              </a:rPr>
              <a:t> </a:t>
            </a:r>
            <a:r>
              <a:rPr lang="de-DE" sz="1300" kern="0" err="1">
                <a:ea typeface="Arial Unicode MS" pitchFamily="34" charset="-128"/>
                <a:cs typeface="Arial Unicode MS" pitchFamily="34" charset="-128"/>
              </a:rPr>
              <a:t>reduced</a:t>
            </a:r>
            <a:r>
              <a:rPr lang="de-DE" sz="1300" kern="0">
                <a:ea typeface="Arial Unicode MS" pitchFamily="34" charset="-128"/>
                <a:cs typeface="Arial Unicode MS" pitchFamily="34" charset="-128"/>
              </a:rPr>
              <a:t> </a:t>
            </a:r>
            <a:r>
              <a:rPr lang="de-DE" sz="1300" kern="0" err="1">
                <a:ea typeface="Arial Unicode MS" pitchFamily="34" charset="-128"/>
                <a:cs typeface="Arial Unicode MS" pitchFamily="34" charset="-128"/>
              </a:rPr>
              <a:t>memory</a:t>
            </a:r>
            <a:r>
              <a:rPr lang="de-DE" sz="1300" kern="0">
                <a:ea typeface="Arial Unicode MS" pitchFamily="34" charset="-128"/>
                <a:cs typeface="Arial Unicode MS" pitchFamily="34" charset="-128"/>
              </a:rPr>
              <a:t> </a:t>
            </a:r>
            <a:r>
              <a:rPr lang="de-DE" sz="1300" kern="0" err="1">
                <a:ea typeface="Arial Unicode MS" pitchFamily="34" charset="-128"/>
                <a:cs typeface="Arial Unicode MS" pitchFamily="34" charset="-128"/>
              </a:rPr>
              <a:t>requirements</a:t>
            </a:r>
            <a:endParaRPr lang="de-DE" sz="1300" kern="0">
              <a:ea typeface="Arial Unicode MS" pitchFamily="34" charset="-128"/>
              <a:cs typeface="Arial Unicode MS" pitchFamily="34" charset="-128"/>
            </a:endParaRPr>
          </a:p>
          <a:p>
            <a:pPr marL="285750" indent="-285750" fontAlgn="base">
              <a:spcBef>
                <a:spcPts val="600"/>
              </a:spcBef>
              <a:spcAft>
                <a:spcPct val="0"/>
              </a:spcAft>
              <a:buClr>
                <a:srgbClr val="F0AB00"/>
              </a:buClr>
              <a:buSzPct val="80000"/>
              <a:buFont typeface="Wingdings" panose="05000000000000000000" pitchFamily="2" charset="2"/>
              <a:buChar char="§"/>
            </a:pPr>
            <a:r>
              <a:rPr lang="de-DE" sz="1300" kern="0" err="1">
                <a:ea typeface="Arial Unicode MS" pitchFamily="34" charset="-128"/>
                <a:cs typeface="Arial Unicode MS" pitchFamily="34" charset="-128"/>
              </a:rPr>
              <a:t>Compatibility</a:t>
            </a:r>
            <a:r>
              <a:rPr lang="de-DE" sz="1300" kern="0">
                <a:ea typeface="Arial Unicode MS" pitchFamily="34" charset="-128"/>
                <a:cs typeface="Arial Unicode MS" pitchFamily="34" charset="-128"/>
              </a:rPr>
              <a:t> Views </a:t>
            </a:r>
            <a:r>
              <a:rPr lang="de-DE" sz="1300" kern="0" err="1">
                <a:ea typeface="Arial Unicode MS" pitchFamily="34" charset="-128"/>
                <a:cs typeface="Arial Unicode MS" pitchFamily="34" charset="-128"/>
              </a:rPr>
              <a:t>for</a:t>
            </a:r>
            <a:r>
              <a:rPr lang="de-DE" sz="1300" kern="0">
                <a:ea typeface="Arial Unicode MS" pitchFamily="34" charset="-128"/>
                <a:cs typeface="Arial Unicode MS" pitchFamily="34" charset="-128"/>
              </a:rPr>
              <a:t> </a:t>
            </a:r>
            <a:r>
              <a:rPr lang="de-DE" sz="1300" kern="0" err="1">
                <a:ea typeface="Arial Unicode MS" pitchFamily="34" charset="-128"/>
                <a:cs typeface="Arial Unicode MS" pitchFamily="34" charset="-128"/>
              </a:rPr>
              <a:t>the</a:t>
            </a:r>
            <a:r>
              <a:rPr lang="de-DE" sz="1300" kern="0">
                <a:ea typeface="Arial Unicode MS" pitchFamily="34" charset="-128"/>
                <a:cs typeface="Arial Unicode MS" pitchFamily="34" charset="-128"/>
              </a:rPr>
              <a:t> </a:t>
            </a:r>
            <a:r>
              <a:rPr lang="de-DE" sz="1300" kern="0" err="1">
                <a:ea typeface="Arial Unicode MS" pitchFamily="34" charset="-128"/>
                <a:cs typeface="Arial Unicode MS" pitchFamily="34" charset="-128"/>
              </a:rPr>
              <a:t>sum</a:t>
            </a:r>
            <a:r>
              <a:rPr lang="de-DE" sz="1300" kern="0">
                <a:ea typeface="Arial Unicode MS" pitchFamily="34" charset="-128"/>
                <a:cs typeface="Arial Unicode MS" pitchFamily="34" charset="-128"/>
              </a:rPr>
              <a:t> / </a:t>
            </a:r>
            <a:r>
              <a:rPr lang="de-DE" sz="1300" kern="0" err="1">
                <a:ea typeface="Arial Unicode MS" pitchFamily="34" charset="-128"/>
                <a:cs typeface="Arial Unicode MS" pitchFamily="34" charset="-128"/>
              </a:rPr>
              <a:t>index</a:t>
            </a:r>
            <a:r>
              <a:rPr lang="de-DE" sz="1300" kern="0">
                <a:ea typeface="Arial Unicode MS" pitchFamily="34" charset="-128"/>
                <a:cs typeface="Arial Unicode MS" pitchFamily="34" charset="-128"/>
              </a:rPr>
              <a:t> </a:t>
            </a:r>
            <a:r>
              <a:rPr lang="de-DE" sz="1300" kern="0" err="1">
                <a:ea typeface="Arial Unicode MS" pitchFamily="34" charset="-128"/>
                <a:cs typeface="Arial Unicode MS" pitchFamily="34" charset="-128"/>
              </a:rPr>
              <a:t>tables</a:t>
            </a:r>
            <a:endParaRPr lang="de-DE" sz="1300" kern="0">
              <a:ea typeface="Arial Unicode MS" pitchFamily="34" charset="-128"/>
              <a:cs typeface="Arial Unicode MS" pitchFamily="34" charset="-128"/>
            </a:endParaRPr>
          </a:p>
          <a:p>
            <a:pPr marL="285750" indent="-285750" fontAlgn="base">
              <a:spcBef>
                <a:spcPts val="600"/>
              </a:spcBef>
              <a:spcAft>
                <a:spcPct val="0"/>
              </a:spcAft>
              <a:buClr>
                <a:srgbClr val="F0AB00"/>
              </a:buClr>
              <a:buSzPct val="80000"/>
              <a:buFont typeface="Wingdings" panose="05000000000000000000" pitchFamily="2" charset="2"/>
              <a:buChar char="§"/>
            </a:pPr>
            <a:r>
              <a:rPr lang="de-DE" sz="1300" kern="0">
                <a:ea typeface="Arial Unicode MS" pitchFamily="34" charset="-128"/>
                <a:cs typeface="Arial Unicode MS" pitchFamily="34" charset="-128"/>
              </a:rPr>
              <a:t>Reporting </a:t>
            </a:r>
            <a:r>
              <a:rPr lang="de-DE" sz="1300" kern="0" err="1">
                <a:ea typeface="Arial Unicode MS" pitchFamily="34" charset="-128"/>
                <a:cs typeface="Arial Unicode MS" pitchFamily="34" charset="-128"/>
              </a:rPr>
              <a:t>continues</a:t>
            </a:r>
            <a:r>
              <a:rPr lang="de-DE" sz="1300" kern="0">
                <a:ea typeface="Arial Unicode MS" pitchFamily="34" charset="-128"/>
                <a:cs typeface="Arial Unicode MS" pitchFamily="34" charset="-128"/>
              </a:rPr>
              <a:t> </a:t>
            </a:r>
            <a:r>
              <a:rPr lang="de-DE" sz="1300" kern="0" err="1">
                <a:ea typeface="Arial Unicode MS" pitchFamily="34" charset="-128"/>
                <a:cs typeface="Arial Unicode MS" pitchFamily="34" charset="-128"/>
              </a:rPr>
              <a:t>to</a:t>
            </a:r>
            <a:r>
              <a:rPr lang="de-DE" sz="1300" kern="0">
                <a:ea typeface="Arial Unicode MS" pitchFamily="34" charset="-128"/>
                <a:cs typeface="Arial Unicode MS" pitchFamily="34" charset="-128"/>
              </a:rPr>
              <a:t> </a:t>
            </a:r>
            <a:r>
              <a:rPr lang="de-DE" sz="1300" kern="0" err="1">
                <a:ea typeface="Arial Unicode MS" pitchFamily="34" charset="-128"/>
                <a:cs typeface="Arial Unicode MS" pitchFamily="34" charset="-128"/>
              </a:rPr>
              <a:t>work</a:t>
            </a:r>
            <a:endParaRPr lang="de-DE" sz="1300" kern="0">
              <a:ea typeface="Arial Unicode MS" pitchFamily="34" charset="-128"/>
              <a:cs typeface="Arial Unicode MS" pitchFamily="34" charset="-128"/>
            </a:endParaRPr>
          </a:p>
        </p:txBody>
      </p:sp>
      <p:sp>
        <p:nvSpPr>
          <p:cNvPr id="2052" name="Textfeld 2051"/>
          <p:cNvSpPr txBox="1"/>
          <p:nvPr/>
        </p:nvSpPr>
        <p:spPr>
          <a:xfrm>
            <a:off x="3088453" y="6308916"/>
            <a:ext cx="2561250" cy="138499"/>
          </a:xfrm>
          <a:prstGeom prst="rect">
            <a:avLst/>
          </a:prstGeom>
          <a:noFill/>
        </p:spPr>
        <p:txBody>
          <a:bodyPr wrap="square" lIns="0" tIns="0" rIns="0" bIns="0" rtlCol="0">
            <a:spAutoFit/>
          </a:bodyPr>
          <a:lstStyle/>
          <a:p>
            <a:pPr algn="ctr" fontAlgn="base">
              <a:spcBef>
                <a:spcPts val="600"/>
              </a:spcBef>
              <a:spcAft>
                <a:spcPct val="0"/>
              </a:spcAft>
              <a:buClr>
                <a:srgbClr val="F0AB00"/>
              </a:buClr>
              <a:buSzPct val="80000"/>
            </a:pPr>
            <a:r>
              <a:rPr lang="de-DE" sz="900" kern="0" err="1">
                <a:ea typeface="Arial Unicode MS" pitchFamily="34" charset="-128"/>
                <a:cs typeface="Arial Unicode MS" pitchFamily="34" charset="-128"/>
              </a:rPr>
              <a:t>One</a:t>
            </a:r>
            <a:r>
              <a:rPr lang="de-DE" sz="900" kern="0">
                <a:ea typeface="Arial Unicode MS" pitchFamily="34" charset="-128"/>
                <a:cs typeface="Arial Unicode MS" pitchFamily="34" charset="-128"/>
              </a:rPr>
              <a:t> </a:t>
            </a:r>
            <a:r>
              <a:rPr lang="de-DE" sz="900" kern="0" err="1">
                <a:ea typeface="Arial Unicode MS" pitchFamily="34" charset="-128"/>
                <a:cs typeface="Arial Unicode MS" pitchFamily="34" charset="-128"/>
              </a:rPr>
              <a:t>place</a:t>
            </a:r>
            <a:r>
              <a:rPr lang="de-DE" sz="900" kern="0">
                <a:ea typeface="Arial Unicode MS" pitchFamily="34" charset="-128"/>
                <a:cs typeface="Arial Unicode MS" pitchFamily="34" charset="-128"/>
              </a:rPr>
              <a:t> </a:t>
            </a:r>
            <a:r>
              <a:rPr lang="de-DE" sz="900" kern="0" err="1">
                <a:ea typeface="Arial Unicode MS" pitchFamily="34" charset="-128"/>
                <a:cs typeface="Arial Unicode MS" pitchFamily="34" charset="-128"/>
              </a:rPr>
              <a:t>of</a:t>
            </a:r>
            <a:r>
              <a:rPr lang="de-DE" sz="900" kern="0">
                <a:ea typeface="Arial Unicode MS" pitchFamily="34" charset="-128"/>
                <a:cs typeface="Arial Unicode MS" pitchFamily="34" charset="-128"/>
              </a:rPr>
              <a:t> </a:t>
            </a:r>
            <a:r>
              <a:rPr lang="de-DE" sz="900" kern="0" err="1">
                <a:ea typeface="Arial Unicode MS" pitchFamily="34" charset="-128"/>
                <a:cs typeface="Arial Unicode MS" pitchFamily="34" charset="-128"/>
              </a:rPr>
              <a:t>administration</a:t>
            </a:r>
            <a:r>
              <a:rPr lang="de-DE" sz="900" kern="0">
                <a:ea typeface="Arial Unicode MS" pitchFamily="34" charset="-128"/>
                <a:cs typeface="Arial Unicode MS" pitchFamily="34" charset="-128"/>
              </a:rPr>
              <a:t>-&gt; </a:t>
            </a:r>
            <a:r>
              <a:rPr lang="de-DE" sz="900" kern="0" err="1">
                <a:ea typeface="Arial Unicode MS" pitchFamily="34" charset="-128"/>
                <a:cs typeface="Arial Unicode MS" pitchFamily="34" charset="-128"/>
              </a:rPr>
              <a:t>across</a:t>
            </a:r>
            <a:r>
              <a:rPr lang="de-DE" sz="900" kern="0">
                <a:ea typeface="Arial Unicode MS" pitchFamily="34" charset="-128"/>
                <a:cs typeface="Arial Unicode MS" pitchFamily="34" charset="-128"/>
              </a:rPr>
              <a:t> </a:t>
            </a:r>
            <a:r>
              <a:rPr lang="de-DE" sz="900" kern="0" err="1">
                <a:ea typeface="Arial Unicode MS" pitchFamily="34" charset="-128"/>
                <a:cs typeface="Arial Unicode MS" pitchFamily="34" charset="-128"/>
              </a:rPr>
              <a:t>applications</a:t>
            </a:r>
            <a:endParaRPr lang="de-DE" sz="900" kern="0">
              <a:ea typeface="Arial Unicode MS" pitchFamily="34" charset="-128"/>
              <a:cs typeface="Arial Unicode MS" pitchFamily="34" charset="-128"/>
            </a:endParaRPr>
          </a:p>
        </p:txBody>
      </p:sp>
      <p:sp>
        <p:nvSpPr>
          <p:cNvPr id="2053" name="Abgerundetes Rechteck 2052"/>
          <p:cNvSpPr/>
          <p:nvPr/>
        </p:nvSpPr>
        <p:spPr bwMode="gray">
          <a:xfrm>
            <a:off x="3580204" y="5488042"/>
            <a:ext cx="1145293" cy="751314"/>
          </a:xfrm>
          <a:prstGeom prst="roundRect">
            <a:avLst/>
          </a:prstGeom>
          <a:solidFill>
            <a:schemeClr val="bg2"/>
          </a:solidFill>
          <a:ln>
            <a:headEnd/>
            <a:tailEnd/>
          </a:ln>
        </p:spPr>
        <p:style>
          <a:lnRef idx="2">
            <a:schemeClr val="accent3"/>
          </a:lnRef>
          <a:fillRef idx="1">
            <a:schemeClr val="lt1"/>
          </a:fillRef>
          <a:effectRef idx="0">
            <a:schemeClr val="accent3"/>
          </a:effectRef>
          <a:fontRef idx="minor">
            <a:schemeClr val="dk1"/>
          </a:fontRef>
        </p:style>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de-DE" sz="1200" b="0" i="0" u="none" strike="noStrike" kern="0" cap="none" spc="0" normalizeH="0" baseline="0" noProof="0">
                <a:ln>
                  <a:noFill/>
                </a:ln>
                <a:effectLst/>
                <a:uLnTx/>
                <a:uFillTx/>
                <a:ea typeface="Arial Unicode MS" pitchFamily="34" charset="-128"/>
                <a:cs typeface="Arial Unicode MS" pitchFamily="34" charset="-128"/>
              </a:rPr>
              <a:t>Universal Journal Entry</a:t>
            </a:r>
          </a:p>
        </p:txBody>
      </p:sp>
      <p:sp>
        <p:nvSpPr>
          <p:cNvPr id="43" name="Pfeil nach rechts 42"/>
          <p:cNvSpPr/>
          <p:nvPr/>
        </p:nvSpPr>
        <p:spPr bwMode="gray">
          <a:xfrm>
            <a:off x="4834643" y="5915996"/>
            <a:ext cx="2593922" cy="177429"/>
          </a:xfrm>
          <a:prstGeom prst="rightArrow">
            <a:avLst/>
          </a:prstGeom>
          <a:solidFill>
            <a:schemeClr val="tx2"/>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sz="9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054" name="Textfeld 2053"/>
          <p:cNvSpPr txBox="1"/>
          <p:nvPr/>
        </p:nvSpPr>
        <p:spPr>
          <a:xfrm>
            <a:off x="5331016" y="5737716"/>
            <a:ext cx="1768571" cy="184666"/>
          </a:xfrm>
          <a:prstGeom prst="rect">
            <a:avLst/>
          </a:prstGeom>
          <a:noFill/>
        </p:spPr>
        <p:txBody>
          <a:bodyPr wrap="square" lIns="0" tIns="0" rIns="0" bIns="0" rtlCol="0">
            <a:spAutoFit/>
          </a:bodyPr>
          <a:lstStyle/>
          <a:p>
            <a:pPr fontAlgn="base">
              <a:spcBef>
                <a:spcPts val="600"/>
              </a:spcBef>
              <a:spcAft>
                <a:spcPct val="0"/>
              </a:spcAft>
              <a:buClr>
                <a:srgbClr val="F0AB00"/>
              </a:buClr>
              <a:buSzPct val="80000"/>
            </a:pPr>
            <a:r>
              <a:rPr lang="de-DE" sz="1200" b="1" kern="0">
                <a:solidFill>
                  <a:schemeClr val="tx2"/>
                </a:solidFill>
                <a:ea typeface="Arial Unicode MS" pitchFamily="34" charset="-128"/>
                <a:cs typeface="Arial Unicode MS" pitchFamily="34" charset="-128"/>
              </a:rPr>
              <a:t>Aggregation on </a:t>
            </a:r>
            <a:r>
              <a:rPr lang="de-DE" sz="1200" b="1" kern="0" err="1">
                <a:solidFill>
                  <a:schemeClr val="tx2"/>
                </a:solidFill>
                <a:ea typeface="Arial Unicode MS" pitchFamily="34" charset="-128"/>
                <a:cs typeface="Arial Unicode MS" pitchFamily="34" charset="-128"/>
              </a:rPr>
              <a:t>the</a:t>
            </a:r>
            <a:r>
              <a:rPr lang="de-DE" sz="1200" b="1" kern="0">
                <a:solidFill>
                  <a:schemeClr val="tx2"/>
                </a:solidFill>
                <a:ea typeface="Arial Unicode MS" pitchFamily="34" charset="-128"/>
                <a:cs typeface="Arial Unicode MS" pitchFamily="34" charset="-128"/>
              </a:rPr>
              <a:t> </a:t>
            </a:r>
            <a:r>
              <a:rPr lang="de-DE" sz="1200" b="1" kern="0" err="1">
                <a:solidFill>
                  <a:schemeClr val="tx2"/>
                </a:solidFill>
                <a:ea typeface="Arial Unicode MS" pitchFamily="34" charset="-128"/>
                <a:cs typeface="Arial Unicode MS" pitchFamily="34" charset="-128"/>
              </a:rPr>
              <a:t>fly</a:t>
            </a:r>
            <a:endParaRPr lang="de-DE" sz="1200" b="1" kern="0">
              <a:solidFill>
                <a:schemeClr val="tx2"/>
              </a:solidFill>
              <a:ea typeface="Arial Unicode MS" pitchFamily="34" charset="-128"/>
              <a:cs typeface="Arial Unicode MS" pitchFamily="34" charset="-128"/>
            </a:endParaRPr>
          </a:p>
        </p:txBody>
      </p:sp>
      <p:sp>
        <p:nvSpPr>
          <p:cNvPr id="2055" name="Textfeld 2054"/>
          <p:cNvSpPr txBox="1"/>
          <p:nvPr/>
        </p:nvSpPr>
        <p:spPr>
          <a:xfrm>
            <a:off x="5331016" y="6079748"/>
            <a:ext cx="1953852" cy="184666"/>
          </a:xfrm>
          <a:prstGeom prst="rect">
            <a:avLst/>
          </a:prstGeom>
          <a:noFill/>
        </p:spPr>
        <p:txBody>
          <a:bodyPr wrap="square" lIns="0" tIns="0" rIns="0" bIns="0" rtlCol="0">
            <a:spAutoFit/>
          </a:bodyPr>
          <a:lstStyle/>
          <a:p>
            <a:pPr fontAlgn="base">
              <a:spcBef>
                <a:spcPts val="600"/>
              </a:spcBef>
              <a:spcAft>
                <a:spcPct val="0"/>
              </a:spcAft>
              <a:buClr>
                <a:srgbClr val="F0AB00"/>
              </a:buClr>
              <a:buSzPct val="80000"/>
            </a:pPr>
            <a:r>
              <a:rPr lang="de-DE" sz="1200" b="1" kern="0" err="1">
                <a:solidFill>
                  <a:schemeClr val="tx2"/>
                </a:solidFill>
                <a:ea typeface="Arial Unicode MS" pitchFamily="34" charset="-128"/>
                <a:cs typeface="Arial Unicode MS" pitchFamily="34" charset="-128"/>
              </a:rPr>
              <a:t>through</a:t>
            </a:r>
            <a:r>
              <a:rPr lang="de-DE" sz="1200" b="1" kern="0">
                <a:solidFill>
                  <a:schemeClr val="tx2"/>
                </a:solidFill>
                <a:ea typeface="Arial Unicode MS" pitchFamily="34" charset="-128"/>
                <a:cs typeface="Arial Unicode MS" pitchFamily="34" charset="-128"/>
              </a:rPr>
              <a:t> HANA </a:t>
            </a:r>
            <a:r>
              <a:rPr lang="de-DE" sz="1200" b="1" kern="0" err="1">
                <a:solidFill>
                  <a:schemeClr val="tx2"/>
                </a:solidFill>
                <a:ea typeface="Arial Unicode MS" pitchFamily="34" charset="-128"/>
                <a:cs typeface="Arial Unicode MS" pitchFamily="34" charset="-128"/>
              </a:rPr>
              <a:t>views</a:t>
            </a:r>
            <a:endParaRPr lang="de-DE" sz="1200" b="1" kern="0">
              <a:solidFill>
                <a:schemeClr val="tx2"/>
              </a:solidFill>
              <a:ea typeface="Arial Unicode MS" pitchFamily="34" charset="-128"/>
              <a:cs typeface="Arial Unicode MS" pitchFamily="34" charset="-128"/>
            </a:endParaRPr>
          </a:p>
        </p:txBody>
      </p:sp>
    </p:spTree>
    <p:extLst>
      <p:ext uri="{BB962C8B-B14F-4D97-AF65-F5344CB8AC3E}">
        <p14:creationId xmlns:p14="http://schemas.microsoft.com/office/powerpoint/2010/main" val="18062160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err="1"/>
              <a:t>Innovations</a:t>
            </a:r>
            <a:r>
              <a:rPr lang="de-DE"/>
              <a:t> in S/4HANA</a:t>
            </a:r>
            <a:br>
              <a:rPr lang="de-DE"/>
            </a:br>
            <a:r>
              <a:rPr lang="de-DE"/>
              <a:t>2) General </a:t>
            </a:r>
            <a:r>
              <a:rPr lang="de-DE" err="1"/>
              <a:t>Ledger</a:t>
            </a:r>
            <a:endParaRPr lang="de-DE"/>
          </a:p>
        </p:txBody>
      </p:sp>
      <p:sp>
        <p:nvSpPr>
          <p:cNvPr id="3" name="Inhaltsplatzhalter 2"/>
          <p:cNvSpPr>
            <a:spLocks noGrp="1"/>
          </p:cNvSpPr>
          <p:nvPr>
            <p:ph idx="1"/>
          </p:nvPr>
        </p:nvSpPr>
        <p:spPr/>
        <p:txBody>
          <a:bodyPr/>
          <a:lstStyle/>
          <a:p>
            <a:pPr lvl="0"/>
            <a:r>
              <a:rPr lang="en-US" sz="1600"/>
              <a:t>General Ledger in S/4HANA is based in the Universal Journal</a:t>
            </a:r>
          </a:p>
          <a:p>
            <a:pPr lvl="0"/>
            <a:endParaRPr lang="de-DE" sz="1600"/>
          </a:p>
          <a:p>
            <a:pPr lvl="0"/>
            <a:r>
              <a:rPr lang="en-US" sz="1600"/>
              <a:t>Line items are stored in the new database table ACDOCA -&gt; optimized to SAP HANA</a:t>
            </a:r>
          </a:p>
          <a:p>
            <a:pPr lvl="1"/>
            <a:r>
              <a:rPr lang="en-US" sz="1400"/>
              <a:t>no need for CO real-time integration for transfer of secondary CO postings to New GL or the Reconciliation Ledger of Classic GL</a:t>
            </a:r>
          </a:p>
          <a:p>
            <a:pPr lvl="0"/>
            <a:endParaRPr lang="de-DE" sz="1600"/>
          </a:p>
          <a:p>
            <a:pPr lvl="0"/>
            <a:r>
              <a:rPr lang="en-US" sz="1600"/>
              <a:t>CO internal postings are now visible in General Ledger as well</a:t>
            </a:r>
          </a:p>
          <a:p>
            <a:pPr lvl="0"/>
            <a:endParaRPr lang="de-DE" sz="1600"/>
          </a:p>
          <a:p>
            <a:r>
              <a:rPr lang="en-US" sz="1600"/>
              <a:t>The new journal entry consists of a header (table BKPF) and the respective items (table ACDOCA).</a:t>
            </a:r>
          </a:p>
          <a:p>
            <a:endParaRPr lang="de-DE" sz="1600"/>
          </a:p>
          <a:p>
            <a:r>
              <a:rPr lang="en-US" sz="1600"/>
              <a:t>The ACDOCA table contains all fields needed for G/L, CO, AA, ML, PA, providing one single source of truth for all these modules. For CO, the universal journal also contains all cost elements, including secondary cost elements, which are also in SAP S/4HANA G/L accounts.</a:t>
            </a:r>
            <a:endParaRPr lang="de-DE" sz="1600"/>
          </a:p>
          <a:p>
            <a:endParaRPr lang="de-DE"/>
          </a:p>
        </p:txBody>
      </p:sp>
    </p:spTree>
    <p:extLst>
      <p:ext uri="{BB962C8B-B14F-4D97-AF65-F5344CB8AC3E}">
        <p14:creationId xmlns:p14="http://schemas.microsoft.com/office/powerpoint/2010/main" val="25358564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en-US" altLang="de-DE">
                <a:latin typeface="Arial" panose="020B0604020202020204" pitchFamily="34" charset="0"/>
              </a:rPr>
              <a:t>Innovations in S/4HANA </a:t>
            </a:r>
            <a:br>
              <a:rPr lang="en-US" altLang="de-DE">
                <a:latin typeface="Arial" panose="020B0604020202020204" pitchFamily="34" charset="0"/>
              </a:rPr>
            </a:br>
            <a:r>
              <a:rPr lang="en-US" altLang="de-DE" sz="2400">
                <a:latin typeface="Arial" panose="020B0604020202020204" pitchFamily="34" charset="0"/>
              </a:rPr>
              <a:t>2) </a:t>
            </a:r>
            <a:r>
              <a:rPr lang="en-US" sz="2400"/>
              <a:t>Universal Journal</a:t>
            </a:r>
            <a:endParaRPr lang="de-DE" sz="2400"/>
          </a:p>
        </p:txBody>
      </p:sp>
      <p:sp>
        <p:nvSpPr>
          <p:cNvPr id="3" name="Inhaltsplatzhalter 2"/>
          <p:cNvSpPr>
            <a:spLocks noGrp="1"/>
          </p:cNvSpPr>
          <p:nvPr>
            <p:ph idx="1"/>
          </p:nvPr>
        </p:nvSpPr>
        <p:spPr/>
        <p:txBody>
          <a:bodyPr>
            <a:normAutofit/>
          </a:bodyPr>
          <a:lstStyle/>
          <a:p>
            <a:pPr lvl="0"/>
            <a:r>
              <a:rPr lang="de-DE"/>
              <a:t>Advantages:</a:t>
            </a:r>
          </a:p>
          <a:p>
            <a:pPr lvl="1"/>
            <a:r>
              <a:rPr lang="de-DE" err="1"/>
              <a:t>No</a:t>
            </a:r>
            <a:r>
              <a:rPr lang="de-DE"/>
              <a:t> </a:t>
            </a:r>
            <a:r>
              <a:rPr lang="de-DE" err="1"/>
              <a:t>need</a:t>
            </a:r>
            <a:r>
              <a:rPr lang="de-DE"/>
              <a:t> </a:t>
            </a:r>
            <a:r>
              <a:rPr lang="de-DE" err="1"/>
              <a:t>for</a:t>
            </a:r>
            <a:r>
              <a:rPr lang="de-DE"/>
              <a:t> </a:t>
            </a:r>
            <a:r>
              <a:rPr lang="de-DE" err="1"/>
              <a:t>coordination</a:t>
            </a:r>
            <a:endParaRPr lang="de-DE"/>
          </a:p>
          <a:p>
            <a:pPr lvl="1"/>
            <a:r>
              <a:rPr lang="de-DE" err="1"/>
              <a:t>Significantly</a:t>
            </a:r>
            <a:r>
              <a:rPr lang="de-DE"/>
              <a:t> </a:t>
            </a:r>
            <a:r>
              <a:rPr lang="de-DE" err="1"/>
              <a:t>reduced</a:t>
            </a:r>
            <a:r>
              <a:rPr lang="de-DE"/>
              <a:t> </a:t>
            </a:r>
            <a:r>
              <a:rPr lang="de-DE" err="1"/>
              <a:t>memory</a:t>
            </a:r>
            <a:r>
              <a:rPr lang="de-DE"/>
              <a:t> </a:t>
            </a:r>
            <a:r>
              <a:rPr lang="de-DE" err="1"/>
              <a:t>requirements</a:t>
            </a:r>
            <a:endParaRPr lang="de-DE"/>
          </a:p>
          <a:p>
            <a:pPr lvl="1"/>
            <a:r>
              <a:rPr lang="de-DE" err="1"/>
              <a:t>External</a:t>
            </a:r>
            <a:r>
              <a:rPr lang="de-DE"/>
              <a:t> </a:t>
            </a:r>
            <a:r>
              <a:rPr lang="de-DE" err="1"/>
              <a:t>and</a:t>
            </a:r>
            <a:r>
              <a:rPr lang="de-DE"/>
              <a:t> internal </a:t>
            </a:r>
            <a:r>
              <a:rPr lang="de-DE" err="1"/>
              <a:t>accounting</a:t>
            </a:r>
            <a:r>
              <a:rPr lang="de-DE"/>
              <a:t> </a:t>
            </a:r>
            <a:r>
              <a:rPr lang="de-DE" err="1"/>
              <a:t>are</a:t>
            </a:r>
            <a:r>
              <a:rPr lang="de-DE"/>
              <a:t> </a:t>
            </a:r>
            <a:r>
              <a:rPr lang="de-DE" err="1"/>
              <a:t>harmonized</a:t>
            </a:r>
            <a:endParaRPr lang="de-DE"/>
          </a:p>
          <a:p>
            <a:pPr lvl="1"/>
            <a:r>
              <a:rPr lang="en-US"/>
              <a:t>Flexible, multi-dimensional real-time analyses can be executed directly from the Universal Journal - without replication of the data into the BI.</a:t>
            </a:r>
            <a:endParaRPr lang="de-DE"/>
          </a:p>
          <a:p>
            <a:pPr lvl="0"/>
            <a:r>
              <a:rPr lang="en-US"/>
              <a:t>There are apps for:</a:t>
            </a:r>
          </a:p>
          <a:p>
            <a:pPr lvl="1"/>
            <a:r>
              <a:rPr lang="en-US"/>
              <a:t>reporting on cost centers, internal orders, projects, sales, items and reporting on market segments based on the account-based approach</a:t>
            </a:r>
            <a:endParaRPr lang="de-DE"/>
          </a:p>
          <a:p>
            <a:pPr lvl="0"/>
            <a:r>
              <a:rPr lang="en-US"/>
              <a:t>There aren’t yet apps for: </a:t>
            </a:r>
          </a:p>
          <a:p>
            <a:pPr lvl="1"/>
            <a:r>
              <a:rPr lang="en-US"/>
              <a:t>reporting on commitments for any of the CO account assignments, reporting on target costs, variance categories, intercompany eliminations, reporting on budget, allotted costs, work in process or results analysis, reporting on cost estimates</a:t>
            </a:r>
            <a:endParaRPr lang="de-DE"/>
          </a:p>
        </p:txBody>
      </p:sp>
    </p:spTree>
    <p:extLst>
      <p:ext uri="{BB962C8B-B14F-4D97-AF65-F5344CB8AC3E}">
        <p14:creationId xmlns:p14="http://schemas.microsoft.com/office/powerpoint/2010/main" val="28487654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en-US" altLang="de-DE">
                <a:latin typeface="Arial" panose="020B0604020202020204" pitchFamily="34" charset="0"/>
              </a:rPr>
              <a:t>Innovations in S/4HANA</a:t>
            </a:r>
            <a:br>
              <a:rPr lang="en-US" altLang="de-DE">
                <a:latin typeface="Arial" panose="020B0604020202020204" pitchFamily="34" charset="0"/>
              </a:rPr>
            </a:br>
            <a:r>
              <a:rPr lang="en-US" altLang="de-DE" sz="2400">
                <a:latin typeface="Arial" panose="020B0604020202020204" pitchFamily="34" charset="0"/>
              </a:rPr>
              <a:t>3) </a:t>
            </a:r>
            <a:r>
              <a:rPr lang="de-DE" sz="2400"/>
              <a:t>Technical </a:t>
            </a:r>
            <a:r>
              <a:rPr lang="de-DE" sz="2400" err="1"/>
              <a:t>Changes</a:t>
            </a:r>
            <a:r>
              <a:rPr lang="de-DE" sz="2400"/>
              <a:t> in Material </a:t>
            </a:r>
            <a:r>
              <a:rPr lang="de-DE" sz="2400" err="1"/>
              <a:t>Ledger</a:t>
            </a:r>
            <a:endParaRPr lang="de-DE"/>
          </a:p>
        </p:txBody>
      </p:sp>
      <p:sp>
        <p:nvSpPr>
          <p:cNvPr id="3" name="Inhaltsplatzhalter 2"/>
          <p:cNvSpPr>
            <a:spLocks noGrp="1"/>
          </p:cNvSpPr>
          <p:nvPr>
            <p:ph idx="1"/>
          </p:nvPr>
        </p:nvSpPr>
        <p:spPr>
          <a:xfrm>
            <a:off x="324000" y="1550240"/>
            <a:ext cx="11030630" cy="4913196"/>
          </a:xfrm>
        </p:spPr>
        <p:txBody>
          <a:bodyPr>
            <a:normAutofit/>
          </a:bodyPr>
          <a:lstStyle/>
          <a:p>
            <a:pPr lvl="0"/>
            <a:r>
              <a:rPr lang="en-US" dirty="0"/>
              <a:t>The use of Material Ledger (ML) is now obligatory and automatically active in all SAP S/4HANA systems</a:t>
            </a:r>
            <a:endParaRPr lang="de-DE" dirty="0"/>
          </a:p>
          <a:p>
            <a:pPr marL="201600" lvl="1" indent="0">
              <a:buNone/>
            </a:pPr>
            <a:r>
              <a:rPr lang="en-US" dirty="0"/>
              <a:t>fulfills two basic </a:t>
            </a:r>
            <a:r>
              <a:rPr lang="en-US" dirty="0" smtClean="0"/>
              <a:t>objectives:</a:t>
            </a:r>
          </a:p>
          <a:p>
            <a:pPr lvl="1"/>
            <a:r>
              <a:rPr lang="en-US" u="sng" dirty="0" smtClean="0"/>
              <a:t>the </a:t>
            </a:r>
            <a:r>
              <a:rPr lang="en-US" u="sng" dirty="0"/>
              <a:t>ability to manage material prices in multiple </a:t>
            </a:r>
            <a:r>
              <a:rPr lang="en-US" u="sng" dirty="0" smtClean="0"/>
              <a:t>currencies/valuations</a:t>
            </a:r>
            <a:r>
              <a:rPr lang="en-US" dirty="0" smtClean="0"/>
              <a:t>: </a:t>
            </a:r>
            <a:r>
              <a:rPr lang="en-US" dirty="0"/>
              <a:t>Material inventory values are normally managed by the system in only one currency (company code currency). The material ledger enables the system to manage inventory values in </a:t>
            </a:r>
            <a:r>
              <a:rPr lang="en-US" dirty="0" smtClean="0"/>
              <a:t>additional </a:t>
            </a:r>
            <a:r>
              <a:rPr lang="en-US" dirty="0"/>
              <a:t>currencies/valuations. This is achieved by updating all goods movements in the material </a:t>
            </a:r>
            <a:r>
              <a:rPr lang="en-US" dirty="0" smtClean="0"/>
              <a:t>ledger. Currency </a:t>
            </a:r>
            <a:r>
              <a:rPr lang="en-US" dirty="0"/>
              <a:t>amounts are translated into foreign currencies at historical exchange rates directly at the time of posting. </a:t>
            </a:r>
            <a:endParaRPr lang="en-US" dirty="0" smtClean="0"/>
          </a:p>
          <a:p>
            <a:pPr lvl="1"/>
            <a:r>
              <a:rPr lang="en-US" u="sng" dirty="0" smtClean="0"/>
              <a:t>and </a:t>
            </a:r>
            <a:r>
              <a:rPr lang="en-US" u="sng" dirty="0"/>
              <a:t>actual </a:t>
            </a:r>
            <a:r>
              <a:rPr lang="en-US" u="sng" dirty="0" smtClean="0"/>
              <a:t>costing</a:t>
            </a:r>
            <a:r>
              <a:rPr lang="en-US" dirty="0" smtClean="0"/>
              <a:t>: </a:t>
            </a:r>
            <a:r>
              <a:rPr lang="en-US" dirty="0"/>
              <a:t>with the purpose of determining actual costs for externally procured materials and materials produced </a:t>
            </a:r>
            <a:r>
              <a:rPr lang="en-US" dirty="0" smtClean="0"/>
              <a:t>in-house</a:t>
            </a:r>
          </a:p>
          <a:p>
            <a:pPr lvl="2"/>
            <a:r>
              <a:rPr lang="en-US" dirty="0" smtClean="0"/>
              <a:t>In </a:t>
            </a:r>
            <a:r>
              <a:rPr lang="en-US" dirty="0"/>
              <a:t>addition, actual costing uses actual costs to valuate inventories of raw materials, </a:t>
            </a:r>
            <a:r>
              <a:rPr lang="en-US" dirty="0" smtClean="0"/>
              <a:t>semi finished </a:t>
            </a:r>
            <a:r>
              <a:rPr lang="en-US" dirty="0"/>
              <a:t>products, and finished </a:t>
            </a:r>
            <a:r>
              <a:rPr lang="en-US" dirty="0" smtClean="0"/>
              <a:t>products</a:t>
            </a:r>
          </a:p>
          <a:p>
            <a:pPr lvl="2"/>
            <a:r>
              <a:rPr lang="en-US" dirty="0" smtClean="0"/>
              <a:t>Actual </a:t>
            </a:r>
            <a:r>
              <a:rPr lang="en-US" dirty="0"/>
              <a:t>costing calculates an actual price (periodic unit price) for each material, into which all actual costs for the particular period flow.</a:t>
            </a:r>
          </a:p>
          <a:p>
            <a:pPr lvl="2"/>
            <a:endParaRPr lang="de-DE" dirty="0"/>
          </a:p>
        </p:txBody>
      </p:sp>
    </p:spTree>
    <p:extLst>
      <p:ext uri="{BB962C8B-B14F-4D97-AF65-F5344CB8AC3E}">
        <p14:creationId xmlns:p14="http://schemas.microsoft.com/office/powerpoint/2010/main" val="5718598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en-US" altLang="de-DE">
                <a:latin typeface="Arial" panose="020B0604020202020204" pitchFamily="34" charset="0"/>
              </a:rPr>
              <a:t>Innovations in S/4HANA</a:t>
            </a:r>
            <a:br>
              <a:rPr lang="en-US" altLang="de-DE">
                <a:latin typeface="Arial" panose="020B0604020202020204" pitchFamily="34" charset="0"/>
              </a:rPr>
            </a:br>
            <a:r>
              <a:rPr lang="en-US" altLang="de-DE" sz="2400">
                <a:latin typeface="Arial" panose="020B0604020202020204" pitchFamily="34" charset="0"/>
              </a:rPr>
              <a:t>3) </a:t>
            </a:r>
            <a:r>
              <a:rPr lang="de-DE" sz="2400"/>
              <a:t>Technical </a:t>
            </a:r>
            <a:r>
              <a:rPr lang="de-DE" sz="2400" err="1"/>
              <a:t>Changes</a:t>
            </a:r>
            <a:r>
              <a:rPr lang="de-DE" sz="2400"/>
              <a:t> in Material </a:t>
            </a:r>
            <a:r>
              <a:rPr lang="de-DE" sz="2400" err="1"/>
              <a:t>Ledger</a:t>
            </a:r>
            <a:endParaRPr lang="de-DE"/>
          </a:p>
        </p:txBody>
      </p:sp>
      <p:sp>
        <p:nvSpPr>
          <p:cNvPr id="3" name="Inhaltsplatzhalter 2"/>
          <p:cNvSpPr>
            <a:spLocks noGrp="1"/>
          </p:cNvSpPr>
          <p:nvPr>
            <p:ph idx="1"/>
          </p:nvPr>
        </p:nvSpPr>
        <p:spPr>
          <a:xfrm>
            <a:off x="323996" y="1532133"/>
            <a:ext cx="11030630" cy="4913196"/>
          </a:xfrm>
        </p:spPr>
        <p:txBody>
          <a:bodyPr>
            <a:normAutofit/>
          </a:bodyPr>
          <a:lstStyle/>
          <a:p>
            <a:pPr lvl="0"/>
            <a:r>
              <a:rPr lang="en-US"/>
              <a:t>It is no longer allowed to use an ML type that references currency settings defined in FI or CO</a:t>
            </a:r>
            <a:endParaRPr lang="de-DE"/>
          </a:p>
          <a:p>
            <a:pPr lvl="0"/>
            <a:r>
              <a:rPr lang="de-DE"/>
              <a:t>Transaction CKM3PH (Price Determination </a:t>
            </a:r>
            <a:r>
              <a:rPr lang="de-DE" err="1"/>
              <a:t>Structure</a:t>
            </a:r>
            <a:r>
              <a:rPr lang="de-DE"/>
              <a:t>) </a:t>
            </a:r>
          </a:p>
          <a:p>
            <a:pPr marL="0" lvl="0" indent="0">
              <a:buNone/>
            </a:pPr>
            <a:r>
              <a:rPr lang="de-DE"/>
              <a:t>    </a:t>
            </a:r>
            <a:r>
              <a:rPr lang="de-DE" err="1"/>
              <a:t>replaces</a:t>
            </a:r>
            <a:r>
              <a:rPr lang="de-DE"/>
              <a:t> CKM3 / CKM3N </a:t>
            </a:r>
          </a:p>
          <a:p>
            <a:pPr lvl="1"/>
            <a:r>
              <a:rPr lang="en-US"/>
              <a:t>provides an improved view of materials in plants with </a:t>
            </a:r>
          </a:p>
          <a:p>
            <a:pPr marL="201600" lvl="1" indent="0">
              <a:buNone/>
            </a:pPr>
            <a:r>
              <a:rPr lang="en-US"/>
              <a:t>    active Actual Costing </a:t>
            </a:r>
            <a:endParaRPr lang="de-DE"/>
          </a:p>
          <a:p>
            <a:pPr lvl="1"/>
            <a:r>
              <a:rPr lang="en-US"/>
              <a:t>All views offered by CKM3/CKM3N are no longer </a:t>
            </a:r>
          </a:p>
          <a:p>
            <a:pPr marL="201600" lvl="1" indent="0">
              <a:buNone/>
            </a:pPr>
            <a:r>
              <a:rPr lang="en-US"/>
              <a:t>    available, except CKM3 Price History view </a:t>
            </a:r>
          </a:p>
          <a:p>
            <a:pPr marL="201600" lvl="1" indent="0">
              <a:buNone/>
            </a:pPr>
            <a:r>
              <a:rPr lang="en-US"/>
              <a:t>    (via CKM3PH for all materials)</a:t>
            </a:r>
            <a:endParaRPr lang="de-DE"/>
          </a:p>
        </p:txBody>
      </p:sp>
      <p:pic>
        <p:nvPicPr>
          <p:cNvPr id="5" name="Grafik 4"/>
          <p:cNvPicPr>
            <a:picLocks noChangeAspect="1"/>
          </p:cNvPicPr>
          <p:nvPr/>
        </p:nvPicPr>
        <p:blipFill>
          <a:blip r:embed="rId2"/>
          <a:stretch>
            <a:fillRect/>
          </a:stretch>
        </p:blipFill>
        <p:spPr>
          <a:xfrm>
            <a:off x="5364618" y="2799239"/>
            <a:ext cx="5905044" cy="3190081"/>
          </a:xfrm>
          <a:prstGeom prst="rect">
            <a:avLst/>
          </a:prstGeom>
        </p:spPr>
      </p:pic>
    </p:spTree>
    <p:extLst>
      <p:ext uri="{BB962C8B-B14F-4D97-AF65-F5344CB8AC3E}">
        <p14:creationId xmlns:p14="http://schemas.microsoft.com/office/powerpoint/2010/main" val="16068684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ltLang="de-DE" sz="5000" dirty="0"/>
              <a:t>Human Capital Management (HCM)</a:t>
            </a:r>
            <a:endParaRPr lang="de-DE" sz="5000" dirty="0"/>
          </a:p>
        </p:txBody>
      </p:sp>
      <p:sp>
        <p:nvSpPr>
          <p:cNvPr id="3" name="Untertitel 2"/>
          <p:cNvSpPr>
            <a:spLocks noGrp="1"/>
          </p:cNvSpPr>
          <p:nvPr>
            <p:ph type="subTitle" idx="1"/>
          </p:nvPr>
        </p:nvSpPr>
        <p:spPr/>
        <p:txBody>
          <a:bodyPr/>
          <a:lstStyle/>
          <a:p>
            <a:r>
              <a:rPr lang="en-US" dirty="0"/>
              <a:t>Curriculum: Introduction to S/4HANA using Global Bike</a:t>
            </a:r>
          </a:p>
          <a:p>
            <a:endParaRPr lang="en-US" dirty="0"/>
          </a:p>
        </p:txBody>
      </p:sp>
    </p:spTree>
    <p:extLst>
      <p:ext uri="{BB962C8B-B14F-4D97-AF65-F5344CB8AC3E}">
        <p14:creationId xmlns:p14="http://schemas.microsoft.com/office/powerpoint/2010/main" val="2127043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324000" y="1691079"/>
            <a:ext cx="10553384" cy="2157352"/>
          </a:xfrm>
        </p:spPr>
        <p:txBody>
          <a:bodyPr/>
          <a:lstStyle/>
          <a:p>
            <a:r>
              <a:rPr lang="en-US" dirty="0"/>
              <a:t>There are redundant object models in the traditional ERP system where the vendor master and customer master is used.</a:t>
            </a:r>
          </a:p>
          <a:p>
            <a:pPr lvl="1"/>
            <a:r>
              <a:rPr lang="en-US" dirty="0"/>
              <a:t>The (mandatory) target in SAP S/4HANA is the Business Partner approach.</a:t>
            </a:r>
            <a:endParaRPr lang="de-DE" dirty="0"/>
          </a:p>
          <a:p>
            <a:r>
              <a:rPr lang="en-US" dirty="0"/>
              <a:t>Business partners can be categorized as a person, group, or organization as follows:</a:t>
            </a:r>
            <a:endParaRPr lang="de-DE" dirty="0"/>
          </a:p>
          <a:p>
            <a:pPr lvl="1"/>
            <a:r>
              <a:rPr lang="en-US" dirty="0"/>
              <a:t>An organization represents units such as a company (for example, a legal person), parts of a legal entity (for example, a department), or an association. Organization is an umbrella term to map every kind of situation in the day-to-day business activities. </a:t>
            </a:r>
            <a:endParaRPr lang="de-DE" dirty="0"/>
          </a:p>
          <a:p>
            <a:pPr lvl="1"/>
            <a:r>
              <a:rPr lang="en-US" dirty="0"/>
              <a:t>A group represents a shared living arrangement, a married couple, or an executive board.</a:t>
            </a:r>
            <a:endParaRPr lang="de-DE" dirty="0"/>
          </a:p>
          <a:p>
            <a:endParaRPr lang="de-DE" dirty="0"/>
          </a:p>
        </p:txBody>
      </p:sp>
      <p:sp>
        <p:nvSpPr>
          <p:cNvPr id="3" name="Titel 2"/>
          <p:cNvSpPr>
            <a:spLocks noGrp="1"/>
          </p:cNvSpPr>
          <p:nvPr>
            <p:ph type="title"/>
          </p:nvPr>
        </p:nvSpPr>
        <p:spPr/>
        <p:txBody>
          <a:bodyPr/>
          <a:lstStyle/>
          <a:p>
            <a:r>
              <a:rPr lang="de-DE" dirty="0" err="1"/>
              <a:t>Innovations</a:t>
            </a:r>
            <a:r>
              <a:rPr lang="de-DE" dirty="0"/>
              <a:t> in SAP S/4HANA</a:t>
            </a:r>
            <a:br>
              <a:rPr lang="de-DE" dirty="0"/>
            </a:br>
            <a:r>
              <a:rPr lang="de-DE" sz="2400" dirty="0"/>
              <a:t>Business Partner</a:t>
            </a:r>
            <a:endParaRPr lang="de-DE" dirty="0"/>
          </a:p>
        </p:txBody>
      </p:sp>
    </p:spTree>
    <p:extLst>
      <p:ext uri="{BB962C8B-B14F-4D97-AF65-F5344CB8AC3E}">
        <p14:creationId xmlns:p14="http://schemas.microsoft.com/office/powerpoint/2010/main" val="18656919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Innovations in S/4HANA</a:t>
            </a:r>
          </a:p>
        </p:txBody>
      </p:sp>
      <p:sp>
        <p:nvSpPr>
          <p:cNvPr id="3" name="Inhaltsplatzhalter 2"/>
          <p:cNvSpPr>
            <a:spLocks noGrp="1"/>
          </p:cNvSpPr>
          <p:nvPr>
            <p:ph idx="1"/>
          </p:nvPr>
        </p:nvSpPr>
        <p:spPr/>
        <p:txBody>
          <a:bodyPr/>
          <a:lstStyle/>
          <a:p>
            <a:pPr lvl="0"/>
            <a:r>
              <a:rPr lang="en-US" dirty="0" err="1"/>
              <a:t>SuccessFactors</a:t>
            </a:r>
            <a:r>
              <a:rPr lang="en-US" dirty="0"/>
              <a:t>: the next generation HCM suite in the public Cloud </a:t>
            </a:r>
          </a:p>
          <a:p>
            <a:pPr marL="0" lvl="0" indent="0">
              <a:buNone/>
            </a:pPr>
            <a:endParaRPr lang="de-DE" dirty="0"/>
          </a:p>
          <a:p>
            <a:pPr lvl="1">
              <a:buFont typeface="Wingdings" panose="05000000000000000000" pitchFamily="2" charset="2"/>
              <a:buChar char="Ø"/>
            </a:pPr>
            <a:r>
              <a:rPr lang="en-US" dirty="0"/>
              <a:t> the go-forward HCM solution for cloud and on premise</a:t>
            </a:r>
          </a:p>
          <a:p>
            <a:pPr marL="0" lvl="0" indent="0">
              <a:buNone/>
            </a:pPr>
            <a:endParaRPr lang="de-DE" dirty="0"/>
          </a:p>
          <a:p>
            <a:r>
              <a:rPr lang="en-US" dirty="0"/>
              <a:t>connects S/4HANA with productized integration based on HCI content </a:t>
            </a:r>
            <a:r>
              <a:rPr lang="de-DE" dirty="0"/>
              <a:t>(HANA Cloud Integration)</a:t>
            </a:r>
          </a:p>
          <a:p>
            <a:pPr lvl="1">
              <a:buFont typeface="Wingdings" panose="05000000000000000000" pitchFamily="2" charset="2"/>
              <a:buChar char="Ø"/>
            </a:pPr>
            <a:r>
              <a:rPr lang="de-DE" dirty="0"/>
              <a:t>out-</a:t>
            </a:r>
            <a:r>
              <a:rPr lang="de-DE" dirty="0" err="1"/>
              <a:t>of</a:t>
            </a:r>
            <a:r>
              <a:rPr lang="de-DE" dirty="0"/>
              <a:t>-</a:t>
            </a:r>
            <a:r>
              <a:rPr lang="de-DE" dirty="0" err="1"/>
              <a:t>the</a:t>
            </a:r>
            <a:r>
              <a:rPr lang="de-DE" dirty="0"/>
              <a:t>-box </a:t>
            </a:r>
            <a:r>
              <a:rPr lang="de-DE" dirty="0" err="1"/>
              <a:t>connectivity</a:t>
            </a:r>
            <a:r>
              <a:rPr lang="de-DE" dirty="0"/>
              <a:t> </a:t>
            </a:r>
            <a:r>
              <a:rPr lang="de-DE" dirty="0" err="1"/>
              <a:t>options</a:t>
            </a:r>
            <a:r>
              <a:rPr lang="de-DE" dirty="0"/>
              <a:t> </a:t>
            </a:r>
            <a:r>
              <a:rPr lang="de-DE" dirty="0" err="1"/>
              <a:t>between</a:t>
            </a:r>
            <a:r>
              <a:rPr lang="de-DE" dirty="0"/>
              <a:t> </a:t>
            </a:r>
            <a:r>
              <a:rPr lang="de-DE" dirty="0" err="1"/>
              <a:t>cloud</a:t>
            </a:r>
            <a:r>
              <a:rPr lang="de-DE" dirty="0"/>
              <a:t> </a:t>
            </a:r>
            <a:r>
              <a:rPr lang="de-DE" dirty="0" err="1"/>
              <a:t>and</a:t>
            </a:r>
            <a:r>
              <a:rPr lang="de-DE" dirty="0"/>
              <a:t> on </a:t>
            </a:r>
            <a:r>
              <a:rPr lang="de-DE" dirty="0" err="1"/>
              <a:t>premise</a:t>
            </a:r>
            <a:r>
              <a:rPr lang="de-DE" dirty="0"/>
              <a:t> </a:t>
            </a:r>
            <a:r>
              <a:rPr lang="de-DE" dirty="0" err="1"/>
              <a:t>applikations</a:t>
            </a:r>
            <a:endParaRPr lang="de-DE" dirty="0"/>
          </a:p>
          <a:p>
            <a:pPr lvl="1">
              <a:buFont typeface="Wingdings" panose="05000000000000000000" pitchFamily="2" charset="2"/>
              <a:buChar char="Ø"/>
            </a:pPr>
            <a:r>
              <a:rPr lang="de-DE" dirty="0"/>
              <a:t>e.g. OnPremise2Onpremise, Cloud2Cloud </a:t>
            </a:r>
            <a:r>
              <a:rPr lang="de-DE" dirty="0" err="1"/>
              <a:t>or</a:t>
            </a:r>
            <a:r>
              <a:rPr lang="de-DE" dirty="0"/>
              <a:t> Cloud2OnPremise</a:t>
            </a:r>
          </a:p>
          <a:p>
            <a:pPr marL="0" lvl="0" indent="0">
              <a:buNone/>
            </a:pPr>
            <a:endParaRPr lang="de-DE" dirty="0"/>
          </a:p>
          <a:p>
            <a:pPr lvl="0"/>
            <a:r>
              <a:rPr lang="en-US" dirty="0"/>
              <a:t>SAP S/4HANA customers may also using SAP ERP HCM </a:t>
            </a:r>
            <a:r>
              <a:rPr lang="en-US" dirty="0" err="1"/>
              <a:t>on-premise</a:t>
            </a:r>
            <a:endParaRPr lang="en-US" dirty="0"/>
          </a:p>
          <a:p>
            <a:pPr lvl="0"/>
            <a:endParaRPr lang="de-DE" dirty="0"/>
          </a:p>
          <a:p>
            <a:pPr marL="0" indent="0">
              <a:buNone/>
            </a:pPr>
            <a:endParaRPr lang="de-DE" dirty="0"/>
          </a:p>
        </p:txBody>
      </p:sp>
    </p:spTree>
    <p:extLst>
      <p:ext uri="{BB962C8B-B14F-4D97-AF65-F5344CB8AC3E}">
        <p14:creationId xmlns:p14="http://schemas.microsoft.com/office/powerpoint/2010/main" val="3629700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Innovations in S/4HANA</a:t>
            </a:r>
          </a:p>
        </p:txBody>
      </p:sp>
      <p:pic>
        <p:nvPicPr>
          <p:cNvPr id="6" name="Grafi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4717" y="2797366"/>
            <a:ext cx="7900168" cy="3693585"/>
          </a:xfrm>
          <a:prstGeom prst="rect">
            <a:avLst/>
          </a:prstGeom>
        </p:spPr>
      </p:pic>
      <p:sp>
        <p:nvSpPr>
          <p:cNvPr id="3" name="Inhaltsplatzhalter 2"/>
          <p:cNvSpPr>
            <a:spLocks noGrp="1"/>
          </p:cNvSpPr>
          <p:nvPr>
            <p:ph idx="1"/>
          </p:nvPr>
        </p:nvSpPr>
        <p:spPr/>
        <p:txBody>
          <a:bodyPr/>
          <a:lstStyle/>
          <a:p>
            <a:r>
              <a:rPr lang="de-DE" dirty="0"/>
              <a:t>SAP SuccessFactors </a:t>
            </a:r>
            <a:r>
              <a:rPr lang="en-US" dirty="0"/>
              <a:t>is the new HR Management in</a:t>
            </a:r>
            <a:r>
              <a:rPr lang="de-DE" dirty="0"/>
              <a:t> S/4HANA </a:t>
            </a:r>
            <a:r>
              <a:rPr lang="en-US" dirty="0"/>
              <a:t>and is </a:t>
            </a:r>
            <a:r>
              <a:rPr lang="en-US" dirty="0" smtClean="0"/>
              <a:t>supposed </a:t>
            </a:r>
            <a:r>
              <a:rPr lang="en-US" dirty="0"/>
              <a:t>to replace the ERP HCM as a cloud solution in the future</a:t>
            </a:r>
            <a:r>
              <a:rPr lang="de-DE" dirty="0"/>
              <a:t> </a:t>
            </a:r>
            <a:endParaRPr lang="de-DE" b="1" dirty="0"/>
          </a:p>
        </p:txBody>
      </p:sp>
      <p:sp>
        <p:nvSpPr>
          <p:cNvPr id="7" name="Textfeld 6"/>
          <p:cNvSpPr txBox="1"/>
          <p:nvPr/>
        </p:nvSpPr>
        <p:spPr>
          <a:xfrm>
            <a:off x="323999" y="2550017"/>
            <a:ext cx="4235121" cy="553998"/>
          </a:xfrm>
          <a:prstGeom prst="rect">
            <a:avLst/>
          </a:prstGeom>
          <a:noFill/>
        </p:spPr>
        <p:txBody>
          <a:bodyPr wrap="square" lIns="0" tIns="0" rIns="0" bIns="0" rtlCol="0">
            <a:spAutoFit/>
          </a:bodyPr>
          <a:lstStyle/>
          <a:p>
            <a:pPr marL="201600" indent="-216000" fontAlgn="base">
              <a:spcAft>
                <a:spcPct val="0"/>
              </a:spcAft>
              <a:buClr>
                <a:schemeClr val="accent1"/>
              </a:buClr>
              <a:buSzPct val="100000"/>
              <a:buFont typeface="Wingdings" panose="05000000000000000000" pitchFamily="2" charset="2"/>
              <a:buChar char="§"/>
            </a:pPr>
            <a:r>
              <a:rPr lang="en-US" sz="1800" dirty="0">
                <a:latin typeface="+mn-lt"/>
              </a:rPr>
              <a:t>The functions are organized in </a:t>
            </a:r>
            <a:r>
              <a:rPr lang="en-US" sz="1800" dirty="0"/>
              <a:t>combinable modules</a:t>
            </a:r>
            <a:r>
              <a:rPr lang="en-US" sz="1800" dirty="0">
                <a:latin typeface="+mn-lt"/>
              </a:rPr>
              <a:t>:</a:t>
            </a:r>
          </a:p>
        </p:txBody>
      </p:sp>
    </p:spTree>
    <p:extLst>
      <p:ext uri="{BB962C8B-B14F-4D97-AF65-F5344CB8AC3E}">
        <p14:creationId xmlns:p14="http://schemas.microsoft.com/office/powerpoint/2010/main" val="37569881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Innovations in S/4HANA</a:t>
            </a:r>
            <a:br>
              <a:rPr lang="de-DE" dirty="0"/>
            </a:br>
            <a:r>
              <a:rPr lang="en-US" sz="2400" dirty="0">
                <a:solidFill>
                  <a:srgbClr val="666666"/>
                </a:solidFill>
              </a:rPr>
              <a:t>Productized Integrations between </a:t>
            </a:r>
            <a:r>
              <a:rPr lang="en-US" sz="2400" dirty="0" err="1">
                <a:solidFill>
                  <a:srgbClr val="666666"/>
                </a:solidFill>
              </a:rPr>
              <a:t>SuccessFactors</a:t>
            </a:r>
            <a:r>
              <a:rPr lang="en-US" sz="2400" dirty="0">
                <a:solidFill>
                  <a:srgbClr val="666666"/>
                </a:solidFill>
              </a:rPr>
              <a:t> and S/4HANA</a:t>
            </a:r>
            <a:endParaRPr lang="de-DE" sz="2400" dirty="0">
              <a:solidFill>
                <a:srgbClr val="666666"/>
              </a:solidFill>
            </a:endParaRPr>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4333" y="1502233"/>
            <a:ext cx="7965314" cy="4638279"/>
          </a:xfrm>
          <a:prstGeom prst="rect">
            <a:avLst/>
          </a:prstGeom>
        </p:spPr>
      </p:pic>
      <p:sp>
        <p:nvSpPr>
          <p:cNvPr id="5" name="Textfeld 4"/>
          <p:cNvSpPr txBox="1"/>
          <p:nvPr/>
        </p:nvSpPr>
        <p:spPr>
          <a:xfrm>
            <a:off x="4669244" y="2553019"/>
            <a:ext cx="2854712" cy="523220"/>
          </a:xfrm>
          <a:prstGeom prst="rect">
            <a:avLst/>
          </a:prstGeom>
          <a:noFill/>
        </p:spPr>
        <p:txBody>
          <a:bodyPr wrap="square" rtlCol="0">
            <a:spAutoFit/>
          </a:bodyPr>
          <a:lstStyle/>
          <a:p>
            <a:pPr marL="285750" indent="-285750">
              <a:buFont typeface="Arial" panose="020B0604020202020204" pitchFamily="34" charset="0"/>
              <a:buChar char="•"/>
            </a:pPr>
            <a:r>
              <a:rPr lang="en-US" sz="1400" dirty="0"/>
              <a:t>Employee Central</a:t>
            </a:r>
          </a:p>
          <a:p>
            <a:pPr marL="285750" indent="-285750">
              <a:buFont typeface="Arial" panose="020B0604020202020204" pitchFamily="34" charset="0"/>
              <a:buChar char="•"/>
            </a:pPr>
            <a:r>
              <a:rPr lang="en-US" sz="1400" dirty="0"/>
              <a:t>Employee Central Payroll</a:t>
            </a:r>
          </a:p>
        </p:txBody>
      </p:sp>
      <p:sp>
        <p:nvSpPr>
          <p:cNvPr id="6" name="Textfeld 5"/>
          <p:cNvSpPr txBox="1"/>
          <p:nvPr/>
        </p:nvSpPr>
        <p:spPr>
          <a:xfrm>
            <a:off x="259308" y="3821373"/>
            <a:ext cx="1665025" cy="307777"/>
          </a:xfrm>
          <a:prstGeom prst="rect">
            <a:avLst/>
          </a:prstGeom>
          <a:noFill/>
        </p:spPr>
        <p:txBody>
          <a:bodyPr wrap="square" rtlCol="0">
            <a:spAutoFit/>
          </a:bodyPr>
          <a:lstStyle/>
          <a:p>
            <a:r>
              <a:rPr lang="en-US" sz="1400" dirty="0"/>
              <a:t>Cost Center Data</a:t>
            </a:r>
          </a:p>
        </p:txBody>
      </p:sp>
      <p:sp>
        <p:nvSpPr>
          <p:cNvPr id="7" name="Textfeld 6"/>
          <p:cNvSpPr txBox="1"/>
          <p:nvPr/>
        </p:nvSpPr>
        <p:spPr>
          <a:xfrm>
            <a:off x="8933842" y="5237038"/>
            <a:ext cx="2832244" cy="307777"/>
          </a:xfrm>
          <a:prstGeom prst="rect">
            <a:avLst/>
          </a:prstGeom>
          <a:noFill/>
        </p:spPr>
        <p:txBody>
          <a:bodyPr wrap="square" rtlCol="0">
            <a:spAutoFit/>
          </a:bodyPr>
          <a:lstStyle/>
          <a:p>
            <a:r>
              <a:rPr lang="en-US" sz="1400" dirty="0"/>
              <a:t>Employee Availability Information</a:t>
            </a:r>
          </a:p>
        </p:txBody>
      </p:sp>
      <p:sp>
        <p:nvSpPr>
          <p:cNvPr id="8" name="Textfeld 7"/>
          <p:cNvSpPr txBox="1"/>
          <p:nvPr/>
        </p:nvSpPr>
        <p:spPr>
          <a:xfrm>
            <a:off x="8909634" y="2706907"/>
            <a:ext cx="2552131" cy="307777"/>
          </a:xfrm>
          <a:prstGeom prst="rect">
            <a:avLst/>
          </a:prstGeom>
          <a:noFill/>
        </p:spPr>
        <p:txBody>
          <a:bodyPr wrap="square" rtlCol="0">
            <a:spAutoFit/>
          </a:bodyPr>
          <a:lstStyle/>
          <a:p>
            <a:r>
              <a:rPr lang="en-US" sz="1400" dirty="0"/>
              <a:t>Employee Data</a:t>
            </a:r>
          </a:p>
        </p:txBody>
      </p:sp>
      <p:sp>
        <p:nvSpPr>
          <p:cNvPr id="9" name="Textfeld 8"/>
          <p:cNvSpPr txBox="1"/>
          <p:nvPr/>
        </p:nvSpPr>
        <p:spPr>
          <a:xfrm>
            <a:off x="9729166" y="3282779"/>
            <a:ext cx="2033138" cy="523220"/>
          </a:xfrm>
          <a:prstGeom prst="rect">
            <a:avLst/>
          </a:prstGeom>
          <a:noFill/>
        </p:spPr>
        <p:txBody>
          <a:bodyPr wrap="square" rtlCol="0">
            <a:spAutoFit/>
          </a:bodyPr>
          <a:lstStyle/>
          <a:p>
            <a:r>
              <a:rPr lang="en-US" sz="1400" dirty="0"/>
              <a:t>Organizational/Cost Center Assignments</a:t>
            </a:r>
          </a:p>
        </p:txBody>
      </p:sp>
      <p:sp>
        <p:nvSpPr>
          <p:cNvPr id="10" name="Textfeld 9"/>
          <p:cNvSpPr txBox="1"/>
          <p:nvPr/>
        </p:nvSpPr>
        <p:spPr>
          <a:xfrm>
            <a:off x="9889647" y="4333564"/>
            <a:ext cx="1550980" cy="307777"/>
          </a:xfrm>
          <a:prstGeom prst="rect">
            <a:avLst/>
          </a:prstGeom>
          <a:noFill/>
        </p:spPr>
        <p:txBody>
          <a:bodyPr wrap="square" rtlCol="0">
            <a:spAutoFit/>
          </a:bodyPr>
          <a:lstStyle/>
          <a:p>
            <a:r>
              <a:rPr lang="en-US" sz="1400" dirty="0"/>
              <a:t>Payroll Postings</a:t>
            </a:r>
          </a:p>
        </p:txBody>
      </p:sp>
    </p:spTree>
    <p:extLst>
      <p:ext uri="{BB962C8B-B14F-4D97-AF65-F5344CB8AC3E}">
        <p14:creationId xmlns:p14="http://schemas.microsoft.com/office/powerpoint/2010/main" val="29503967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Innovations in S/4HANA</a:t>
            </a:r>
          </a:p>
        </p:txBody>
      </p:sp>
      <p:graphicFrame>
        <p:nvGraphicFramePr>
          <p:cNvPr id="4" name="Inhaltsplatzhalter 5"/>
          <p:cNvGraphicFramePr>
            <a:graphicFrameLocks/>
          </p:cNvGraphicFramePr>
          <p:nvPr>
            <p:extLst/>
          </p:nvPr>
        </p:nvGraphicFramePr>
        <p:xfrm>
          <a:off x="804112" y="2991659"/>
          <a:ext cx="10584976" cy="3439071"/>
        </p:xfrm>
        <a:graphic>
          <a:graphicData uri="http://schemas.openxmlformats.org/drawingml/2006/table">
            <a:tbl>
              <a:tblPr firstRow="1" bandRow="1">
                <a:tableStyleId>{69CF1AB2-1976-4502-BF36-3FF5EA218861}</a:tableStyleId>
              </a:tblPr>
              <a:tblGrid>
                <a:gridCol w="5292488">
                  <a:extLst>
                    <a:ext uri="{9D8B030D-6E8A-4147-A177-3AD203B41FA5}">
                      <a16:colId xmlns:a16="http://schemas.microsoft.com/office/drawing/2014/main" val="20000"/>
                    </a:ext>
                  </a:extLst>
                </a:gridCol>
                <a:gridCol w="5292488">
                  <a:extLst>
                    <a:ext uri="{9D8B030D-6E8A-4147-A177-3AD203B41FA5}">
                      <a16:colId xmlns:a16="http://schemas.microsoft.com/office/drawing/2014/main" val="20001"/>
                    </a:ext>
                  </a:extLst>
                </a:gridCol>
              </a:tblGrid>
              <a:tr h="827660">
                <a:tc>
                  <a:txBody>
                    <a:bodyPr/>
                    <a:lstStyle/>
                    <a:p>
                      <a:pPr marL="285750" indent="-285750">
                        <a:buFont typeface="Arial" panose="020B0604020202020204" pitchFamily="34" charset="0"/>
                        <a:buChar char="•"/>
                      </a:pPr>
                      <a:r>
                        <a:rPr lang="en-US" sz="1800" b="0" kern="1200" baseline="0" noProof="0" dirty="0">
                          <a:solidFill>
                            <a:schemeClr val="dk1"/>
                          </a:solidFill>
                          <a:latin typeface="+mn-lt"/>
                          <a:ea typeface="+mn-ea"/>
                          <a:cs typeface="+mn-cs"/>
                        </a:rPr>
                        <a:t>SuccessFactors is public cloud only</a:t>
                      </a:r>
                    </a:p>
                  </a:txBody>
                  <a:tcPr/>
                </a:tc>
                <a:tc>
                  <a:txBody>
                    <a:bodyPr/>
                    <a:lstStyle/>
                    <a:p>
                      <a:pPr marL="285750" indent="-285750">
                        <a:buFont typeface="Arial" panose="020B0604020202020204" pitchFamily="34" charset="0"/>
                        <a:buChar char="•"/>
                      </a:pPr>
                      <a:r>
                        <a:rPr lang="en-US" sz="1800" b="0" noProof="0" dirty="0"/>
                        <a:t>SAP</a:t>
                      </a:r>
                      <a:r>
                        <a:rPr lang="en-US" sz="1800" b="0" baseline="0" noProof="0" dirty="0"/>
                        <a:t> ERP HCM is on-premise only</a:t>
                      </a:r>
                      <a:endParaRPr lang="en-US" sz="1800" b="0" noProof="0" dirty="0"/>
                    </a:p>
                  </a:txBody>
                  <a:tcPr/>
                </a:tc>
                <a:extLst>
                  <a:ext uri="{0D108BD9-81ED-4DB2-BD59-A6C34878D82A}">
                    <a16:rowId xmlns:a16="http://schemas.microsoft.com/office/drawing/2014/main" val="10000"/>
                  </a:ext>
                </a:extLst>
              </a:tr>
              <a:tr h="827660">
                <a:tc>
                  <a:txBody>
                    <a:bodyPr/>
                    <a:lstStyle/>
                    <a:p>
                      <a:pPr marL="285750" indent="-285750">
                        <a:buFont typeface="Arial" panose="020B0604020202020204" pitchFamily="34" charset="0"/>
                        <a:buChar char="•"/>
                      </a:pPr>
                      <a:r>
                        <a:rPr lang="en-US" sz="1800" noProof="0" dirty="0"/>
                        <a:t>Deploy together</a:t>
                      </a:r>
                      <a:r>
                        <a:rPr lang="en-US" sz="1800" baseline="0" noProof="0" dirty="0"/>
                        <a:t> with S/4 HANA cloud edition (productized integration available today)</a:t>
                      </a:r>
                      <a:endParaRPr lang="en-US" sz="1800" noProof="0" dirty="0"/>
                    </a:p>
                  </a:txBody>
                  <a:tcPr/>
                </a:tc>
                <a:tc>
                  <a:txBody>
                    <a:bodyPr/>
                    <a:lstStyle/>
                    <a:p>
                      <a:pPr marL="285750" indent="-285750">
                        <a:buFont typeface="Arial" panose="020B0604020202020204" pitchFamily="34" charset="0"/>
                        <a:buChar char="•"/>
                      </a:pPr>
                      <a:r>
                        <a:rPr lang="en-US" sz="1800" noProof="0" dirty="0"/>
                        <a:t>Deploy as single</a:t>
                      </a:r>
                      <a:r>
                        <a:rPr lang="en-US" sz="1800" baseline="0" noProof="0" dirty="0"/>
                        <a:t> instance, co-deployed with S/4 HANA on-premise edition</a:t>
                      </a:r>
                      <a:endParaRPr lang="en-US" sz="1800" noProof="0" dirty="0"/>
                    </a:p>
                  </a:txBody>
                  <a:tcPr/>
                </a:tc>
                <a:extLst>
                  <a:ext uri="{0D108BD9-81ED-4DB2-BD59-A6C34878D82A}">
                    <a16:rowId xmlns:a16="http://schemas.microsoft.com/office/drawing/2014/main" val="10001"/>
                  </a:ext>
                </a:extLst>
              </a:tr>
              <a:tr h="956091">
                <a:tc>
                  <a:txBody>
                    <a:bodyPr/>
                    <a:lstStyle/>
                    <a:p>
                      <a:pPr marL="285750" indent="-285750">
                        <a:buFont typeface="Arial" panose="020B0604020202020204" pitchFamily="34" charset="0"/>
                        <a:buChar char="•"/>
                      </a:pPr>
                      <a:r>
                        <a:rPr lang="en-US" sz="1800" noProof="0" dirty="0"/>
                        <a:t>Deploy together with S/4 HANA on-premise edition (productized</a:t>
                      </a:r>
                      <a:r>
                        <a:rPr lang="en-US" sz="1800" baseline="0" noProof="0" dirty="0"/>
                        <a:t> integration planned 2H2015)</a:t>
                      </a:r>
                      <a:endParaRPr lang="en-US" sz="1800" noProof="0" dirty="0"/>
                    </a:p>
                  </a:txBody>
                  <a:tcPr/>
                </a:tc>
                <a:tc>
                  <a:txBody>
                    <a:bodyPr/>
                    <a:lstStyle/>
                    <a:p>
                      <a:pPr marL="285750" indent="-285750">
                        <a:buFont typeface="Arial" panose="020B0604020202020204" pitchFamily="34" charset="0"/>
                        <a:buChar char="•"/>
                      </a:pPr>
                      <a:r>
                        <a:rPr lang="en-US" sz="1800" noProof="0" dirty="0"/>
                        <a:t>Deploy as separate instance connected with S/4 HANA on-premise edition,</a:t>
                      </a:r>
                      <a:r>
                        <a:rPr lang="en-US" sz="1800" baseline="0" noProof="0" dirty="0"/>
                        <a:t> productized integration based on ALE</a:t>
                      </a:r>
                      <a:endParaRPr lang="en-US" sz="1800" noProof="0" dirty="0"/>
                    </a:p>
                  </a:txBody>
                  <a:tcPr/>
                </a:tc>
                <a:extLst>
                  <a:ext uri="{0D108BD9-81ED-4DB2-BD59-A6C34878D82A}">
                    <a16:rowId xmlns:a16="http://schemas.microsoft.com/office/drawing/2014/main" val="10002"/>
                  </a:ext>
                </a:extLst>
              </a:tr>
              <a:tr h="827660">
                <a:tc>
                  <a:txBody>
                    <a:bodyPr/>
                    <a:lstStyle/>
                    <a:p>
                      <a:pPr marL="285750" indent="-285750">
                        <a:buFont typeface="Arial" panose="020B0604020202020204" pitchFamily="34" charset="0"/>
                        <a:buChar char="•"/>
                      </a:pPr>
                      <a:r>
                        <a:rPr lang="en-US" sz="1800" noProof="0" dirty="0"/>
                        <a:t>Productized</a:t>
                      </a:r>
                      <a:r>
                        <a:rPr lang="en-US" sz="1800" baseline="0" noProof="0" dirty="0"/>
                        <a:t> Integration via HCI</a:t>
                      </a:r>
                      <a:endParaRPr lang="en-US" sz="1800" noProof="0" dirty="0"/>
                    </a:p>
                  </a:txBody>
                  <a:tcPr/>
                </a:tc>
                <a:tc>
                  <a:txBody>
                    <a:bodyPr/>
                    <a:lstStyle/>
                    <a:p>
                      <a:pPr marL="285750" indent="-285750">
                        <a:buFont typeface="Arial" panose="020B0604020202020204" pitchFamily="34" charset="0"/>
                        <a:buChar char="•"/>
                      </a:pPr>
                      <a:r>
                        <a:rPr lang="en-US" sz="1800" noProof="0" dirty="0"/>
                        <a:t>Productized integration to deploy with S/4HANA</a:t>
                      </a:r>
                      <a:r>
                        <a:rPr lang="en-US" sz="1800" baseline="0" noProof="0" dirty="0"/>
                        <a:t> cloud edition is under consideration</a:t>
                      </a:r>
                      <a:endParaRPr lang="en-US" sz="1800" noProof="0" dirty="0"/>
                    </a:p>
                  </a:txBody>
                  <a:tcPr/>
                </a:tc>
                <a:extLst>
                  <a:ext uri="{0D108BD9-81ED-4DB2-BD59-A6C34878D82A}">
                    <a16:rowId xmlns:a16="http://schemas.microsoft.com/office/drawing/2014/main" val="10003"/>
                  </a:ext>
                </a:extLst>
              </a:tr>
            </a:tbl>
          </a:graphicData>
        </a:graphic>
      </p:graphicFrame>
      <p:pic>
        <p:nvPicPr>
          <p:cNvPr id="5" name="Grafik 4"/>
          <p:cNvPicPr>
            <a:picLocks noChangeAspect="1"/>
          </p:cNvPicPr>
          <p:nvPr/>
        </p:nvPicPr>
        <p:blipFill>
          <a:blip r:embed="rId2"/>
          <a:stretch>
            <a:fillRect/>
          </a:stretch>
        </p:blipFill>
        <p:spPr>
          <a:xfrm>
            <a:off x="2276326" y="1320324"/>
            <a:ext cx="2581797" cy="1623209"/>
          </a:xfrm>
          <a:prstGeom prst="rect">
            <a:avLst/>
          </a:prstGeom>
        </p:spPr>
      </p:pic>
      <p:pic>
        <p:nvPicPr>
          <p:cNvPr id="6" name="Grafik 5"/>
          <p:cNvPicPr>
            <a:picLocks noChangeAspect="1"/>
          </p:cNvPicPr>
          <p:nvPr/>
        </p:nvPicPr>
        <p:blipFill>
          <a:blip r:embed="rId3"/>
          <a:stretch>
            <a:fillRect/>
          </a:stretch>
        </p:blipFill>
        <p:spPr>
          <a:xfrm>
            <a:off x="7256908" y="1355361"/>
            <a:ext cx="2130488" cy="1540046"/>
          </a:xfrm>
          <a:prstGeom prst="rect">
            <a:avLst/>
          </a:prstGeom>
        </p:spPr>
      </p:pic>
    </p:spTree>
    <p:extLst>
      <p:ext uri="{BB962C8B-B14F-4D97-AF65-F5344CB8AC3E}">
        <p14:creationId xmlns:p14="http://schemas.microsoft.com/office/powerpoint/2010/main" val="17307094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Innovations in S/4HANA</a:t>
            </a:r>
            <a:endParaRPr lang="de-DE" sz="2400" b="0" dirty="0"/>
          </a:p>
        </p:txBody>
      </p:sp>
      <p:sp>
        <p:nvSpPr>
          <p:cNvPr id="3" name="Inhaltsplatzhalter 2"/>
          <p:cNvSpPr>
            <a:spLocks noGrp="1"/>
          </p:cNvSpPr>
          <p:nvPr>
            <p:ph idx="1"/>
          </p:nvPr>
        </p:nvSpPr>
        <p:spPr>
          <a:xfrm>
            <a:off x="324000" y="1691079"/>
            <a:ext cx="4299516" cy="4392042"/>
          </a:xfrm>
        </p:spPr>
        <p:txBody>
          <a:bodyPr/>
          <a:lstStyle/>
          <a:p>
            <a:endParaRPr lang="de-DE" dirty="0"/>
          </a:p>
          <a:p>
            <a:r>
              <a:rPr lang="en-US" dirty="0"/>
              <a:t>There are various integration options with the existing SAP systems</a:t>
            </a:r>
          </a:p>
          <a:p>
            <a:pPr marL="0" indent="0">
              <a:buNone/>
            </a:pPr>
            <a:endParaRPr lang="en-US" dirty="0"/>
          </a:p>
          <a:p>
            <a:r>
              <a:rPr lang="en-US" dirty="0"/>
              <a:t>Based on the business requirements, a suitable solution can be selected</a:t>
            </a:r>
          </a:p>
          <a:p>
            <a:endParaRPr lang="de-DE" dirty="0"/>
          </a:p>
          <a:p>
            <a:r>
              <a:rPr lang="en-US" dirty="0"/>
              <a:t>The SAP ERP HCM processes can be executed completely in the cloud, </a:t>
            </a:r>
            <a:r>
              <a:rPr lang="en-US" dirty="0" err="1"/>
              <a:t>on-premise</a:t>
            </a:r>
            <a:r>
              <a:rPr lang="en-US" dirty="0"/>
              <a:t> or with a combination of both variants in a hybrid implementation</a:t>
            </a:r>
            <a:endParaRPr lang="de-DE" b="1" dirty="0"/>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0494" y="1917502"/>
            <a:ext cx="7571659" cy="3553708"/>
          </a:xfrm>
          <a:prstGeom prst="rect">
            <a:avLst/>
          </a:prstGeom>
        </p:spPr>
      </p:pic>
    </p:spTree>
    <p:extLst>
      <p:ext uri="{BB962C8B-B14F-4D97-AF65-F5344CB8AC3E}">
        <p14:creationId xmlns:p14="http://schemas.microsoft.com/office/powerpoint/2010/main" val="34134445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Innovations in S/4HANA</a:t>
            </a:r>
          </a:p>
        </p:txBody>
      </p:sp>
      <p:sp>
        <p:nvSpPr>
          <p:cNvPr id="3" name="Inhaltsplatzhalter 2"/>
          <p:cNvSpPr>
            <a:spLocks noGrp="1"/>
          </p:cNvSpPr>
          <p:nvPr>
            <p:ph idx="1"/>
          </p:nvPr>
        </p:nvSpPr>
        <p:spPr/>
        <p:txBody>
          <a:bodyPr/>
          <a:lstStyle/>
          <a:p>
            <a:r>
              <a:rPr lang="en-US" dirty="0"/>
              <a:t>only the Software components SAP-HR and EA-HR are still available in SAP S/4HANA, when using the Compatibility mode</a:t>
            </a:r>
            <a:endParaRPr lang="de-DE" dirty="0"/>
          </a:p>
          <a:p>
            <a:pPr lvl="0"/>
            <a:endParaRPr lang="en-US" dirty="0"/>
          </a:p>
          <a:p>
            <a:pPr lvl="0"/>
            <a:r>
              <a:rPr lang="en-US" dirty="0"/>
              <a:t>It´s not planned to provide application simplifications based on the traditional SAP HCM functionalities, such as Fiori-based user interfaces</a:t>
            </a:r>
          </a:p>
          <a:p>
            <a:pPr marL="0" lvl="0" indent="0">
              <a:buNone/>
            </a:pPr>
            <a:endParaRPr lang="de-DE" dirty="0"/>
          </a:p>
          <a:p>
            <a:pPr lvl="0"/>
            <a:r>
              <a:rPr lang="en-US" dirty="0"/>
              <a:t>Conversion of employees to Business Partners</a:t>
            </a:r>
            <a:endParaRPr lang="de-DE" dirty="0"/>
          </a:p>
          <a:p>
            <a:pPr lvl="1"/>
            <a:r>
              <a:rPr lang="en-US" dirty="0"/>
              <a:t>The new data model in S/4HANA is based on Business Partners (BP)</a:t>
            </a:r>
            <a:endParaRPr lang="de-DE" dirty="0"/>
          </a:p>
          <a:p>
            <a:pPr lvl="1"/>
            <a:r>
              <a:rPr lang="en-US" dirty="0"/>
              <a:t>A BP must be assigned to each employee</a:t>
            </a:r>
            <a:endParaRPr lang="de-DE" dirty="0"/>
          </a:p>
          <a:p>
            <a:endParaRPr lang="de-DE" dirty="0"/>
          </a:p>
        </p:txBody>
      </p:sp>
    </p:spTree>
    <p:extLst>
      <p:ext uri="{BB962C8B-B14F-4D97-AF65-F5344CB8AC3E}">
        <p14:creationId xmlns:p14="http://schemas.microsoft.com/office/powerpoint/2010/main" val="6113324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ltLang="de-DE" sz="5000" dirty="0">
                <a:latin typeface="Arial" panose="020B0604020202020204" pitchFamily="34" charset="0"/>
              </a:rPr>
              <a:t>Warehouse Management (WM)</a:t>
            </a:r>
            <a:endParaRPr lang="de-DE" sz="5000" dirty="0"/>
          </a:p>
        </p:txBody>
      </p:sp>
      <p:sp>
        <p:nvSpPr>
          <p:cNvPr id="3" name="Untertitel 2"/>
          <p:cNvSpPr>
            <a:spLocks noGrp="1"/>
          </p:cNvSpPr>
          <p:nvPr>
            <p:ph type="subTitle" idx="1"/>
          </p:nvPr>
        </p:nvSpPr>
        <p:spPr/>
        <p:txBody>
          <a:bodyPr/>
          <a:lstStyle/>
          <a:p>
            <a:r>
              <a:rPr lang="en-US" dirty="0"/>
              <a:t>Curriculum: Introduction to S/4HANA using Global Bike</a:t>
            </a:r>
          </a:p>
          <a:p>
            <a:endParaRPr lang="en-US" dirty="0"/>
          </a:p>
        </p:txBody>
      </p:sp>
    </p:spTree>
    <p:extLst>
      <p:ext uri="{BB962C8B-B14F-4D97-AF65-F5344CB8AC3E}">
        <p14:creationId xmlns:p14="http://schemas.microsoft.com/office/powerpoint/2010/main" val="37314340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tLang="de-DE" dirty="0">
                <a:latin typeface="Arial" panose="020B0604020202020204" pitchFamily="34" charset="0"/>
              </a:rPr>
              <a:t>Innovations in S/4HANA</a:t>
            </a:r>
            <a:r>
              <a:rPr lang="de-DE" dirty="0"/>
              <a:t/>
            </a:r>
            <a:br>
              <a:rPr lang="de-DE" dirty="0"/>
            </a:br>
            <a:r>
              <a:rPr lang="de-DE" dirty="0"/>
              <a:t>Extended Warehouse Management (EWM)</a:t>
            </a:r>
          </a:p>
        </p:txBody>
      </p:sp>
      <p:sp>
        <p:nvSpPr>
          <p:cNvPr id="3" name="Inhaltsplatzhalter 2"/>
          <p:cNvSpPr>
            <a:spLocks noGrp="1"/>
          </p:cNvSpPr>
          <p:nvPr>
            <p:ph idx="1"/>
          </p:nvPr>
        </p:nvSpPr>
        <p:spPr/>
        <p:txBody>
          <a:bodyPr/>
          <a:lstStyle/>
          <a:p>
            <a:r>
              <a:rPr lang="en-US" dirty="0"/>
              <a:t>Long-term the central warehouse management system from SAP</a:t>
            </a:r>
          </a:p>
          <a:p>
            <a:endParaRPr lang="en-US" dirty="0"/>
          </a:p>
          <a:p>
            <a:r>
              <a:rPr lang="en-US" dirty="0"/>
              <a:t>Part of the Supply Chain Execution (SCE) from SAP in contrast to the WM standard</a:t>
            </a:r>
          </a:p>
          <a:p>
            <a:endParaRPr lang="en-US" dirty="0"/>
          </a:p>
          <a:p>
            <a:r>
              <a:rPr lang="en-US" dirty="0"/>
              <a:t>Significant difference: WM system concentrates on internal functions</a:t>
            </a:r>
          </a:p>
          <a:p>
            <a:pPr lvl="1">
              <a:buFont typeface="Wingdings" panose="05000000000000000000" pitchFamily="2" charset="2"/>
              <a:buChar char="Ø"/>
            </a:pPr>
            <a:r>
              <a:rPr lang="en-US" dirty="0"/>
              <a:t>Little functionality that provides link to external processes (i.e. contract packaging or transportation)</a:t>
            </a:r>
          </a:p>
          <a:p>
            <a:endParaRPr lang="en-US" dirty="0"/>
          </a:p>
          <a:p>
            <a:r>
              <a:rPr lang="en-US" dirty="0"/>
              <a:t>In addition to the classical properties for structuring and warehouse control </a:t>
            </a:r>
            <a:r>
              <a:rPr lang="en-US" dirty="0">
                <a:sym typeface="Wingdings" panose="05000000000000000000" pitchFamily="2" charset="2"/>
              </a:rPr>
              <a:t> </a:t>
            </a:r>
            <a:r>
              <a:rPr lang="en-US" dirty="0"/>
              <a:t>EWM contains Instruments for strategic placement of the warehouse within the supply chain </a:t>
            </a:r>
          </a:p>
          <a:p>
            <a:endParaRPr lang="en-US" dirty="0"/>
          </a:p>
          <a:p>
            <a:r>
              <a:rPr lang="en-US" dirty="0"/>
              <a:t>Detailed picture of the complete warehouse complex </a:t>
            </a:r>
            <a:r>
              <a:rPr lang="en-US" dirty="0">
                <a:sym typeface="Wingdings" panose="05000000000000000000" pitchFamily="2" charset="2"/>
              </a:rPr>
              <a:t> improves the overview of the total quantity of the product in the warehouse</a:t>
            </a:r>
            <a:endParaRPr lang="en-US" dirty="0"/>
          </a:p>
          <a:p>
            <a:endParaRPr lang="en-US" dirty="0"/>
          </a:p>
          <a:p>
            <a:r>
              <a:rPr lang="en-US" dirty="0"/>
              <a:t>Holdings from several plants can be stored together</a:t>
            </a:r>
          </a:p>
        </p:txBody>
      </p:sp>
    </p:spTree>
    <p:extLst>
      <p:ext uri="{BB962C8B-B14F-4D97-AF65-F5344CB8AC3E}">
        <p14:creationId xmlns:p14="http://schemas.microsoft.com/office/powerpoint/2010/main" val="34410986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p:cNvPicPr>
            <a:picLocks noGrp="1" noChangeAspect="1"/>
          </p:cNvPicPr>
          <p:nvPr>
            <p:ph idx="1"/>
          </p:nvPr>
        </p:nvPicPr>
        <p:blipFill>
          <a:blip r:embed="rId2"/>
          <a:stretch>
            <a:fillRect/>
          </a:stretch>
        </p:blipFill>
        <p:spPr>
          <a:xfrm>
            <a:off x="2844378" y="1563939"/>
            <a:ext cx="6504444" cy="4392612"/>
          </a:xfrm>
          <a:prstGeom prst="rect">
            <a:avLst/>
          </a:prstGeom>
        </p:spPr>
      </p:pic>
      <p:sp>
        <p:nvSpPr>
          <p:cNvPr id="3" name="Titel 2"/>
          <p:cNvSpPr>
            <a:spLocks noGrp="1"/>
          </p:cNvSpPr>
          <p:nvPr>
            <p:ph type="title"/>
          </p:nvPr>
        </p:nvSpPr>
        <p:spPr/>
        <p:txBody>
          <a:bodyPr/>
          <a:lstStyle/>
          <a:p>
            <a:r>
              <a:rPr lang="en-US" altLang="de-DE" dirty="0">
                <a:latin typeface="Arial" panose="020B0604020202020204" pitchFamily="34" charset="0"/>
              </a:rPr>
              <a:t>Innovations in S/4HANA</a:t>
            </a:r>
            <a:r>
              <a:rPr lang="de-DE" dirty="0"/>
              <a:t/>
            </a:r>
            <a:br>
              <a:rPr lang="de-DE" dirty="0"/>
            </a:br>
            <a:r>
              <a:rPr lang="de-DE" dirty="0"/>
              <a:t>Extended Warehouse Management (EWM)</a:t>
            </a:r>
          </a:p>
        </p:txBody>
      </p:sp>
    </p:spTree>
    <p:extLst>
      <p:ext uri="{BB962C8B-B14F-4D97-AF65-F5344CB8AC3E}">
        <p14:creationId xmlns:p14="http://schemas.microsoft.com/office/powerpoint/2010/main" val="20340139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US" altLang="de-DE" dirty="0">
                <a:latin typeface="Arial" panose="020B0604020202020204" pitchFamily="34" charset="0"/>
              </a:rPr>
              <a:t>Innovations in S/4HANA</a:t>
            </a:r>
            <a:r>
              <a:rPr lang="de-DE" dirty="0"/>
              <a:t/>
            </a:r>
            <a:br>
              <a:rPr lang="de-DE" dirty="0"/>
            </a:br>
            <a:r>
              <a:rPr lang="de-DE" dirty="0"/>
              <a:t>Extended Warehouse Management (EWM)</a:t>
            </a:r>
          </a:p>
        </p:txBody>
      </p:sp>
      <p:sp>
        <p:nvSpPr>
          <p:cNvPr id="6" name="Rechteck 5"/>
          <p:cNvSpPr/>
          <p:nvPr/>
        </p:nvSpPr>
        <p:spPr>
          <a:xfrm>
            <a:off x="459928" y="2189889"/>
            <a:ext cx="1507118" cy="1625733"/>
          </a:xfrm>
          <a:prstGeom prst="rect">
            <a:avLst/>
          </a:prstGeom>
          <a:solidFill>
            <a:schemeClr val="accent1"/>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de-DE" sz="2400" dirty="0"/>
              <a:t>SAP ERP</a:t>
            </a:r>
          </a:p>
          <a:p>
            <a:pPr algn="ctr"/>
            <a:r>
              <a:rPr lang="de-DE" sz="2400" dirty="0"/>
              <a:t>ECC 6.0</a:t>
            </a:r>
          </a:p>
          <a:p>
            <a:pPr algn="ctr"/>
            <a:endParaRPr lang="de-DE" sz="2800" dirty="0"/>
          </a:p>
          <a:p>
            <a:pPr algn="ctr"/>
            <a:endParaRPr lang="de-DE" sz="2800" dirty="0"/>
          </a:p>
        </p:txBody>
      </p:sp>
      <p:sp>
        <p:nvSpPr>
          <p:cNvPr id="7" name="Rechteck 6"/>
          <p:cNvSpPr/>
          <p:nvPr/>
        </p:nvSpPr>
        <p:spPr>
          <a:xfrm>
            <a:off x="695674" y="3017034"/>
            <a:ext cx="1035625" cy="51539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DE" sz="2000" dirty="0"/>
              <a:t>WM</a:t>
            </a:r>
          </a:p>
        </p:txBody>
      </p:sp>
      <p:sp>
        <p:nvSpPr>
          <p:cNvPr id="8" name="Pfeil nach links und rechts 7"/>
          <p:cNvSpPr/>
          <p:nvPr/>
        </p:nvSpPr>
        <p:spPr>
          <a:xfrm>
            <a:off x="2002066" y="2717776"/>
            <a:ext cx="1950028" cy="814648"/>
          </a:xfrm>
          <a:prstGeom prst="lef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DE" sz="1800" dirty="0">
                <a:solidFill>
                  <a:schemeClr val="accent1">
                    <a:lumMod val="75000"/>
                  </a:schemeClr>
                </a:solidFill>
              </a:rPr>
              <a:t>Interface</a:t>
            </a:r>
          </a:p>
        </p:txBody>
      </p:sp>
      <p:sp>
        <p:nvSpPr>
          <p:cNvPr id="9" name="Rechteck 8"/>
          <p:cNvSpPr/>
          <p:nvPr/>
        </p:nvSpPr>
        <p:spPr>
          <a:xfrm>
            <a:off x="4038792" y="2211626"/>
            <a:ext cx="1784230" cy="1603996"/>
          </a:xfrm>
          <a:prstGeom prst="rect">
            <a:avLst/>
          </a:prstGeom>
          <a:solidFill>
            <a:schemeClr val="accent1"/>
          </a:solidFill>
        </p:spPr>
        <p:style>
          <a:lnRef idx="1">
            <a:schemeClr val="accent5"/>
          </a:lnRef>
          <a:fillRef idx="3">
            <a:schemeClr val="accent5"/>
          </a:fillRef>
          <a:effectRef idx="2">
            <a:schemeClr val="accent5"/>
          </a:effectRef>
          <a:fontRef idx="minor">
            <a:schemeClr val="lt1"/>
          </a:fontRef>
        </p:style>
        <p:txBody>
          <a:bodyPr rtlCol="0" anchor="ctr"/>
          <a:lstStyle/>
          <a:p>
            <a:pPr algn="ctr"/>
            <a:endParaRPr lang="de-DE" sz="2400" dirty="0"/>
          </a:p>
          <a:p>
            <a:pPr algn="ctr"/>
            <a:r>
              <a:rPr lang="de-DE" sz="2000" dirty="0"/>
              <a:t>SAP </a:t>
            </a:r>
            <a:r>
              <a:rPr lang="de-DE" sz="2000" dirty="0" err="1"/>
              <a:t>decentralized</a:t>
            </a:r>
            <a:r>
              <a:rPr lang="de-DE" sz="2000" dirty="0"/>
              <a:t> EWM</a:t>
            </a:r>
          </a:p>
          <a:p>
            <a:pPr algn="ctr"/>
            <a:r>
              <a:rPr lang="de-DE" sz="1600" dirty="0"/>
              <a:t>(</a:t>
            </a:r>
            <a:r>
              <a:rPr lang="de-DE" sz="1600" dirty="0" err="1"/>
              <a:t>Advanced</a:t>
            </a:r>
            <a:r>
              <a:rPr lang="de-DE" sz="1600" dirty="0"/>
              <a:t>)</a:t>
            </a:r>
          </a:p>
          <a:p>
            <a:pPr algn="ctr"/>
            <a:endParaRPr lang="de-DE" sz="2400" dirty="0"/>
          </a:p>
        </p:txBody>
      </p:sp>
      <p:sp>
        <p:nvSpPr>
          <p:cNvPr id="10" name="Rechteck 9"/>
          <p:cNvSpPr/>
          <p:nvPr/>
        </p:nvSpPr>
        <p:spPr>
          <a:xfrm>
            <a:off x="6550151" y="2176303"/>
            <a:ext cx="1725083" cy="1639320"/>
          </a:xfrm>
          <a:prstGeom prst="rect">
            <a:avLst/>
          </a:prstGeom>
          <a:solidFill>
            <a:schemeClr val="accent1"/>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de-DE" sz="2000" dirty="0"/>
              <a:t>SAP S/4HANA</a:t>
            </a:r>
          </a:p>
          <a:p>
            <a:pPr algn="ctr"/>
            <a:endParaRPr lang="de-DE" sz="2800" dirty="0"/>
          </a:p>
          <a:p>
            <a:pPr algn="ctr"/>
            <a:endParaRPr lang="de-DE" sz="2800" dirty="0"/>
          </a:p>
        </p:txBody>
      </p:sp>
      <p:sp>
        <p:nvSpPr>
          <p:cNvPr id="11" name="Pfeil nach links und rechts 10"/>
          <p:cNvSpPr/>
          <p:nvPr/>
        </p:nvSpPr>
        <p:spPr>
          <a:xfrm>
            <a:off x="8310254" y="2594195"/>
            <a:ext cx="1950028" cy="814648"/>
          </a:xfrm>
          <a:prstGeom prst="lef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800" dirty="0">
              <a:solidFill>
                <a:schemeClr val="accent1">
                  <a:lumMod val="75000"/>
                </a:schemeClr>
              </a:solidFill>
            </a:endParaRPr>
          </a:p>
          <a:p>
            <a:pPr algn="ctr"/>
            <a:r>
              <a:rPr lang="de-DE" sz="1800" dirty="0">
                <a:solidFill>
                  <a:schemeClr val="accent1">
                    <a:lumMod val="75000"/>
                  </a:schemeClr>
                </a:solidFill>
              </a:rPr>
              <a:t>Interface</a:t>
            </a:r>
          </a:p>
          <a:p>
            <a:pPr algn="ctr"/>
            <a:endParaRPr lang="de-DE" dirty="0">
              <a:solidFill>
                <a:schemeClr val="accent1">
                  <a:lumMod val="75000"/>
                </a:schemeClr>
              </a:solidFill>
            </a:endParaRPr>
          </a:p>
        </p:txBody>
      </p:sp>
      <p:sp>
        <p:nvSpPr>
          <p:cNvPr id="12" name="Rechteck 11"/>
          <p:cNvSpPr/>
          <p:nvPr/>
        </p:nvSpPr>
        <p:spPr>
          <a:xfrm>
            <a:off x="7040207" y="2831345"/>
            <a:ext cx="787722" cy="39917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DE" sz="1800" dirty="0"/>
              <a:t>WM</a:t>
            </a:r>
            <a:endParaRPr lang="de-DE" sz="2000" dirty="0"/>
          </a:p>
        </p:txBody>
      </p:sp>
      <p:sp>
        <p:nvSpPr>
          <p:cNvPr id="13" name="Rechteck 12"/>
          <p:cNvSpPr/>
          <p:nvPr/>
        </p:nvSpPr>
        <p:spPr>
          <a:xfrm>
            <a:off x="10295301" y="2176303"/>
            <a:ext cx="1710572" cy="1639319"/>
          </a:xfrm>
          <a:prstGeom prst="rect">
            <a:avLst/>
          </a:prstGeom>
          <a:solidFill>
            <a:schemeClr val="accent1"/>
          </a:solidFill>
        </p:spPr>
        <p:style>
          <a:lnRef idx="1">
            <a:schemeClr val="accent5"/>
          </a:lnRef>
          <a:fillRef idx="3">
            <a:schemeClr val="accent5"/>
          </a:fillRef>
          <a:effectRef idx="2">
            <a:schemeClr val="accent5"/>
          </a:effectRef>
          <a:fontRef idx="minor">
            <a:schemeClr val="lt1"/>
          </a:fontRef>
        </p:style>
        <p:txBody>
          <a:bodyPr rtlCol="0" anchor="ctr"/>
          <a:lstStyle/>
          <a:p>
            <a:pPr algn="ctr"/>
            <a:endParaRPr lang="de-DE" sz="2000" dirty="0"/>
          </a:p>
          <a:p>
            <a:pPr algn="ctr"/>
            <a:r>
              <a:rPr lang="de-DE" sz="2000" dirty="0"/>
              <a:t>SAP </a:t>
            </a:r>
            <a:r>
              <a:rPr lang="de-DE" sz="2000" dirty="0" err="1"/>
              <a:t>decentralized</a:t>
            </a:r>
            <a:r>
              <a:rPr lang="de-DE" sz="2000" dirty="0"/>
              <a:t> EWM</a:t>
            </a:r>
          </a:p>
          <a:p>
            <a:pPr algn="ctr"/>
            <a:r>
              <a:rPr lang="de-DE" sz="2000" dirty="0"/>
              <a:t>(</a:t>
            </a:r>
            <a:r>
              <a:rPr lang="de-DE" sz="2000" dirty="0" err="1"/>
              <a:t>Advanced</a:t>
            </a:r>
            <a:r>
              <a:rPr lang="de-DE" sz="2000" dirty="0"/>
              <a:t>)</a:t>
            </a:r>
          </a:p>
          <a:p>
            <a:pPr algn="ctr"/>
            <a:endParaRPr lang="de-DE" sz="2000" dirty="0"/>
          </a:p>
        </p:txBody>
      </p:sp>
      <p:sp>
        <p:nvSpPr>
          <p:cNvPr id="14" name="Rechteck 13"/>
          <p:cNvSpPr/>
          <p:nvPr/>
        </p:nvSpPr>
        <p:spPr>
          <a:xfrm>
            <a:off x="6646598" y="3274729"/>
            <a:ext cx="1574939" cy="47573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DE" sz="1400" b="1" dirty="0"/>
              <a:t>Embedded EWM</a:t>
            </a:r>
          </a:p>
          <a:p>
            <a:pPr algn="ctr"/>
            <a:r>
              <a:rPr lang="de-DE" sz="1400" dirty="0"/>
              <a:t>(Basic/</a:t>
            </a:r>
            <a:r>
              <a:rPr lang="de-DE" sz="1400" dirty="0" err="1"/>
              <a:t>Advanced</a:t>
            </a:r>
            <a:r>
              <a:rPr lang="de-DE" sz="1400" dirty="0"/>
              <a:t>)</a:t>
            </a:r>
          </a:p>
        </p:txBody>
      </p:sp>
      <p:sp>
        <p:nvSpPr>
          <p:cNvPr id="15" name="Textfeld 14"/>
          <p:cNvSpPr txBox="1"/>
          <p:nvPr/>
        </p:nvSpPr>
        <p:spPr>
          <a:xfrm>
            <a:off x="459928" y="4235988"/>
            <a:ext cx="5363094" cy="1754326"/>
          </a:xfrm>
          <a:prstGeom prst="rect">
            <a:avLst/>
          </a:prstGeom>
          <a:noFill/>
        </p:spPr>
        <p:txBody>
          <a:bodyPr wrap="square" rtlCol="0">
            <a:spAutoFit/>
          </a:bodyPr>
          <a:lstStyle/>
          <a:p>
            <a:pPr marL="285750" indent="-285750">
              <a:buFont typeface="Arial" panose="020B0604020202020204" pitchFamily="34" charset="0"/>
              <a:buChar char="•"/>
            </a:pPr>
            <a:r>
              <a:rPr lang="de-DE" sz="1800" dirty="0"/>
              <a:t>Classic </a:t>
            </a:r>
            <a:r>
              <a:rPr lang="de-DE" sz="1800" dirty="0" err="1"/>
              <a:t>illustration</a:t>
            </a:r>
            <a:r>
              <a:rPr lang="de-DE" sz="1800" dirty="0"/>
              <a:t> </a:t>
            </a:r>
            <a:r>
              <a:rPr lang="de-DE" sz="1800" dirty="0" err="1"/>
              <a:t>with</a:t>
            </a:r>
            <a:r>
              <a:rPr lang="de-DE" sz="1800" dirty="0"/>
              <a:t> an ERP ECC </a:t>
            </a:r>
            <a:r>
              <a:rPr lang="de-DE" sz="1800" dirty="0" err="1"/>
              <a:t>system</a:t>
            </a:r>
            <a:endParaRPr lang="de-DE" sz="1800" dirty="0"/>
          </a:p>
          <a:p>
            <a:pPr marL="285750" indent="-285750">
              <a:buFont typeface="Arial" panose="020B0604020202020204" pitchFamily="34" charset="0"/>
              <a:buChar char="•"/>
            </a:pPr>
            <a:r>
              <a:rPr lang="de-DE" sz="1800" dirty="0" err="1"/>
              <a:t>License</a:t>
            </a:r>
            <a:r>
              <a:rPr lang="de-DE" sz="1800" dirty="0"/>
              <a:t> </a:t>
            </a:r>
            <a:r>
              <a:rPr lang="de-DE" sz="1800" dirty="0" err="1"/>
              <a:t>costs</a:t>
            </a:r>
            <a:r>
              <a:rPr lang="de-DE" sz="1800" dirty="0"/>
              <a:t> </a:t>
            </a:r>
            <a:r>
              <a:rPr lang="de-DE" sz="1800" dirty="0" err="1"/>
              <a:t>for</a:t>
            </a:r>
            <a:r>
              <a:rPr lang="de-DE" sz="1800" dirty="0"/>
              <a:t> EWM (</a:t>
            </a:r>
            <a:r>
              <a:rPr lang="de-DE" sz="1800" dirty="0" err="1"/>
              <a:t>decentralized</a:t>
            </a:r>
            <a:r>
              <a:rPr lang="de-DE" sz="1800" dirty="0"/>
              <a:t> EWM)</a:t>
            </a:r>
          </a:p>
          <a:p>
            <a:pPr marL="285750" indent="-285750">
              <a:buFont typeface="Arial" panose="020B0604020202020204" pitchFamily="34" charset="0"/>
              <a:buChar char="•"/>
            </a:pPr>
            <a:r>
              <a:rPr lang="de-DE" sz="1800" dirty="0"/>
              <a:t>WM </a:t>
            </a:r>
            <a:r>
              <a:rPr lang="de-DE" sz="1800" dirty="0" err="1"/>
              <a:t>can</a:t>
            </a:r>
            <a:r>
              <a:rPr lang="de-DE" sz="1800" dirty="0"/>
              <a:t> </a:t>
            </a:r>
            <a:r>
              <a:rPr lang="de-DE" sz="1800" dirty="0" err="1"/>
              <a:t>be</a:t>
            </a:r>
            <a:r>
              <a:rPr lang="de-DE" sz="1800" dirty="0"/>
              <a:t> </a:t>
            </a:r>
            <a:r>
              <a:rPr lang="de-DE" sz="1800" dirty="0" err="1"/>
              <a:t>used</a:t>
            </a:r>
            <a:r>
              <a:rPr lang="de-DE" sz="1800" dirty="0"/>
              <a:t> </a:t>
            </a:r>
            <a:r>
              <a:rPr lang="de-DE" sz="1800" dirty="0" err="1"/>
              <a:t>indefinitely</a:t>
            </a:r>
            <a:r>
              <a:rPr lang="de-DE" sz="1800" dirty="0"/>
              <a:t> </a:t>
            </a:r>
            <a:r>
              <a:rPr lang="de-DE" sz="1800" dirty="0" err="1"/>
              <a:t>for</a:t>
            </a:r>
            <a:r>
              <a:rPr lang="de-DE" sz="1800" dirty="0"/>
              <a:t> </a:t>
            </a:r>
            <a:r>
              <a:rPr lang="de-DE" sz="1800" dirty="0" err="1"/>
              <a:t>new</a:t>
            </a:r>
            <a:r>
              <a:rPr lang="de-DE" sz="1800" dirty="0"/>
              <a:t> </a:t>
            </a:r>
            <a:r>
              <a:rPr lang="de-DE" sz="1800" dirty="0" err="1"/>
              <a:t>launches</a:t>
            </a:r>
            <a:r>
              <a:rPr lang="de-DE" sz="1800" dirty="0"/>
              <a:t> (</a:t>
            </a:r>
            <a:r>
              <a:rPr lang="de-DE" sz="1800" dirty="0" err="1"/>
              <a:t>as</a:t>
            </a:r>
            <a:r>
              <a:rPr lang="de-DE" sz="1800" dirty="0"/>
              <a:t> </a:t>
            </a:r>
            <a:r>
              <a:rPr lang="de-DE" sz="1800" dirty="0" err="1"/>
              <a:t>long</a:t>
            </a:r>
            <a:r>
              <a:rPr lang="de-DE" sz="1800" dirty="0"/>
              <a:t> </a:t>
            </a:r>
            <a:r>
              <a:rPr lang="de-DE" sz="1800" dirty="0" err="1"/>
              <a:t>as</a:t>
            </a:r>
            <a:r>
              <a:rPr lang="de-DE" sz="1800" dirty="0"/>
              <a:t> ECC 6.0 </a:t>
            </a:r>
            <a:r>
              <a:rPr lang="de-DE" sz="1800" dirty="0" err="1"/>
              <a:t>is</a:t>
            </a:r>
            <a:r>
              <a:rPr lang="de-DE" sz="1800" dirty="0"/>
              <a:t> still in </a:t>
            </a:r>
            <a:r>
              <a:rPr lang="de-DE" sz="1800" dirty="0" err="1"/>
              <a:t>use</a:t>
            </a:r>
            <a:r>
              <a:rPr lang="de-DE" sz="1800" dirty="0"/>
              <a:t>)</a:t>
            </a:r>
          </a:p>
          <a:p>
            <a:pPr marL="285750" indent="-285750">
              <a:buFont typeface="Arial" panose="020B0604020202020204" pitchFamily="34" charset="0"/>
              <a:buChar char="•"/>
            </a:pPr>
            <a:r>
              <a:rPr lang="de-DE" sz="1800" b="1" dirty="0" err="1"/>
              <a:t>No</a:t>
            </a:r>
            <a:r>
              <a:rPr lang="de-DE" sz="1800" b="1" dirty="0"/>
              <a:t> SAP </a:t>
            </a:r>
            <a:r>
              <a:rPr lang="de-DE" sz="1800" b="1" dirty="0" err="1"/>
              <a:t>support</a:t>
            </a:r>
            <a:r>
              <a:rPr lang="de-DE" sz="1800" b="1" dirty="0"/>
              <a:t> </a:t>
            </a:r>
            <a:r>
              <a:rPr lang="de-DE" sz="1800" b="1" dirty="0" err="1"/>
              <a:t>for</a:t>
            </a:r>
            <a:r>
              <a:rPr lang="de-DE" sz="1800" b="1" dirty="0"/>
              <a:t> ERP WM </a:t>
            </a:r>
            <a:r>
              <a:rPr lang="de-DE" sz="1800" b="1" dirty="0" err="1"/>
              <a:t>from</a:t>
            </a:r>
            <a:r>
              <a:rPr lang="de-DE" sz="1800" b="1" dirty="0"/>
              <a:t> 2025 </a:t>
            </a:r>
            <a:r>
              <a:rPr lang="de-DE" sz="1800" b="1" dirty="0" err="1"/>
              <a:t>onwards</a:t>
            </a:r>
            <a:endParaRPr lang="de-DE" sz="1800" b="1" dirty="0"/>
          </a:p>
        </p:txBody>
      </p:sp>
      <p:sp>
        <p:nvSpPr>
          <p:cNvPr id="16" name="Textfeld 15"/>
          <p:cNvSpPr txBox="1"/>
          <p:nvPr/>
        </p:nvSpPr>
        <p:spPr>
          <a:xfrm>
            <a:off x="6456182" y="4235988"/>
            <a:ext cx="5363094" cy="1754326"/>
          </a:xfrm>
          <a:prstGeom prst="rect">
            <a:avLst/>
          </a:prstGeom>
          <a:noFill/>
        </p:spPr>
        <p:txBody>
          <a:bodyPr wrap="square" rtlCol="0">
            <a:spAutoFit/>
          </a:bodyPr>
          <a:lstStyle/>
          <a:p>
            <a:pPr marL="285750" indent="-285750">
              <a:buFont typeface="Arial" panose="020B0604020202020204" pitchFamily="34" charset="0"/>
              <a:buChar char="•"/>
            </a:pPr>
            <a:r>
              <a:rPr lang="de-DE" sz="1800" dirty="0"/>
              <a:t>Illustration </a:t>
            </a:r>
            <a:r>
              <a:rPr lang="de-DE" sz="1800" dirty="0" err="1"/>
              <a:t>based</a:t>
            </a:r>
            <a:r>
              <a:rPr lang="de-DE" sz="1800" dirty="0"/>
              <a:t> on S/4HANA</a:t>
            </a:r>
          </a:p>
          <a:p>
            <a:pPr marL="285750" indent="-285750">
              <a:buFont typeface="Arial" panose="020B0604020202020204" pitchFamily="34" charset="0"/>
              <a:buChar char="•"/>
            </a:pPr>
            <a:r>
              <a:rPr lang="de-DE" sz="1800" dirty="0" err="1"/>
              <a:t>No</a:t>
            </a:r>
            <a:r>
              <a:rPr lang="de-DE" sz="1800" dirty="0"/>
              <a:t> EWM </a:t>
            </a:r>
            <a:r>
              <a:rPr lang="de-DE" sz="1800" dirty="0" err="1"/>
              <a:t>license</a:t>
            </a:r>
            <a:r>
              <a:rPr lang="de-DE" sz="1800" dirty="0"/>
              <a:t> </a:t>
            </a:r>
            <a:r>
              <a:rPr lang="de-DE" sz="1800" dirty="0" err="1"/>
              <a:t>costs</a:t>
            </a:r>
            <a:r>
              <a:rPr lang="de-DE" sz="1800" dirty="0"/>
              <a:t> </a:t>
            </a:r>
            <a:r>
              <a:rPr lang="de-DE" sz="1800" dirty="0" err="1"/>
              <a:t>for</a:t>
            </a:r>
            <a:r>
              <a:rPr lang="de-DE" sz="1800" dirty="0"/>
              <a:t> </a:t>
            </a:r>
            <a:r>
              <a:rPr lang="de-DE" sz="1800" dirty="0" err="1"/>
              <a:t>the</a:t>
            </a:r>
            <a:r>
              <a:rPr lang="de-DE" sz="1800" dirty="0"/>
              <a:t> „Basic Version“ </a:t>
            </a:r>
            <a:r>
              <a:rPr lang="de-DE" sz="1800" dirty="0" err="1"/>
              <a:t>of</a:t>
            </a:r>
            <a:r>
              <a:rPr lang="de-DE" sz="1800" dirty="0"/>
              <a:t> </a:t>
            </a:r>
            <a:r>
              <a:rPr lang="de-DE" sz="1800" dirty="0" err="1"/>
              <a:t>the</a:t>
            </a:r>
            <a:r>
              <a:rPr lang="de-DE" sz="1800" dirty="0"/>
              <a:t> </a:t>
            </a:r>
            <a:r>
              <a:rPr lang="de-DE" sz="1800" dirty="0" err="1"/>
              <a:t>integrated</a:t>
            </a:r>
            <a:r>
              <a:rPr lang="de-DE" sz="1800" dirty="0"/>
              <a:t> EWM</a:t>
            </a:r>
          </a:p>
          <a:p>
            <a:pPr marL="285750" indent="-285750">
              <a:buFont typeface="Arial" panose="020B0604020202020204" pitchFamily="34" charset="0"/>
              <a:buChar char="•"/>
            </a:pPr>
            <a:r>
              <a:rPr lang="de-DE" sz="1800" b="1" dirty="0"/>
              <a:t>WM </a:t>
            </a:r>
            <a:r>
              <a:rPr lang="de-DE" sz="1800" b="1" dirty="0" err="1"/>
              <a:t>usage</a:t>
            </a:r>
            <a:r>
              <a:rPr lang="de-DE" sz="1800" b="1" dirty="0"/>
              <a:t> </a:t>
            </a:r>
            <a:r>
              <a:rPr lang="de-DE" sz="1800" b="1" dirty="0" err="1"/>
              <a:t>rights</a:t>
            </a:r>
            <a:r>
              <a:rPr lang="de-DE" sz="1800" b="1" dirty="0"/>
              <a:t> in S/4HANA </a:t>
            </a:r>
            <a:r>
              <a:rPr lang="de-DE" sz="1800" b="1" dirty="0" err="1"/>
              <a:t>ends</a:t>
            </a:r>
            <a:r>
              <a:rPr lang="de-DE" sz="1800" b="1" dirty="0"/>
              <a:t> 2025</a:t>
            </a:r>
          </a:p>
          <a:p>
            <a:pPr marL="285750" indent="-285750">
              <a:buFont typeface="Arial" panose="020B0604020202020204" pitchFamily="34" charset="0"/>
              <a:buChar char="•"/>
            </a:pPr>
            <a:r>
              <a:rPr lang="de-DE" sz="1800" dirty="0"/>
              <a:t>A </a:t>
            </a:r>
            <a:r>
              <a:rPr lang="de-DE" sz="1800" dirty="0" err="1"/>
              <a:t>change</a:t>
            </a:r>
            <a:r>
              <a:rPr lang="de-DE" sz="1800" dirty="0"/>
              <a:t> </a:t>
            </a:r>
            <a:r>
              <a:rPr lang="de-DE" sz="1800" dirty="0" err="1"/>
              <a:t>from</a:t>
            </a:r>
            <a:r>
              <a:rPr lang="de-DE" sz="1800" dirty="0"/>
              <a:t> ECC 6.0 </a:t>
            </a:r>
            <a:r>
              <a:rPr lang="de-DE" sz="1800" dirty="0" err="1"/>
              <a:t>to</a:t>
            </a:r>
            <a:r>
              <a:rPr lang="de-DE" sz="1800" dirty="0"/>
              <a:t> S/4HANA </a:t>
            </a:r>
            <a:r>
              <a:rPr lang="de-DE" sz="1800" dirty="0" err="1"/>
              <a:t>requires</a:t>
            </a:r>
            <a:r>
              <a:rPr lang="de-DE" sz="1800" dirty="0"/>
              <a:t> a </a:t>
            </a:r>
            <a:r>
              <a:rPr lang="de-DE" sz="1800" dirty="0" err="1"/>
              <a:t>change</a:t>
            </a:r>
            <a:r>
              <a:rPr lang="de-DE" sz="1800" dirty="0"/>
              <a:t> </a:t>
            </a:r>
            <a:r>
              <a:rPr lang="de-DE" sz="1800" dirty="0" err="1"/>
              <a:t>to</a:t>
            </a:r>
            <a:r>
              <a:rPr lang="de-DE" sz="1800" dirty="0"/>
              <a:t> EWM </a:t>
            </a:r>
            <a:r>
              <a:rPr lang="de-DE" sz="1800" dirty="0" err="1"/>
              <a:t>from</a:t>
            </a:r>
            <a:r>
              <a:rPr lang="de-DE" sz="1800" dirty="0"/>
              <a:t> </a:t>
            </a:r>
            <a:r>
              <a:rPr lang="de-DE" sz="1800" dirty="0" err="1"/>
              <a:t>this</a:t>
            </a:r>
            <a:r>
              <a:rPr lang="de-DE" sz="1800" dirty="0"/>
              <a:t> </a:t>
            </a:r>
            <a:r>
              <a:rPr lang="de-DE" sz="1800" dirty="0" err="1"/>
              <a:t>point</a:t>
            </a:r>
            <a:r>
              <a:rPr lang="de-DE" sz="1800" dirty="0"/>
              <a:t> </a:t>
            </a:r>
            <a:r>
              <a:rPr lang="de-DE" sz="1800" dirty="0" err="1"/>
              <a:t>onwards</a:t>
            </a:r>
            <a:endParaRPr lang="de-DE" sz="1800" dirty="0"/>
          </a:p>
        </p:txBody>
      </p:sp>
      <p:sp>
        <p:nvSpPr>
          <p:cNvPr id="17" name="Titel 1"/>
          <p:cNvSpPr txBox="1">
            <a:spLocks/>
          </p:cNvSpPr>
          <p:nvPr/>
        </p:nvSpPr>
        <p:spPr bwMode="gray">
          <a:xfrm>
            <a:off x="393426" y="1444364"/>
            <a:ext cx="5496098" cy="569848"/>
          </a:xfrm>
          <a:prstGeom prst="rect">
            <a:avLst/>
          </a:prstGeom>
        </p:spPr>
        <p:txBody>
          <a:bodyPr vert="horz" lIns="0" tIns="0" rIns="0" bIns="0" rtlCol="0" anchor="ctr" anchorCtr="0">
            <a:normAutofit/>
          </a:bodyPr>
          <a:lstStyle>
            <a:lvl1pPr algn="l" defTabSz="1088776" rtl="0" eaLnBrk="1" latinLnBrk="0" hangingPunct="1">
              <a:spcBef>
                <a:spcPct val="0"/>
              </a:spcBef>
              <a:buNone/>
              <a:defRPr sz="2800" b="1" kern="1200">
                <a:solidFill>
                  <a:schemeClr val="accent2"/>
                </a:solidFill>
                <a:latin typeface="+mj-lt"/>
                <a:ea typeface="+mj-ea"/>
                <a:cs typeface="+mj-cs"/>
              </a:defRPr>
            </a:lvl1pPr>
          </a:lstStyle>
          <a:p>
            <a:r>
              <a:rPr lang="de-DE" sz="3200" dirty="0">
                <a:latin typeface="+mn-lt"/>
              </a:rPr>
              <a:t>       Scenarios </a:t>
            </a:r>
            <a:r>
              <a:rPr lang="de-DE" sz="3200" dirty="0" err="1">
                <a:latin typeface="+mn-lt"/>
              </a:rPr>
              <a:t>with</a:t>
            </a:r>
            <a:r>
              <a:rPr lang="de-DE" sz="3200" dirty="0">
                <a:latin typeface="+mn-lt"/>
              </a:rPr>
              <a:t> ECC 6.0</a:t>
            </a:r>
          </a:p>
        </p:txBody>
      </p:sp>
      <p:sp>
        <p:nvSpPr>
          <p:cNvPr id="18" name="Textfeld 17"/>
          <p:cNvSpPr txBox="1"/>
          <p:nvPr/>
        </p:nvSpPr>
        <p:spPr>
          <a:xfrm>
            <a:off x="6550151" y="1429437"/>
            <a:ext cx="5094039" cy="584775"/>
          </a:xfrm>
          <a:prstGeom prst="rect">
            <a:avLst/>
          </a:prstGeom>
          <a:noFill/>
        </p:spPr>
        <p:txBody>
          <a:bodyPr wrap="square" rtlCol="0">
            <a:spAutoFit/>
          </a:bodyPr>
          <a:lstStyle/>
          <a:p>
            <a:r>
              <a:rPr lang="de-DE" sz="3200" b="1" dirty="0">
                <a:solidFill>
                  <a:schemeClr val="accent2"/>
                </a:solidFill>
                <a:latin typeface="+mn-lt"/>
                <a:ea typeface="+mj-ea"/>
                <a:cs typeface="+mj-cs"/>
              </a:rPr>
              <a:t>Scenarios </a:t>
            </a:r>
            <a:r>
              <a:rPr lang="de-DE" sz="3200" b="1" dirty="0" err="1">
                <a:solidFill>
                  <a:schemeClr val="accent2"/>
                </a:solidFill>
                <a:latin typeface="+mn-lt"/>
                <a:ea typeface="+mj-ea"/>
                <a:cs typeface="+mj-cs"/>
              </a:rPr>
              <a:t>with</a:t>
            </a:r>
            <a:r>
              <a:rPr lang="de-DE" sz="3200" b="1" dirty="0">
                <a:solidFill>
                  <a:schemeClr val="accent2"/>
                </a:solidFill>
                <a:latin typeface="+mn-lt"/>
                <a:ea typeface="+mj-ea"/>
                <a:cs typeface="+mj-cs"/>
              </a:rPr>
              <a:t> S/4HANA</a:t>
            </a:r>
          </a:p>
        </p:txBody>
      </p:sp>
    </p:spTree>
    <p:extLst>
      <p:ext uri="{BB962C8B-B14F-4D97-AF65-F5344CB8AC3E}">
        <p14:creationId xmlns:p14="http://schemas.microsoft.com/office/powerpoint/2010/main" val="177944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324000" y="1691078"/>
            <a:ext cx="10553384" cy="4343961"/>
          </a:xfrm>
        </p:spPr>
        <p:txBody>
          <a:bodyPr/>
          <a:lstStyle/>
          <a:p>
            <a:r>
              <a:rPr lang="en-US" dirty="0"/>
              <a:t> In contrast to ERP, the component Credit Management (FI-AR-CR) is not available as part of S/4HANA.</a:t>
            </a:r>
          </a:p>
          <a:p>
            <a:r>
              <a:rPr lang="en-US" dirty="0"/>
              <a:t> </a:t>
            </a:r>
            <a:r>
              <a:rPr lang="en-US" i="1" u="sng" dirty="0"/>
              <a:t>Equivalent: SAP Credit Management (FIN-FSCM-CR)</a:t>
            </a:r>
          </a:p>
          <a:p>
            <a:pPr lvl="1"/>
            <a:r>
              <a:rPr lang="en-US" dirty="0"/>
              <a:t>In ERP there was the possibility to not use the function FI-AR-CR, but FIN-FSCM-CR has to be initialized.</a:t>
            </a:r>
          </a:p>
          <a:p>
            <a:pPr lvl="1"/>
            <a:r>
              <a:rPr lang="de-DE" dirty="0" err="1"/>
              <a:t>It</a:t>
            </a:r>
            <a:r>
              <a:rPr lang="de-DE" dirty="0"/>
              <a:t> </a:t>
            </a:r>
            <a:r>
              <a:rPr lang="de-DE" dirty="0" err="1"/>
              <a:t>helps</a:t>
            </a:r>
            <a:r>
              <a:rPr lang="de-DE" dirty="0"/>
              <a:t> </a:t>
            </a:r>
            <a:r>
              <a:rPr lang="de-DE" dirty="0" err="1"/>
              <a:t>companies</a:t>
            </a:r>
            <a:r>
              <a:rPr lang="de-DE" dirty="0"/>
              <a:t> </a:t>
            </a:r>
            <a:r>
              <a:rPr lang="de-DE" dirty="0" err="1"/>
              <a:t>to</a:t>
            </a:r>
            <a:r>
              <a:rPr lang="de-DE" dirty="0"/>
              <a:t> </a:t>
            </a:r>
            <a:r>
              <a:rPr lang="de-DE" dirty="0" err="1"/>
              <a:t>identify</a:t>
            </a:r>
            <a:r>
              <a:rPr lang="de-DE" dirty="0"/>
              <a:t> </a:t>
            </a:r>
            <a:r>
              <a:rPr lang="de-DE" dirty="0" err="1"/>
              <a:t>the</a:t>
            </a:r>
            <a:r>
              <a:rPr lang="de-DE" dirty="0"/>
              <a:t> </a:t>
            </a:r>
            <a:r>
              <a:rPr lang="de-DE" dirty="0" err="1"/>
              <a:t>risk</a:t>
            </a:r>
            <a:r>
              <a:rPr lang="de-DE" dirty="0"/>
              <a:t> </a:t>
            </a:r>
            <a:r>
              <a:rPr lang="de-DE" dirty="0" err="1"/>
              <a:t>of</a:t>
            </a:r>
            <a:r>
              <a:rPr lang="de-DE" dirty="0"/>
              <a:t> </a:t>
            </a:r>
            <a:r>
              <a:rPr lang="de-DE" dirty="0" err="1"/>
              <a:t>loss</a:t>
            </a:r>
            <a:r>
              <a:rPr lang="de-DE" dirty="0"/>
              <a:t> </a:t>
            </a:r>
            <a:r>
              <a:rPr lang="de-DE" dirty="0" err="1"/>
              <a:t>of</a:t>
            </a:r>
            <a:r>
              <a:rPr lang="de-DE" dirty="0"/>
              <a:t> </a:t>
            </a:r>
            <a:r>
              <a:rPr lang="de-DE" dirty="0" err="1"/>
              <a:t>receivables</a:t>
            </a:r>
            <a:r>
              <a:rPr lang="de-DE" dirty="0"/>
              <a:t> </a:t>
            </a:r>
            <a:r>
              <a:rPr lang="de-DE" dirty="0" err="1"/>
              <a:t>against</a:t>
            </a:r>
            <a:r>
              <a:rPr lang="de-DE" dirty="0"/>
              <a:t> </a:t>
            </a:r>
            <a:r>
              <a:rPr lang="de-DE" dirty="0" err="1"/>
              <a:t>their</a:t>
            </a:r>
            <a:r>
              <a:rPr lang="de-DE" dirty="0"/>
              <a:t> </a:t>
            </a:r>
            <a:r>
              <a:rPr lang="de-DE" dirty="0" err="1"/>
              <a:t>business</a:t>
            </a:r>
            <a:r>
              <a:rPr lang="de-DE" dirty="0"/>
              <a:t> </a:t>
            </a:r>
            <a:r>
              <a:rPr lang="de-DE" dirty="0" err="1"/>
              <a:t>partners</a:t>
            </a:r>
            <a:r>
              <a:rPr lang="de-DE" dirty="0"/>
              <a:t> at an </a:t>
            </a:r>
            <a:r>
              <a:rPr lang="de-DE" dirty="0" err="1"/>
              <a:t>early</a:t>
            </a:r>
            <a:r>
              <a:rPr lang="de-DE" dirty="0"/>
              <a:t> </a:t>
            </a:r>
            <a:r>
              <a:rPr lang="de-DE" dirty="0" err="1"/>
              <a:t>stage</a:t>
            </a:r>
            <a:r>
              <a:rPr lang="de-DE" dirty="0"/>
              <a:t>, and </a:t>
            </a:r>
            <a:r>
              <a:rPr lang="de-DE" dirty="0" err="1"/>
              <a:t>to</a:t>
            </a:r>
            <a:r>
              <a:rPr lang="de-DE" dirty="0"/>
              <a:t> </a:t>
            </a:r>
            <a:r>
              <a:rPr lang="de-DE" dirty="0" err="1"/>
              <a:t>make</a:t>
            </a:r>
            <a:r>
              <a:rPr lang="de-DE" dirty="0"/>
              <a:t> </a:t>
            </a:r>
            <a:r>
              <a:rPr lang="de-DE" dirty="0" err="1"/>
              <a:t>credit</a:t>
            </a:r>
            <a:r>
              <a:rPr lang="de-DE" dirty="0"/>
              <a:t> </a:t>
            </a:r>
            <a:r>
              <a:rPr lang="de-DE" dirty="0" err="1"/>
              <a:t>decisions</a:t>
            </a:r>
            <a:r>
              <a:rPr lang="de-DE" dirty="0"/>
              <a:t> </a:t>
            </a:r>
            <a:r>
              <a:rPr lang="de-DE" dirty="0" err="1"/>
              <a:t>efficiently</a:t>
            </a:r>
            <a:r>
              <a:rPr lang="de-DE" dirty="0"/>
              <a:t> and </a:t>
            </a:r>
            <a:r>
              <a:rPr lang="de-DE" dirty="0" err="1"/>
              <a:t>partially</a:t>
            </a:r>
            <a:r>
              <a:rPr lang="de-DE" dirty="0"/>
              <a:t> </a:t>
            </a:r>
            <a:r>
              <a:rPr lang="de-DE" dirty="0" err="1"/>
              <a:t>automated</a:t>
            </a:r>
            <a:r>
              <a:rPr lang="de-DE" dirty="0"/>
              <a:t>.</a:t>
            </a:r>
          </a:p>
          <a:p>
            <a:r>
              <a:rPr lang="de-DE" dirty="0"/>
              <a:t>Recommended </a:t>
            </a:r>
            <a:r>
              <a:rPr lang="de-DE" dirty="0" err="1"/>
              <a:t>for</a:t>
            </a:r>
            <a:r>
              <a:rPr lang="de-DE" dirty="0"/>
              <a:t>:</a:t>
            </a:r>
          </a:p>
          <a:p>
            <a:pPr lvl="1"/>
            <a:r>
              <a:rPr lang="de-DE" dirty="0"/>
              <a:t>Companies </a:t>
            </a:r>
            <a:r>
              <a:rPr lang="de-DE" dirty="0" err="1"/>
              <a:t>with</a:t>
            </a:r>
            <a:r>
              <a:rPr lang="de-DE" dirty="0"/>
              <a:t> a high </a:t>
            </a:r>
            <a:r>
              <a:rPr lang="de-DE" dirty="0" err="1"/>
              <a:t>number</a:t>
            </a:r>
            <a:r>
              <a:rPr lang="de-DE" dirty="0"/>
              <a:t> </a:t>
            </a:r>
            <a:r>
              <a:rPr lang="de-DE" dirty="0" err="1"/>
              <a:t>of</a:t>
            </a:r>
            <a:r>
              <a:rPr lang="de-DE" dirty="0"/>
              <a:t> </a:t>
            </a:r>
            <a:r>
              <a:rPr lang="de-DE" dirty="0" err="1"/>
              <a:t>business</a:t>
            </a:r>
            <a:r>
              <a:rPr lang="de-DE" dirty="0"/>
              <a:t> </a:t>
            </a:r>
            <a:r>
              <a:rPr lang="de-DE" dirty="0" err="1"/>
              <a:t>partners</a:t>
            </a:r>
            <a:endParaRPr lang="de-DE" dirty="0"/>
          </a:p>
          <a:p>
            <a:pPr lvl="1"/>
            <a:r>
              <a:rPr lang="de-DE" dirty="0"/>
              <a:t>Companies </a:t>
            </a:r>
            <a:r>
              <a:rPr lang="de-DE" dirty="0" err="1"/>
              <a:t>that</a:t>
            </a:r>
            <a:r>
              <a:rPr lang="de-DE" dirty="0"/>
              <a:t> </a:t>
            </a:r>
            <a:r>
              <a:rPr lang="de-DE" dirty="0" err="1"/>
              <a:t>want</a:t>
            </a:r>
            <a:r>
              <a:rPr lang="de-DE" dirty="0"/>
              <a:t> </a:t>
            </a:r>
            <a:r>
              <a:rPr lang="de-DE" dirty="0" err="1"/>
              <a:t>to</a:t>
            </a:r>
            <a:r>
              <a:rPr lang="de-DE" dirty="0"/>
              <a:t> </a:t>
            </a:r>
            <a:r>
              <a:rPr lang="de-DE" dirty="0" err="1"/>
              <a:t>merge</a:t>
            </a:r>
            <a:r>
              <a:rPr lang="de-DE" dirty="0"/>
              <a:t> internal </a:t>
            </a:r>
            <a:r>
              <a:rPr lang="de-DE" dirty="0" err="1"/>
              <a:t>and</a:t>
            </a:r>
            <a:r>
              <a:rPr lang="de-DE" dirty="0"/>
              <a:t> </a:t>
            </a:r>
            <a:r>
              <a:rPr lang="de-DE" dirty="0" err="1"/>
              <a:t>external</a:t>
            </a:r>
            <a:r>
              <a:rPr lang="de-DE" dirty="0"/>
              <a:t> </a:t>
            </a:r>
            <a:r>
              <a:rPr lang="de-DE" dirty="0" err="1"/>
              <a:t>data</a:t>
            </a:r>
            <a:r>
              <a:rPr lang="de-DE" dirty="0"/>
              <a:t> </a:t>
            </a:r>
            <a:r>
              <a:rPr lang="de-DE" dirty="0" err="1"/>
              <a:t>of</a:t>
            </a:r>
            <a:r>
              <a:rPr lang="de-DE" dirty="0"/>
              <a:t> a </a:t>
            </a:r>
            <a:r>
              <a:rPr lang="de-DE" dirty="0" err="1"/>
              <a:t>business</a:t>
            </a:r>
            <a:r>
              <a:rPr lang="de-DE" dirty="0"/>
              <a:t> </a:t>
            </a:r>
            <a:r>
              <a:rPr lang="de-DE" dirty="0" err="1"/>
              <a:t>partner</a:t>
            </a:r>
            <a:r>
              <a:rPr lang="de-DE" dirty="0"/>
              <a:t> </a:t>
            </a:r>
            <a:r>
              <a:rPr lang="de-DE" dirty="0" err="1"/>
              <a:t>into</a:t>
            </a:r>
            <a:r>
              <a:rPr lang="de-DE" dirty="0"/>
              <a:t> an </a:t>
            </a:r>
            <a:r>
              <a:rPr lang="de-DE" dirty="0" err="1"/>
              <a:t>own</a:t>
            </a:r>
            <a:r>
              <a:rPr lang="de-DE" dirty="0"/>
              <a:t> </a:t>
            </a:r>
            <a:r>
              <a:rPr lang="de-DE" dirty="0" err="1"/>
              <a:t>credit</a:t>
            </a:r>
            <a:r>
              <a:rPr lang="de-DE" dirty="0"/>
              <a:t> </a:t>
            </a:r>
            <a:r>
              <a:rPr lang="de-DE" dirty="0" err="1"/>
              <a:t>assessment</a:t>
            </a:r>
            <a:r>
              <a:rPr lang="de-DE" dirty="0"/>
              <a:t> </a:t>
            </a:r>
            <a:r>
              <a:rPr lang="de-DE" dirty="0" err="1"/>
              <a:t>or</a:t>
            </a:r>
            <a:r>
              <a:rPr lang="de-DE" dirty="0"/>
              <a:t> </a:t>
            </a:r>
            <a:r>
              <a:rPr lang="de-DE" dirty="0" err="1"/>
              <a:t>evaluation</a:t>
            </a:r>
            <a:r>
              <a:rPr lang="de-DE" dirty="0"/>
              <a:t>.</a:t>
            </a:r>
          </a:p>
          <a:p>
            <a:pPr lvl="1"/>
            <a:r>
              <a:rPr lang="en-US" dirty="0"/>
              <a:t>Companies that have an extremely distributed system landscape often have </a:t>
            </a:r>
          </a:p>
          <a:p>
            <a:pPr marL="201600" lvl="1" indent="0">
              <a:buNone/>
            </a:pPr>
            <a:r>
              <a:rPr lang="en-US" dirty="0"/>
              <a:t>    problems with the consolidation of information on the purpose of credit decisions</a:t>
            </a:r>
            <a:r>
              <a:rPr lang="de-DE" dirty="0"/>
              <a:t/>
            </a:r>
            <a:br>
              <a:rPr lang="de-DE" dirty="0"/>
            </a:br>
            <a:endParaRPr lang="en-US" dirty="0"/>
          </a:p>
        </p:txBody>
      </p:sp>
      <p:sp>
        <p:nvSpPr>
          <p:cNvPr id="3" name="Titel 2"/>
          <p:cNvSpPr>
            <a:spLocks noGrp="1"/>
          </p:cNvSpPr>
          <p:nvPr>
            <p:ph type="title"/>
          </p:nvPr>
        </p:nvSpPr>
        <p:spPr/>
        <p:txBody>
          <a:bodyPr/>
          <a:lstStyle/>
          <a:p>
            <a:r>
              <a:rPr lang="de-DE" dirty="0" err="1"/>
              <a:t>Innovations</a:t>
            </a:r>
            <a:r>
              <a:rPr lang="de-DE" dirty="0"/>
              <a:t> in SAP S/4HANA</a:t>
            </a:r>
            <a:br>
              <a:rPr lang="de-DE" dirty="0"/>
            </a:br>
            <a:r>
              <a:rPr lang="de-DE" sz="2400" dirty="0" err="1"/>
              <a:t>Credit</a:t>
            </a:r>
            <a:r>
              <a:rPr lang="de-DE" sz="2400" dirty="0"/>
              <a:t> Management</a:t>
            </a:r>
            <a:endParaRPr lang="de-DE" dirty="0"/>
          </a:p>
        </p:txBody>
      </p:sp>
      <p:pic>
        <p:nvPicPr>
          <p:cNvPr id="1026" name="Picture 2" descr="Bildergebnis für sap kreditmanage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52575" y="4363453"/>
            <a:ext cx="3516625" cy="1925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4622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US" altLang="de-DE" dirty="0">
                <a:latin typeface="Arial" panose="020B0604020202020204" pitchFamily="34" charset="0"/>
              </a:rPr>
              <a:t>Innovations in S/4HANA</a:t>
            </a:r>
            <a:r>
              <a:rPr lang="de-DE" dirty="0"/>
              <a:t/>
            </a:r>
            <a:br>
              <a:rPr lang="de-DE" dirty="0"/>
            </a:br>
            <a:r>
              <a:rPr lang="de-DE" dirty="0"/>
              <a:t>Extended Warehouse Management (EWM)</a:t>
            </a:r>
          </a:p>
        </p:txBody>
      </p:sp>
      <p:sp>
        <p:nvSpPr>
          <p:cNvPr id="4" name="Inhaltsplatzhalter 2"/>
          <p:cNvSpPr>
            <a:spLocks noGrp="1"/>
          </p:cNvSpPr>
          <p:nvPr/>
        </p:nvSpPr>
        <p:spPr>
          <a:xfrm>
            <a:off x="5345607" y="1247430"/>
            <a:ext cx="6256739" cy="53386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000" b="1" dirty="0"/>
              <a:t>Extended Warehouse Management</a:t>
            </a:r>
          </a:p>
          <a:p>
            <a:pPr lvl="1"/>
            <a:r>
              <a:rPr lang="de-DE" sz="1400" dirty="0" err="1"/>
              <a:t>Optimization</a:t>
            </a:r>
            <a:r>
              <a:rPr lang="de-DE" sz="1400" dirty="0"/>
              <a:t> </a:t>
            </a:r>
            <a:r>
              <a:rPr lang="de-DE" sz="1400" dirty="0" err="1"/>
              <a:t>of</a:t>
            </a:r>
            <a:r>
              <a:rPr lang="de-DE" sz="1400" dirty="0"/>
              <a:t> </a:t>
            </a:r>
            <a:r>
              <a:rPr lang="de-DE" sz="1400" dirty="0" err="1"/>
              <a:t>inventory</a:t>
            </a:r>
            <a:r>
              <a:rPr lang="de-DE" sz="1400" dirty="0"/>
              <a:t> </a:t>
            </a:r>
            <a:r>
              <a:rPr lang="de-DE" sz="1400" dirty="0" err="1"/>
              <a:t>management</a:t>
            </a:r>
            <a:r>
              <a:rPr lang="de-DE" sz="1400" dirty="0"/>
              <a:t> (e.g., </a:t>
            </a:r>
            <a:r>
              <a:rPr lang="de-DE" sz="1400" dirty="0" err="1"/>
              <a:t>slotting</a:t>
            </a:r>
            <a:r>
              <a:rPr lang="de-DE" sz="1400" dirty="0"/>
              <a:t>)</a:t>
            </a:r>
          </a:p>
          <a:p>
            <a:pPr lvl="1"/>
            <a:r>
              <a:rPr lang="de-DE" sz="1400" dirty="0"/>
              <a:t>Inbound </a:t>
            </a:r>
            <a:r>
              <a:rPr lang="de-DE" sz="1400" dirty="0" err="1"/>
              <a:t>process</a:t>
            </a:r>
            <a:r>
              <a:rPr lang="de-DE" sz="1400" dirty="0"/>
              <a:t> </a:t>
            </a:r>
            <a:r>
              <a:rPr lang="de-DE" sz="1400" dirty="0" err="1"/>
              <a:t>optimization</a:t>
            </a:r>
            <a:r>
              <a:rPr lang="de-DE" sz="1400" dirty="0"/>
              <a:t> (e.g., </a:t>
            </a:r>
            <a:r>
              <a:rPr lang="de-DE" sz="1400" dirty="0" err="1"/>
              <a:t>deconsolidation</a:t>
            </a:r>
            <a:r>
              <a:rPr lang="de-DE" sz="1400" dirty="0"/>
              <a:t>)</a:t>
            </a:r>
          </a:p>
          <a:p>
            <a:pPr lvl="1"/>
            <a:r>
              <a:rPr lang="de-DE" sz="1400" dirty="0"/>
              <a:t>Outbound </a:t>
            </a:r>
            <a:r>
              <a:rPr lang="de-DE" sz="1400" dirty="0" err="1"/>
              <a:t>process</a:t>
            </a:r>
            <a:r>
              <a:rPr lang="de-DE" sz="1400" dirty="0"/>
              <a:t> </a:t>
            </a:r>
            <a:r>
              <a:rPr lang="de-DE" sz="1400" dirty="0" err="1"/>
              <a:t>optimization</a:t>
            </a:r>
            <a:r>
              <a:rPr lang="de-DE" sz="1400" dirty="0"/>
              <a:t> (e.g., </a:t>
            </a:r>
            <a:r>
              <a:rPr lang="de-DE" sz="1400" dirty="0" err="1"/>
              <a:t>wave</a:t>
            </a:r>
            <a:r>
              <a:rPr lang="de-DE" sz="1400" dirty="0"/>
              <a:t> </a:t>
            </a:r>
            <a:r>
              <a:rPr lang="de-DE" sz="1400" dirty="0" err="1"/>
              <a:t>management</a:t>
            </a:r>
            <a:r>
              <a:rPr lang="de-DE" sz="1400" dirty="0"/>
              <a:t>)</a:t>
            </a:r>
          </a:p>
          <a:p>
            <a:pPr lvl="1"/>
            <a:r>
              <a:rPr lang="de-DE" sz="1400" dirty="0"/>
              <a:t>Material Flow Control (MFC)</a:t>
            </a:r>
          </a:p>
          <a:p>
            <a:pPr lvl="1"/>
            <a:r>
              <a:rPr lang="de-DE" sz="1400" dirty="0"/>
              <a:t>Yard </a:t>
            </a:r>
            <a:r>
              <a:rPr lang="de-DE" sz="1400" dirty="0" err="1"/>
              <a:t>management</a:t>
            </a:r>
            <a:r>
              <a:rPr lang="de-DE" sz="1400" dirty="0"/>
              <a:t> (e.g., TU </a:t>
            </a:r>
            <a:r>
              <a:rPr lang="de-DE" sz="1400" dirty="0" err="1"/>
              <a:t>processing</a:t>
            </a:r>
            <a:r>
              <a:rPr lang="de-DE" sz="1400" dirty="0"/>
              <a:t>, DAS)</a:t>
            </a:r>
          </a:p>
          <a:p>
            <a:pPr lvl="1"/>
            <a:r>
              <a:rPr lang="de-DE" sz="1400" dirty="0"/>
              <a:t>Laboratory </a:t>
            </a:r>
            <a:r>
              <a:rPr lang="de-DE" sz="1400" dirty="0" err="1"/>
              <a:t>management</a:t>
            </a:r>
            <a:endParaRPr lang="de-DE" sz="1400" dirty="0"/>
          </a:p>
          <a:p>
            <a:pPr lvl="1"/>
            <a:r>
              <a:rPr lang="de-DE" sz="1400" dirty="0" err="1"/>
              <a:t>Logistic</a:t>
            </a:r>
            <a:r>
              <a:rPr lang="de-DE" sz="1400" dirty="0"/>
              <a:t> additional </a:t>
            </a:r>
            <a:r>
              <a:rPr lang="de-DE" sz="1400" dirty="0" err="1"/>
              <a:t>services</a:t>
            </a:r>
            <a:r>
              <a:rPr lang="de-DE" sz="1400" dirty="0"/>
              <a:t> (VAS, </a:t>
            </a:r>
            <a:r>
              <a:rPr lang="de-DE" sz="1400" dirty="0" err="1"/>
              <a:t>for</a:t>
            </a:r>
            <a:r>
              <a:rPr lang="de-DE" sz="1400" dirty="0"/>
              <a:t> </a:t>
            </a:r>
            <a:r>
              <a:rPr lang="de-DE" sz="1400" dirty="0" err="1"/>
              <a:t>example</a:t>
            </a:r>
            <a:r>
              <a:rPr lang="de-DE" sz="1400" dirty="0"/>
              <a:t>, </a:t>
            </a:r>
            <a:r>
              <a:rPr lang="de-DE" sz="1400" dirty="0" err="1"/>
              <a:t>Kitting</a:t>
            </a:r>
            <a:r>
              <a:rPr lang="de-DE" sz="1400" dirty="0"/>
              <a:t> </a:t>
            </a:r>
            <a:r>
              <a:rPr lang="de-DE" sz="1400" dirty="0" err="1"/>
              <a:t>processing</a:t>
            </a:r>
            <a:r>
              <a:rPr lang="de-DE" sz="1400" dirty="0"/>
              <a:t>)</a:t>
            </a:r>
          </a:p>
          <a:p>
            <a:pPr lvl="1"/>
            <a:r>
              <a:rPr lang="de-DE" sz="1400" dirty="0"/>
              <a:t>Cross </a:t>
            </a:r>
            <a:r>
              <a:rPr lang="de-DE" sz="1400" dirty="0" err="1"/>
              <a:t>docking</a:t>
            </a:r>
            <a:endParaRPr lang="de-DE" sz="1400" dirty="0"/>
          </a:p>
          <a:p>
            <a:pPr lvl="1"/>
            <a:r>
              <a:rPr lang="de-DE" sz="1400" dirty="0" err="1"/>
              <a:t>Inventory</a:t>
            </a:r>
            <a:r>
              <a:rPr lang="de-DE" sz="1400" dirty="0"/>
              <a:t> </a:t>
            </a:r>
            <a:r>
              <a:rPr lang="de-DE" sz="1400" dirty="0" err="1"/>
              <a:t>process</a:t>
            </a:r>
            <a:r>
              <a:rPr lang="de-DE" sz="1400" dirty="0"/>
              <a:t> </a:t>
            </a:r>
            <a:r>
              <a:rPr lang="de-DE" sz="1400" dirty="0" err="1"/>
              <a:t>cost</a:t>
            </a:r>
            <a:r>
              <a:rPr lang="de-DE" sz="1400" dirty="0"/>
              <a:t> </a:t>
            </a:r>
            <a:r>
              <a:rPr lang="de-DE" sz="1400" dirty="0" err="1"/>
              <a:t>accounting</a:t>
            </a:r>
            <a:endParaRPr lang="de-DE" sz="1400" dirty="0"/>
          </a:p>
          <a:p>
            <a:pPr lvl="1"/>
            <a:endParaRPr lang="de-DE" sz="1400" dirty="0"/>
          </a:p>
          <a:p>
            <a:pPr marL="0" indent="0">
              <a:buNone/>
            </a:pPr>
            <a:r>
              <a:rPr lang="de-DE" sz="2000" b="1" dirty="0"/>
              <a:t>Basic Warehouse Management</a:t>
            </a:r>
          </a:p>
          <a:p>
            <a:pPr lvl="1"/>
            <a:r>
              <a:rPr lang="en-US" sz="1600" dirty="0"/>
              <a:t>Inventory management</a:t>
            </a:r>
          </a:p>
          <a:p>
            <a:pPr lvl="1"/>
            <a:r>
              <a:rPr lang="en-US" sz="1600" dirty="0"/>
              <a:t>Inbound processing</a:t>
            </a:r>
          </a:p>
          <a:p>
            <a:pPr lvl="1"/>
            <a:r>
              <a:rPr lang="en-US" sz="1600" dirty="0"/>
              <a:t>Outbound processing</a:t>
            </a:r>
          </a:p>
          <a:p>
            <a:pPr lvl="1"/>
            <a:r>
              <a:rPr lang="en-US" sz="1600" dirty="0"/>
              <a:t>Internal stock movements</a:t>
            </a:r>
          </a:p>
          <a:p>
            <a:pPr lvl="1"/>
            <a:r>
              <a:rPr lang="en-US" sz="1600" dirty="0"/>
              <a:t>inventory procedures</a:t>
            </a:r>
          </a:p>
          <a:p>
            <a:pPr lvl="1"/>
            <a:r>
              <a:rPr lang="en-US" sz="1600" dirty="0"/>
              <a:t>Reporting</a:t>
            </a:r>
            <a:endParaRPr lang="de-DE" sz="1600" dirty="0"/>
          </a:p>
        </p:txBody>
      </p:sp>
      <p:sp>
        <p:nvSpPr>
          <p:cNvPr id="5" name="Rechteck 4"/>
          <p:cNvSpPr/>
          <p:nvPr/>
        </p:nvSpPr>
        <p:spPr>
          <a:xfrm>
            <a:off x="472698" y="3815614"/>
            <a:ext cx="4364908" cy="2507694"/>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e-DE" dirty="0"/>
          </a:p>
        </p:txBody>
      </p:sp>
      <p:pic>
        <p:nvPicPr>
          <p:cNvPr id="6" name="Grafik 5"/>
          <p:cNvPicPr>
            <a:picLocks noChangeAspect="1"/>
          </p:cNvPicPr>
          <p:nvPr/>
        </p:nvPicPr>
        <p:blipFill>
          <a:blip r:embed="rId2"/>
          <a:stretch>
            <a:fillRect/>
          </a:stretch>
        </p:blipFill>
        <p:spPr>
          <a:xfrm>
            <a:off x="1655611" y="5082665"/>
            <a:ext cx="999541" cy="498143"/>
          </a:xfrm>
          <a:prstGeom prst="rect">
            <a:avLst/>
          </a:prstGeom>
        </p:spPr>
      </p:pic>
      <p:sp>
        <p:nvSpPr>
          <p:cNvPr id="7" name="Rechteck 6"/>
          <p:cNvSpPr/>
          <p:nvPr/>
        </p:nvSpPr>
        <p:spPr>
          <a:xfrm>
            <a:off x="472698" y="2764738"/>
            <a:ext cx="4364908" cy="1050876"/>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e-DE"/>
          </a:p>
        </p:txBody>
      </p:sp>
      <p:sp>
        <p:nvSpPr>
          <p:cNvPr id="8" name="Rechteck 7"/>
          <p:cNvSpPr/>
          <p:nvPr/>
        </p:nvSpPr>
        <p:spPr>
          <a:xfrm>
            <a:off x="472698" y="1386903"/>
            <a:ext cx="4364908" cy="1377833"/>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e-DE"/>
          </a:p>
        </p:txBody>
      </p:sp>
      <p:sp>
        <p:nvSpPr>
          <p:cNvPr id="9" name="Rechteck 8"/>
          <p:cNvSpPr/>
          <p:nvPr/>
        </p:nvSpPr>
        <p:spPr>
          <a:xfrm>
            <a:off x="1846938" y="1775866"/>
            <a:ext cx="2758655" cy="98887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1400" dirty="0">
                <a:solidFill>
                  <a:schemeClr val="tx1"/>
                </a:solidFill>
              </a:rPr>
              <a:t>SAP S/4HANA SUPPLY CHAIN</a:t>
            </a:r>
          </a:p>
          <a:p>
            <a:pPr algn="ctr"/>
            <a:endParaRPr lang="de-DE" sz="1400" dirty="0">
              <a:solidFill>
                <a:schemeClr val="tx1"/>
              </a:solidFill>
            </a:endParaRPr>
          </a:p>
          <a:p>
            <a:pPr algn="ctr"/>
            <a:endParaRPr lang="de-DE" sz="1400" dirty="0">
              <a:solidFill>
                <a:schemeClr val="tx1"/>
              </a:solidFill>
            </a:endParaRPr>
          </a:p>
        </p:txBody>
      </p:sp>
      <p:sp>
        <p:nvSpPr>
          <p:cNvPr id="10" name="Rechteck 9"/>
          <p:cNvSpPr/>
          <p:nvPr/>
        </p:nvSpPr>
        <p:spPr>
          <a:xfrm>
            <a:off x="1846939" y="2764736"/>
            <a:ext cx="2758653" cy="10508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1400" dirty="0"/>
              <a:t>Extended Warehouse Management</a:t>
            </a:r>
          </a:p>
        </p:txBody>
      </p:sp>
      <p:sp>
        <p:nvSpPr>
          <p:cNvPr id="11" name="Rechteck 10"/>
          <p:cNvSpPr/>
          <p:nvPr/>
        </p:nvSpPr>
        <p:spPr>
          <a:xfrm>
            <a:off x="1846940" y="3829260"/>
            <a:ext cx="2758651" cy="982641"/>
          </a:xfrm>
          <a:prstGeom prst="rect">
            <a:avLst/>
          </a:prstGeom>
          <a:solidFill>
            <a:schemeClr val="accent1">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1400" dirty="0"/>
              <a:t>Basic Warehouse Management</a:t>
            </a:r>
          </a:p>
        </p:txBody>
      </p:sp>
      <p:sp>
        <p:nvSpPr>
          <p:cNvPr id="12" name="Textfeld 1"/>
          <p:cNvSpPr txBox="1"/>
          <p:nvPr/>
        </p:nvSpPr>
        <p:spPr>
          <a:xfrm>
            <a:off x="476426" y="4086377"/>
            <a:ext cx="1528546" cy="369332"/>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dirty="0">
                <a:solidFill>
                  <a:srgbClr val="00B0F0"/>
                </a:solidFill>
              </a:rPr>
              <a:t>Digital Core</a:t>
            </a:r>
          </a:p>
        </p:txBody>
      </p:sp>
      <p:sp>
        <p:nvSpPr>
          <p:cNvPr id="13" name="Textfeld 7"/>
          <p:cNvSpPr txBox="1"/>
          <p:nvPr/>
        </p:nvSpPr>
        <p:spPr>
          <a:xfrm>
            <a:off x="548124" y="3056713"/>
            <a:ext cx="1117600" cy="369332"/>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dirty="0">
                <a:solidFill>
                  <a:srgbClr val="00B0F0"/>
                </a:solidFill>
              </a:rPr>
              <a:t>Products</a:t>
            </a:r>
          </a:p>
        </p:txBody>
      </p:sp>
      <p:sp>
        <p:nvSpPr>
          <p:cNvPr id="14" name="Textfeld 11"/>
          <p:cNvSpPr txBox="1"/>
          <p:nvPr/>
        </p:nvSpPr>
        <p:spPr>
          <a:xfrm>
            <a:off x="634458" y="2034614"/>
            <a:ext cx="1212483" cy="369332"/>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b="1" dirty="0">
                <a:solidFill>
                  <a:schemeClr val="bg1"/>
                </a:solidFill>
              </a:rPr>
              <a:t>Suite</a:t>
            </a:r>
          </a:p>
        </p:txBody>
      </p:sp>
      <p:sp>
        <p:nvSpPr>
          <p:cNvPr id="15" name="Textfeld 12"/>
          <p:cNvSpPr txBox="1"/>
          <p:nvPr/>
        </p:nvSpPr>
        <p:spPr>
          <a:xfrm>
            <a:off x="2655152" y="5039348"/>
            <a:ext cx="2115401" cy="584775"/>
          </a:xfrm>
          <a:prstGeom prst="rect">
            <a:avLst/>
          </a:prstGeom>
          <a:noFill/>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3200" dirty="0">
                <a:solidFill>
                  <a:schemeClr val="bg1"/>
                </a:solidFill>
              </a:rPr>
              <a:t>S/4 HANA</a:t>
            </a:r>
          </a:p>
        </p:txBody>
      </p:sp>
      <p:sp>
        <p:nvSpPr>
          <p:cNvPr id="18" name="Abgerundetes Rechteck 17"/>
          <p:cNvSpPr/>
          <p:nvPr/>
        </p:nvSpPr>
        <p:spPr>
          <a:xfrm>
            <a:off x="9948989" y="2330490"/>
            <a:ext cx="1920211" cy="85299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1600" dirty="0" err="1"/>
              <a:t>Optimization</a:t>
            </a:r>
            <a:r>
              <a:rPr lang="de-DE" sz="1600" dirty="0"/>
              <a:t> </a:t>
            </a:r>
            <a:r>
              <a:rPr lang="de-DE" sz="1600" dirty="0" err="1"/>
              <a:t>of</a:t>
            </a:r>
            <a:r>
              <a:rPr lang="de-DE" sz="1600" dirty="0"/>
              <a:t> </a:t>
            </a:r>
            <a:r>
              <a:rPr lang="de-DE" sz="1600" dirty="0" err="1"/>
              <a:t>warehousing</a:t>
            </a:r>
            <a:r>
              <a:rPr lang="de-DE" sz="1600" dirty="0"/>
              <a:t> </a:t>
            </a:r>
            <a:r>
              <a:rPr lang="de-DE" sz="1600" dirty="0" err="1"/>
              <a:t>processes</a:t>
            </a:r>
            <a:endParaRPr lang="de-DE" sz="1600" dirty="0"/>
          </a:p>
        </p:txBody>
      </p:sp>
      <p:sp>
        <p:nvSpPr>
          <p:cNvPr id="19" name="Abgerundetes Rechteck 18"/>
          <p:cNvSpPr/>
          <p:nvPr/>
        </p:nvSpPr>
        <p:spPr>
          <a:xfrm>
            <a:off x="9948988" y="4596938"/>
            <a:ext cx="1920211" cy="85299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1600" dirty="0"/>
              <a:t>Stock </a:t>
            </a:r>
            <a:r>
              <a:rPr lang="de-DE" sz="1600" dirty="0" err="1"/>
              <a:t>security</a:t>
            </a:r>
            <a:r>
              <a:rPr lang="de-DE" sz="1600" dirty="0"/>
              <a:t> </a:t>
            </a:r>
            <a:r>
              <a:rPr lang="de-DE" sz="1600" dirty="0" err="1"/>
              <a:t>and</a:t>
            </a:r>
            <a:r>
              <a:rPr lang="de-DE" sz="1600" dirty="0"/>
              <a:t> </a:t>
            </a:r>
            <a:r>
              <a:rPr lang="de-DE" sz="1600" dirty="0" err="1"/>
              <a:t>transparency</a:t>
            </a:r>
            <a:endParaRPr lang="de-DE" sz="1600" dirty="0"/>
          </a:p>
        </p:txBody>
      </p:sp>
    </p:spTree>
    <p:extLst>
      <p:ext uri="{BB962C8B-B14F-4D97-AF65-F5344CB8AC3E}">
        <p14:creationId xmlns:p14="http://schemas.microsoft.com/office/powerpoint/2010/main" val="8127702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p:cNvPicPr>
            <a:picLocks noGrp="1" noChangeAspect="1"/>
          </p:cNvPicPr>
          <p:nvPr>
            <p:ph idx="1"/>
          </p:nvPr>
        </p:nvPicPr>
        <p:blipFill>
          <a:blip r:embed="rId2"/>
          <a:stretch>
            <a:fillRect/>
          </a:stretch>
        </p:blipFill>
        <p:spPr>
          <a:xfrm>
            <a:off x="2271535" y="1576387"/>
            <a:ext cx="7650129" cy="4452937"/>
          </a:xfrm>
          <a:prstGeom prst="rect">
            <a:avLst/>
          </a:prstGeom>
        </p:spPr>
      </p:pic>
      <p:sp>
        <p:nvSpPr>
          <p:cNvPr id="3" name="Titel 2"/>
          <p:cNvSpPr>
            <a:spLocks noGrp="1"/>
          </p:cNvSpPr>
          <p:nvPr>
            <p:ph type="title"/>
          </p:nvPr>
        </p:nvSpPr>
        <p:spPr/>
        <p:txBody>
          <a:bodyPr/>
          <a:lstStyle/>
          <a:p>
            <a:r>
              <a:rPr lang="en-US" altLang="de-DE" dirty="0">
                <a:latin typeface="Arial" panose="020B0604020202020204" pitchFamily="34" charset="0"/>
              </a:rPr>
              <a:t>Innovations in S/4HANA</a:t>
            </a:r>
            <a:br>
              <a:rPr lang="en-US" altLang="de-DE" dirty="0">
                <a:latin typeface="Arial" panose="020B0604020202020204" pitchFamily="34" charset="0"/>
              </a:rPr>
            </a:br>
            <a:r>
              <a:rPr lang="de-DE" dirty="0"/>
              <a:t>Extended Warehouse Management - </a:t>
            </a:r>
            <a:r>
              <a:rPr lang="de-DE" dirty="0" err="1"/>
              <a:t>Scope</a:t>
            </a:r>
            <a:r>
              <a:rPr lang="de-DE" dirty="0"/>
              <a:t> </a:t>
            </a:r>
            <a:r>
              <a:rPr lang="de-DE" dirty="0" err="1"/>
              <a:t>of</a:t>
            </a:r>
            <a:r>
              <a:rPr lang="de-DE" dirty="0"/>
              <a:t> </a:t>
            </a:r>
            <a:r>
              <a:rPr lang="de-DE" dirty="0" err="1"/>
              <a:t>functions</a:t>
            </a:r>
            <a:endParaRPr lang="de-DE" dirty="0"/>
          </a:p>
        </p:txBody>
      </p:sp>
    </p:spTree>
    <p:extLst>
      <p:ext uri="{BB962C8B-B14F-4D97-AF65-F5344CB8AC3E}">
        <p14:creationId xmlns:p14="http://schemas.microsoft.com/office/powerpoint/2010/main" val="13325358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tLang="de-DE" dirty="0">
                <a:latin typeface="Arial" panose="020B0604020202020204" pitchFamily="34" charset="0"/>
              </a:rPr>
              <a:t>Innovations in S/4HANA</a:t>
            </a:r>
            <a:br>
              <a:rPr lang="en-US" altLang="de-DE" dirty="0">
                <a:latin typeface="Arial" panose="020B0604020202020204" pitchFamily="34" charset="0"/>
              </a:rPr>
            </a:br>
            <a:r>
              <a:rPr lang="de-DE" dirty="0"/>
              <a:t>Extended Warehouse Management - </a:t>
            </a:r>
            <a:r>
              <a:rPr lang="de-DE" dirty="0" err="1"/>
              <a:t>Scope</a:t>
            </a:r>
            <a:r>
              <a:rPr lang="de-DE" dirty="0"/>
              <a:t> </a:t>
            </a:r>
            <a:r>
              <a:rPr lang="de-DE" dirty="0" err="1"/>
              <a:t>of</a:t>
            </a:r>
            <a:r>
              <a:rPr lang="de-DE" dirty="0"/>
              <a:t> </a:t>
            </a:r>
            <a:r>
              <a:rPr lang="de-DE" dirty="0" err="1"/>
              <a:t>functions</a:t>
            </a:r>
            <a:endParaRPr lang="de-DE" sz="2400" dirty="0"/>
          </a:p>
        </p:txBody>
      </p:sp>
      <p:sp>
        <p:nvSpPr>
          <p:cNvPr id="3" name="Inhaltsplatzhalter 2"/>
          <p:cNvSpPr>
            <a:spLocks noGrp="1"/>
          </p:cNvSpPr>
          <p:nvPr>
            <p:ph idx="1"/>
          </p:nvPr>
        </p:nvSpPr>
        <p:spPr/>
        <p:txBody>
          <a:bodyPr/>
          <a:lstStyle/>
          <a:p>
            <a:r>
              <a:rPr lang="en-US" dirty="0"/>
              <a:t>Optimized warehouse space management</a:t>
            </a:r>
          </a:p>
          <a:p>
            <a:pPr lvl="1"/>
            <a:r>
              <a:rPr lang="en-US" dirty="0"/>
              <a:t>Different storage facilities (automatic bearings</a:t>
            </a:r>
            <a:r>
              <a:rPr lang="en-US" dirty="0" smtClean="0"/>
              <a:t>,…) </a:t>
            </a:r>
            <a:r>
              <a:rPr lang="en-US" dirty="0"/>
              <a:t>can be arranged in different storage types according to their own </a:t>
            </a:r>
            <a:r>
              <a:rPr lang="en-US" dirty="0" smtClean="0"/>
              <a:t>requirements</a:t>
            </a:r>
            <a:endParaRPr lang="en-US" dirty="0"/>
          </a:p>
          <a:p>
            <a:pPr lvl="1"/>
            <a:r>
              <a:rPr lang="en-US" dirty="0"/>
              <a:t>Stock movements can be better understood as each storage location is mapped in the system</a:t>
            </a:r>
          </a:p>
          <a:p>
            <a:pPr lvl="1"/>
            <a:r>
              <a:rPr lang="en-US" dirty="0"/>
              <a:t>In addition, each product will receive an optimal storage location according to its size and access frequency </a:t>
            </a:r>
          </a:p>
          <a:p>
            <a:pPr lvl="1"/>
            <a:endParaRPr lang="en-US" dirty="0"/>
          </a:p>
          <a:p>
            <a:r>
              <a:rPr lang="en-US" dirty="0"/>
              <a:t>Goods movements</a:t>
            </a:r>
          </a:p>
          <a:p>
            <a:pPr lvl="1"/>
            <a:r>
              <a:rPr lang="en-US" dirty="0"/>
              <a:t>EWM is used to process all goods movements that affect the warehouse  </a:t>
            </a:r>
          </a:p>
          <a:p>
            <a:pPr lvl="1"/>
            <a:r>
              <a:rPr lang="en-US" dirty="0"/>
              <a:t>Storage capacity and material flows are optimized using put away and removal strategies</a:t>
            </a:r>
          </a:p>
          <a:p>
            <a:pPr lvl="1"/>
            <a:r>
              <a:rPr lang="en-US" dirty="0"/>
              <a:t>Optimizing takes place individually as required or by using handling units</a:t>
            </a:r>
          </a:p>
          <a:p>
            <a:endParaRPr lang="en-US" dirty="0"/>
          </a:p>
          <a:p>
            <a:pPr marL="201580" lvl="1" indent="0">
              <a:buNone/>
            </a:pPr>
            <a:r>
              <a:rPr lang="en-US" dirty="0"/>
              <a:t> </a:t>
            </a:r>
          </a:p>
          <a:p>
            <a:pPr marL="0" indent="0">
              <a:buNone/>
            </a:pPr>
            <a:endParaRPr lang="en-US" dirty="0"/>
          </a:p>
        </p:txBody>
      </p:sp>
    </p:spTree>
    <p:extLst>
      <p:ext uri="{BB962C8B-B14F-4D97-AF65-F5344CB8AC3E}">
        <p14:creationId xmlns:p14="http://schemas.microsoft.com/office/powerpoint/2010/main" val="7271947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tLang="de-DE" dirty="0">
                <a:latin typeface="Arial" panose="020B0604020202020204" pitchFamily="34" charset="0"/>
              </a:rPr>
              <a:t>Innovations in S/4HANA</a:t>
            </a:r>
            <a:br>
              <a:rPr lang="en-US" altLang="de-DE" dirty="0">
                <a:latin typeface="Arial" panose="020B0604020202020204" pitchFamily="34" charset="0"/>
              </a:rPr>
            </a:br>
            <a:r>
              <a:rPr lang="de-DE" dirty="0"/>
              <a:t>Extended Warehouse Management - </a:t>
            </a:r>
            <a:r>
              <a:rPr lang="de-DE" dirty="0" err="1"/>
              <a:t>Scope</a:t>
            </a:r>
            <a:r>
              <a:rPr lang="de-DE" dirty="0"/>
              <a:t> </a:t>
            </a:r>
            <a:r>
              <a:rPr lang="de-DE" dirty="0" err="1"/>
              <a:t>of</a:t>
            </a:r>
            <a:r>
              <a:rPr lang="de-DE" dirty="0"/>
              <a:t> </a:t>
            </a:r>
            <a:r>
              <a:rPr lang="de-DE" dirty="0" err="1"/>
              <a:t>functions</a:t>
            </a:r>
            <a:endParaRPr lang="de-DE" sz="2400" dirty="0"/>
          </a:p>
        </p:txBody>
      </p:sp>
      <p:sp>
        <p:nvSpPr>
          <p:cNvPr id="3" name="Inhaltsplatzhalter 2"/>
          <p:cNvSpPr>
            <a:spLocks noGrp="1"/>
          </p:cNvSpPr>
          <p:nvPr>
            <p:ph idx="1"/>
          </p:nvPr>
        </p:nvSpPr>
        <p:spPr/>
        <p:txBody>
          <a:bodyPr/>
          <a:lstStyle/>
          <a:p>
            <a:r>
              <a:rPr lang="en-US" dirty="0"/>
              <a:t>Stocktaking</a:t>
            </a:r>
          </a:p>
          <a:p>
            <a:pPr lvl="1"/>
            <a:r>
              <a:rPr lang="en-US" dirty="0"/>
              <a:t>Product related or storage related</a:t>
            </a:r>
          </a:p>
          <a:p>
            <a:pPr lvl="1"/>
            <a:r>
              <a:rPr lang="en-US" dirty="0"/>
              <a:t>Different monitor with adjustable tolerance groups, over which maximum values can be configured for the calculation of differences </a:t>
            </a:r>
          </a:p>
          <a:p>
            <a:pPr lvl="1"/>
            <a:r>
              <a:rPr lang="en-US" dirty="0"/>
              <a:t>Additional extras: automatic close out after time limits, inventory procedures according to different priorities, zero check, low stock control</a:t>
            </a:r>
          </a:p>
          <a:p>
            <a:pPr lvl="1"/>
            <a:r>
              <a:rPr lang="en-US" dirty="0"/>
              <a:t>Radio frequency functionality is integrated in for example Cycle Counting</a:t>
            </a:r>
          </a:p>
          <a:p>
            <a:pPr marL="201600" lvl="1" indent="0">
              <a:buNone/>
            </a:pPr>
            <a:endParaRPr lang="en-US" dirty="0"/>
          </a:p>
          <a:p>
            <a:r>
              <a:rPr lang="en-US" dirty="0"/>
              <a:t>Planning and monitoring</a:t>
            </a:r>
          </a:p>
          <a:p>
            <a:pPr lvl="1"/>
            <a:r>
              <a:rPr lang="en-US" dirty="0"/>
              <a:t>Forward-looking load analysis and early intervention in case of faulty warehouse processes</a:t>
            </a:r>
          </a:p>
          <a:p>
            <a:pPr lvl="1"/>
            <a:r>
              <a:rPr lang="en-US" dirty="0"/>
              <a:t>Extensive monitor functions project a up-to-date picture of all activities in the warehouse </a:t>
            </a:r>
          </a:p>
          <a:p>
            <a:pPr lvl="1">
              <a:buFont typeface="Wingdings" panose="05000000000000000000" pitchFamily="2" charset="2"/>
              <a:buChar char="Ø"/>
            </a:pPr>
            <a:r>
              <a:rPr lang="en-US" dirty="0"/>
              <a:t>Actual work in the warehouse can be controlled this way </a:t>
            </a:r>
          </a:p>
        </p:txBody>
      </p:sp>
    </p:spTree>
    <p:extLst>
      <p:ext uri="{BB962C8B-B14F-4D97-AF65-F5344CB8AC3E}">
        <p14:creationId xmlns:p14="http://schemas.microsoft.com/office/powerpoint/2010/main" val="27225493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tLang="de-DE" dirty="0">
                <a:latin typeface="Arial" panose="020B0604020202020204" pitchFamily="34" charset="0"/>
              </a:rPr>
              <a:t>Innovations in S/4HANA</a:t>
            </a:r>
            <a:br>
              <a:rPr lang="en-US" altLang="de-DE" dirty="0">
                <a:latin typeface="Arial" panose="020B0604020202020204" pitchFamily="34" charset="0"/>
              </a:rPr>
            </a:br>
            <a:r>
              <a:rPr lang="de-DE" dirty="0"/>
              <a:t>Extended Warehouse Management - </a:t>
            </a:r>
            <a:r>
              <a:rPr lang="de-DE" dirty="0" err="1"/>
              <a:t>Scope</a:t>
            </a:r>
            <a:r>
              <a:rPr lang="de-DE" dirty="0"/>
              <a:t> </a:t>
            </a:r>
            <a:r>
              <a:rPr lang="de-DE" dirty="0" err="1"/>
              <a:t>of</a:t>
            </a:r>
            <a:r>
              <a:rPr lang="de-DE" dirty="0"/>
              <a:t> </a:t>
            </a:r>
            <a:r>
              <a:rPr lang="de-DE" dirty="0" err="1"/>
              <a:t>functions</a:t>
            </a:r>
            <a:endParaRPr lang="de-DE" dirty="0"/>
          </a:p>
        </p:txBody>
      </p:sp>
      <p:sp>
        <p:nvSpPr>
          <p:cNvPr id="3" name="Inhaltsplatzhalter 2"/>
          <p:cNvSpPr>
            <a:spLocks noGrp="1"/>
          </p:cNvSpPr>
          <p:nvPr>
            <p:ph idx="1"/>
          </p:nvPr>
        </p:nvSpPr>
        <p:spPr/>
        <p:txBody>
          <a:bodyPr/>
          <a:lstStyle/>
          <a:p>
            <a:r>
              <a:rPr lang="en-US" dirty="0"/>
              <a:t>Wireless data connection</a:t>
            </a:r>
          </a:p>
          <a:p>
            <a:pPr lvl="1"/>
            <a:r>
              <a:rPr lang="en-US" dirty="0"/>
              <a:t>Controlling the work steps via mobile radio terminals </a:t>
            </a:r>
            <a:r>
              <a:rPr lang="en-US" dirty="0">
                <a:sym typeface="Wingdings" panose="05000000000000000000" pitchFamily="2" charset="2"/>
              </a:rPr>
              <a:t> clear and economical</a:t>
            </a:r>
            <a:endParaRPr lang="en-US" dirty="0"/>
          </a:p>
          <a:p>
            <a:pPr lvl="1"/>
            <a:r>
              <a:rPr lang="en-US" dirty="0"/>
              <a:t>The radio frequency connection (RF connection) for mobile data acquisition ensures a fast data transmission</a:t>
            </a:r>
          </a:p>
          <a:p>
            <a:pPr lvl="1"/>
            <a:r>
              <a:rPr lang="en-US" dirty="0"/>
              <a:t>RF devices </a:t>
            </a:r>
            <a:r>
              <a:rPr lang="en-US" dirty="0" smtClean="0"/>
              <a:t>receive data </a:t>
            </a:r>
            <a:r>
              <a:rPr lang="en-US" dirty="0"/>
              <a:t>from the SAP system and transmit data back, e.g. through barcodes</a:t>
            </a:r>
          </a:p>
          <a:p>
            <a:endParaRPr lang="en-US" dirty="0"/>
          </a:p>
          <a:p>
            <a:r>
              <a:rPr lang="en-US" dirty="0"/>
              <a:t>  Warehouse control</a:t>
            </a:r>
          </a:p>
          <a:p>
            <a:pPr lvl="1"/>
            <a:r>
              <a:rPr lang="en-US" dirty="0"/>
              <a:t>EWM has interfaces to external systems (storage controllers)</a:t>
            </a:r>
          </a:p>
          <a:p>
            <a:pPr lvl="1">
              <a:buFont typeface="Wingdings" panose="05000000000000000000" pitchFamily="2" charset="2"/>
              <a:buChar char="Ø"/>
            </a:pPr>
            <a:r>
              <a:rPr lang="en-US" dirty="0"/>
              <a:t>e.g. automated storage and retrieval systems can be integrated for all storage movements</a:t>
            </a:r>
          </a:p>
        </p:txBody>
      </p:sp>
    </p:spTree>
    <p:extLst>
      <p:ext uri="{BB962C8B-B14F-4D97-AF65-F5344CB8AC3E}">
        <p14:creationId xmlns:p14="http://schemas.microsoft.com/office/powerpoint/2010/main" val="40620799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DE" dirty="0" err="1"/>
              <a:t>Reduce</a:t>
            </a:r>
            <a:r>
              <a:rPr lang="de-DE" dirty="0"/>
              <a:t> </a:t>
            </a:r>
            <a:r>
              <a:rPr lang="de-DE" dirty="0" err="1"/>
              <a:t>costs</a:t>
            </a:r>
            <a:r>
              <a:rPr lang="de-DE" dirty="0"/>
              <a:t> </a:t>
            </a:r>
            <a:r>
              <a:rPr lang="de-DE" dirty="0" err="1"/>
              <a:t>through</a:t>
            </a:r>
            <a:r>
              <a:rPr lang="de-DE" dirty="0"/>
              <a:t> </a:t>
            </a:r>
            <a:r>
              <a:rPr lang="de-DE" dirty="0" err="1"/>
              <a:t>better</a:t>
            </a:r>
            <a:r>
              <a:rPr lang="de-DE" dirty="0"/>
              <a:t> </a:t>
            </a:r>
            <a:r>
              <a:rPr lang="de-DE" dirty="0" err="1"/>
              <a:t>warehouse</a:t>
            </a:r>
            <a:r>
              <a:rPr lang="de-DE" dirty="0"/>
              <a:t> </a:t>
            </a:r>
            <a:r>
              <a:rPr lang="de-DE" dirty="0" err="1"/>
              <a:t>efficiency</a:t>
            </a:r>
            <a:r>
              <a:rPr lang="de-DE" dirty="0"/>
              <a:t>, </a:t>
            </a:r>
            <a:r>
              <a:rPr lang="de-DE" dirty="0" err="1"/>
              <a:t>increased</a:t>
            </a:r>
            <a:r>
              <a:rPr lang="de-DE" dirty="0"/>
              <a:t> </a:t>
            </a:r>
            <a:r>
              <a:rPr lang="de-DE" dirty="0" err="1"/>
              <a:t>labor</a:t>
            </a:r>
            <a:r>
              <a:rPr lang="de-DE" dirty="0"/>
              <a:t> </a:t>
            </a:r>
            <a:r>
              <a:rPr lang="de-DE" dirty="0" err="1"/>
              <a:t>productivity</a:t>
            </a:r>
            <a:r>
              <a:rPr lang="de-DE" dirty="0"/>
              <a:t>, </a:t>
            </a:r>
            <a:r>
              <a:rPr lang="de-DE" dirty="0" err="1"/>
              <a:t>and</a:t>
            </a:r>
            <a:r>
              <a:rPr lang="de-DE" dirty="0"/>
              <a:t> </a:t>
            </a:r>
            <a:r>
              <a:rPr lang="de-DE" dirty="0" err="1"/>
              <a:t>better</a:t>
            </a:r>
            <a:r>
              <a:rPr lang="de-DE" dirty="0"/>
              <a:t> </a:t>
            </a:r>
            <a:r>
              <a:rPr lang="de-DE" dirty="0" err="1"/>
              <a:t>space</a:t>
            </a:r>
            <a:r>
              <a:rPr lang="de-DE" dirty="0"/>
              <a:t> </a:t>
            </a:r>
            <a:r>
              <a:rPr lang="de-DE" dirty="0" err="1"/>
              <a:t>utilzation</a:t>
            </a:r>
            <a:endParaRPr lang="de-DE" dirty="0"/>
          </a:p>
          <a:p>
            <a:endParaRPr lang="de-DE" dirty="0"/>
          </a:p>
          <a:p>
            <a:r>
              <a:rPr lang="de-DE" dirty="0" err="1"/>
              <a:t>Increase</a:t>
            </a:r>
            <a:r>
              <a:rPr lang="de-DE" dirty="0"/>
              <a:t> </a:t>
            </a:r>
            <a:r>
              <a:rPr lang="de-DE" dirty="0" err="1"/>
              <a:t>transparency</a:t>
            </a:r>
            <a:r>
              <a:rPr lang="de-DE" dirty="0"/>
              <a:t> in stock </a:t>
            </a:r>
            <a:r>
              <a:rPr lang="de-DE" dirty="0" err="1"/>
              <a:t>and</a:t>
            </a:r>
            <a:r>
              <a:rPr lang="de-DE" dirty="0"/>
              <a:t> </a:t>
            </a:r>
            <a:r>
              <a:rPr lang="de-DE" dirty="0" err="1"/>
              <a:t>processes</a:t>
            </a:r>
            <a:r>
              <a:rPr lang="de-DE" dirty="0"/>
              <a:t> </a:t>
            </a:r>
          </a:p>
          <a:p>
            <a:endParaRPr lang="de-DE" dirty="0"/>
          </a:p>
          <a:p>
            <a:r>
              <a:rPr lang="de-DE" dirty="0" err="1"/>
              <a:t>Increase</a:t>
            </a:r>
            <a:r>
              <a:rPr lang="de-DE" dirty="0"/>
              <a:t> </a:t>
            </a:r>
            <a:r>
              <a:rPr lang="de-DE" dirty="0" err="1"/>
              <a:t>flexibility</a:t>
            </a:r>
            <a:r>
              <a:rPr lang="de-DE" dirty="0"/>
              <a:t> in </a:t>
            </a:r>
            <a:r>
              <a:rPr lang="de-DE" dirty="0" err="1"/>
              <a:t>warehouse</a:t>
            </a:r>
            <a:r>
              <a:rPr lang="de-DE" dirty="0"/>
              <a:t> </a:t>
            </a:r>
            <a:r>
              <a:rPr lang="de-DE" dirty="0" err="1"/>
              <a:t>process</a:t>
            </a:r>
            <a:r>
              <a:rPr lang="de-DE" dirty="0"/>
              <a:t> </a:t>
            </a:r>
            <a:r>
              <a:rPr lang="de-DE" dirty="0" err="1"/>
              <a:t>modeling</a:t>
            </a:r>
            <a:endParaRPr lang="de-DE" dirty="0"/>
          </a:p>
          <a:p>
            <a:endParaRPr lang="de-DE" dirty="0"/>
          </a:p>
          <a:p>
            <a:r>
              <a:rPr lang="de-DE" dirty="0" err="1"/>
              <a:t>Implement</a:t>
            </a:r>
            <a:r>
              <a:rPr lang="de-DE" dirty="0"/>
              <a:t> </a:t>
            </a:r>
            <a:r>
              <a:rPr lang="de-DE" dirty="0" err="1"/>
              <a:t>customer</a:t>
            </a:r>
            <a:r>
              <a:rPr lang="de-DE" dirty="0"/>
              <a:t> </a:t>
            </a:r>
            <a:r>
              <a:rPr lang="de-DE" dirty="0" err="1"/>
              <a:t>specific</a:t>
            </a:r>
            <a:r>
              <a:rPr lang="de-DE" dirty="0"/>
              <a:t> </a:t>
            </a:r>
            <a:r>
              <a:rPr lang="de-DE" dirty="0" err="1"/>
              <a:t>put-away</a:t>
            </a:r>
            <a:r>
              <a:rPr lang="de-DE" dirty="0"/>
              <a:t> </a:t>
            </a:r>
            <a:r>
              <a:rPr lang="de-DE" dirty="0" err="1"/>
              <a:t>and</a:t>
            </a:r>
            <a:r>
              <a:rPr lang="de-DE" dirty="0"/>
              <a:t> </a:t>
            </a:r>
            <a:r>
              <a:rPr lang="de-DE" dirty="0" err="1"/>
              <a:t>retrieval</a:t>
            </a:r>
            <a:r>
              <a:rPr lang="de-DE" dirty="0"/>
              <a:t> </a:t>
            </a:r>
            <a:r>
              <a:rPr lang="de-DE" dirty="0" err="1"/>
              <a:t>strategies</a:t>
            </a:r>
            <a:r>
              <a:rPr lang="de-DE" dirty="0"/>
              <a:t> </a:t>
            </a:r>
          </a:p>
          <a:p>
            <a:endParaRPr lang="de-DE" dirty="0"/>
          </a:p>
          <a:p>
            <a:r>
              <a:rPr lang="de-DE" dirty="0" err="1"/>
              <a:t>Quickly</a:t>
            </a:r>
            <a:r>
              <a:rPr lang="de-DE" dirty="0"/>
              <a:t> </a:t>
            </a:r>
            <a:r>
              <a:rPr lang="de-DE" dirty="0" err="1"/>
              <a:t>onboard</a:t>
            </a:r>
            <a:r>
              <a:rPr lang="de-DE" dirty="0"/>
              <a:t> </a:t>
            </a:r>
            <a:r>
              <a:rPr lang="de-DE" dirty="0" err="1"/>
              <a:t>new</a:t>
            </a:r>
            <a:r>
              <a:rPr lang="de-DE" dirty="0"/>
              <a:t> </a:t>
            </a:r>
            <a:r>
              <a:rPr lang="de-DE" dirty="0" err="1"/>
              <a:t>customers</a:t>
            </a:r>
            <a:r>
              <a:rPr lang="de-DE" dirty="0"/>
              <a:t> </a:t>
            </a:r>
          </a:p>
          <a:p>
            <a:endParaRPr lang="de-DE" dirty="0"/>
          </a:p>
          <a:p>
            <a:r>
              <a:rPr lang="de-DE" dirty="0" err="1"/>
              <a:t>Better</a:t>
            </a:r>
            <a:r>
              <a:rPr lang="de-DE" dirty="0"/>
              <a:t> manage </a:t>
            </a:r>
            <a:r>
              <a:rPr lang="de-DE" dirty="0" err="1"/>
              <a:t>value</a:t>
            </a:r>
            <a:r>
              <a:rPr lang="de-DE" dirty="0"/>
              <a:t> </a:t>
            </a:r>
            <a:r>
              <a:rPr lang="de-DE" dirty="0" err="1"/>
              <a:t>added</a:t>
            </a:r>
            <a:r>
              <a:rPr lang="de-DE" dirty="0"/>
              <a:t> </a:t>
            </a:r>
            <a:r>
              <a:rPr lang="de-DE" dirty="0" err="1"/>
              <a:t>distribution</a:t>
            </a:r>
            <a:r>
              <a:rPr lang="de-DE" dirty="0"/>
              <a:t> </a:t>
            </a:r>
            <a:r>
              <a:rPr lang="de-DE" dirty="0" err="1"/>
              <a:t>processes</a:t>
            </a:r>
            <a:r>
              <a:rPr lang="de-DE" dirty="0"/>
              <a:t> </a:t>
            </a:r>
          </a:p>
          <a:p>
            <a:endParaRPr lang="de-DE" dirty="0"/>
          </a:p>
          <a:p>
            <a:r>
              <a:rPr lang="de-DE" dirty="0"/>
              <a:t>Strong </a:t>
            </a:r>
            <a:r>
              <a:rPr lang="de-DE" dirty="0" err="1"/>
              <a:t>integration</a:t>
            </a:r>
            <a:r>
              <a:rPr lang="de-DE" dirty="0"/>
              <a:t> </a:t>
            </a:r>
            <a:r>
              <a:rPr lang="de-DE" dirty="0" err="1"/>
              <a:t>with</a:t>
            </a:r>
            <a:r>
              <a:rPr lang="de-DE" dirty="0"/>
              <a:t> </a:t>
            </a:r>
            <a:r>
              <a:rPr lang="de-DE" dirty="0" err="1"/>
              <a:t>other</a:t>
            </a:r>
            <a:r>
              <a:rPr lang="de-DE" dirty="0"/>
              <a:t> SAP </a:t>
            </a:r>
            <a:r>
              <a:rPr lang="de-DE" dirty="0" err="1"/>
              <a:t>solutions</a:t>
            </a:r>
            <a:r>
              <a:rPr lang="de-DE" dirty="0"/>
              <a:t> </a:t>
            </a:r>
          </a:p>
          <a:p>
            <a:endParaRPr lang="de-DE" dirty="0"/>
          </a:p>
          <a:p>
            <a:r>
              <a:rPr lang="de-DE" dirty="0"/>
              <a:t>Integrated Material Flow System (MFS) </a:t>
            </a:r>
            <a:r>
              <a:rPr lang="de-DE" dirty="0" err="1"/>
              <a:t>for</a:t>
            </a:r>
            <a:r>
              <a:rPr lang="de-DE" dirty="0"/>
              <a:t> </a:t>
            </a:r>
            <a:r>
              <a:rPr lang="de-DE" dirty="0" err="1"/>
              <a:t>automated</a:t>
            </a:r>
            <a:r>
              <a:rPr lang="de-DE" dirty="0"/>
              <a:t> </a:t>
            </a:r>
            <a:r>
              <a:rPr lang="de-DE" dirty="0" err="1"/>
              <a:t>storage</a:t>
            </a:r>
            <a:r>
              <a:rPr lang="de-DE" dirty="0"/>
              <a:t> </a:t>
            </a:r>
            <a:r>
              <a:rPr lang="de-DE" dirty="0" err="1"/>
              <a:t>and</a:t>
            </a:r>
            <a:r>
              <a:rPr lang="de-DE" dirty="0"/>
              <a:t> </a:t>
            </a:r>
            <a:r>
              <a:rPr lang="de-DE" dirty="0" err="1"/>
              <a:t>retrieval</a:t>
            </a:r>
            <a:r>
              <a:rPr lang="de-DE" dirty="0"/>
              <a:t> </a:t>
            </a:r>
          </a:p>
        </p:txBody>
      </p:sp>
      <p:sp>
        <p:nvSpPr>
          <p:cNvPr id="3" name="Titel 2"/>
          <p:cNvSpPr>
            <a:spLocks noGrp="1"/>
          </p:cNvSpPr>
          <p:nvPr>
            <p:ph type="title"/>
          </p:nvPr>
        </p:nvSpPr>
        <p:spPr/>
        <p:txBody>
          <a:bodyPr/>
          <a:lstStyle/>
          <a:p>
            <a:r>
              <a:rPr lang="en-US" altLang="de-DE" dirty="0">
                <a:latin typeface="Arial" panose="020B0604020202020204" pitchFamily="34" charset="0"/>
              </a:rPr>
              <a:t>Innovations in S/4HANA</a:t>
            </a:r>
            <a:br>
              <a:rPr lang="en-US" altLang="de-DE" dirty="0">
                <a:latin typeface="Arial" panose="020B0604020202020204" pitchFamily="34" charset="0"/>
              </a:rPr>
            </a:br>
            <a:r>
              <a:rPr lang="de-DE" dirty="0" err="1"/>
              <a:t>Reasons</a:t>
            </a:r>
            <a:r>
              <a:rPr lang="de-DE" dirty="0"/>
              <a:t> </a:t>
            </a:r>
            <a:r>
              <a:rPr lang="de-DE" dirty="0" err="1"/>
              <a:t>to</a:t>
            </a:r>
            <a:r>
              <a:rPr lang="de-DE" dirty="0"/>
              <a:t> Switch </a:t>
            </a:r>
            <a:r>
              <a:rPr lang="de-DE" dirty="0" err="1"/>
              <a:t>to</a:t>
            </a:r>
            <a:r>
              <a:rPr lang="de-DE" dirty="0"/>
              <a:t> EWM</a:t>
            </a:r>
          </a:p>
        </p:txBody>
      </p:sp>
    </p:spTree>
    <p:extLst>
      <p:ext uri="{BB962C8B-B14F-4D97-AF65-F5344CB8AC3E}">
        <p14:creationId xmlns:p14="http://schemas.microsoft.com/office/powerpoint/2010/main" val="7514017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Project Management (PS) </a:t>
            </a:r>
          </a:p>
        </p:txBody>
      </p:sp>
      <p:sp>
        <p:nvSpPr>
          <p:cNvPr id="3" name="Untertitel 2"/>
          <p:cNvSpPr>
            <a:spLocks noGrp="1"/>
          </p:cNvSpPr>
          <p:nvPr>
            <p:ph type="subTitle" idx="1"/>
          </p:nvPr>
        </p:nvSpPr>
        <p:spPr/>
        <p:txBody>
          <a:bodyPr/>
          <a:lstStyle/>
          <a:p>
            <a:r>
              <a:rPr lang="en-US" dirty="0"/>
              <a:t>Curriculum: Introduction to S/4HANA using Global Bike</a:t>
            </a:r>
          </a:p>
          <a:p>
            <a:endParaRPr lang="en-US" dirty="0"/>
          </a:p>
        </p:txBody>
      </p:sp>
    </p:spTree>
    <p:extLst>
      <p:ext uri="{BB962C8B-B14F-4D97-AF65-F5344CB8AC3E}">
        <p14:creationId xmlns:p14="http://schemas.microsoft.com/office/powerpoint/2010/main" val="154549361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Innovations in SAP S/4HANA</a:t>
            </a:r>
          </a:p>
        </p:txBody>
      </p:sp>
      <p:sp>
        <p:nvSpPr>
          <p:cNvPr id="3" name="Inhaltsplatzhalter 2"/>
          <p:cNvSpPr>
            <a:spLocks noGrp="1"/>
          </p:cNvSpPr>
          <p:nvPr>
            <p:ph idx="1"/>
          </p:nvPr>
        </p:nvSpPr>
        <p:spPr>
          <a:xfrm>
            <a:off x="324000" y="1691079"/>
            <a:ext cx="11545200" cy="1542451"/>
          </a:xfrm>
        </p:spPr>
        <p:txBody>
          <a:bodyPr/>
          <a:lstStyle/>
          <a:p>
            <a:pPr marL="342900" indent="-342900">
              <a:buFont typeface="+mj-lt"/>
              <a:buAutoNum type="arabicParenR"/>
            </a:pPr>
            <a:r>
              <a:rPr lang="en-US" dirty="0"/>
              <a:t>All project planning activities will be carried out using the single transaction CJ20N - Project Builder.  In the past there were several transactions that were used. </a:t>
            </a:r>
            <a:br>
              <a:rPr lang="en-US" dirty="0"/>
            </a:br>
            <a:endParaRPr lang="en-US" dirty="0"/>
          </a:p>
          <a:p>
            <a:pPr marL="342900" lvl="0" indent="-342900">
              <a:buFont typeface="+mj-lt"/>
              <a:buAutoNum type="arabicParenR"/>
            </a:pPr>
            <a:r>
              <a:rPr lang="en-US" dirty="0"/>
              <a:t>A new graphic user interface will be used to replace Project System Gantt charts, network graphics and hierarchy graphics</a:t>
            </a:r>
          </a:p>
        </p:txBody>
      </p:sp>
    </p:spTree>
    <p:extLst>
      <p:ext uri="{BB962C8B-B14F-4D97-AF65-F5344CB8AC3E}">
        <p14:creationId xmlns:p14="http://schemas.microsoft.com/office/powerpoint/2010/main" val="420045891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err="1"/>
              <a:t>Innovations</a:t>
            </a:r>
            <a:r>
              <a:rPr lang="de-DE"/>
              <a:t> in S/4HANA </a:t>
            </a:r>
            <a:br>
              <a:rPr lang="de-DE"/>
            </a:br>
            <a:r>
              <a:rPr lang="de-DE" sz="2400"/>
              <a:t>Date </a:t>
            </a:r>
            <a:r>
              <a:rPr lang="de-DE" sz="2400" err="1"/>
              <a:t>Planning</a:t>
            </a:r>
            <a:r>
              <a:rPr lang="de-DE" sz="2400"/>
              <a:t> Transactions</a:t>
            </a:r>
            <a:endParaRPr lang="de-DE"/>
          </a:p>
        </p:txBody>
      </p:sp>
      <p:sp>
        <p:nvSpPr>
          <p:cNvPr id="3" name="Inhaltsplatzhalter 2"/>
          <p:cNvSpPr>
            <a:spLocks noGrp="1"/>
          </p:cNvSpPr>
          <p:nvPr>
            <p:ph idx="1"/>
          </p:nvPr>
        </p:nvSpPr>
        <p:spPr/>
        <p:txBody>
          <a:bodyPr/>
          <a:lstStyle/>
          <a:p>
            <a:pPr lvl="0"/>
            <a:r>
              <a:rPr lang="en-US"/>
              <a:t>Currently multiple transactions to plan dates </a:t>
            </a:r>
          </a:p>
          <a:p>
            <a:pPr lvl="0"/>
            <a:endParaRPr lang="en-US"/>
          </a:p>
          <a:p>
            <a:pPr lvl="1">
              <a:buFont typeface="Wingdings" panose="05000000000000000000" pitchFamily="2" charset="2"/>
              <a:buChar char="Ø"/>
            </a:pPr>
            <a:r>
              <a:rPr lang="en-US" sz="1800"/>
              <a:t> Project Builder transaction CJ20N for simplification</a:t>
            </a:r>
          </a:p>
          <a:p>
            <a:pPr lvl="1">
              <a:buFont typeface="Wingdings" panose="05000000000000000000" pitchFamily="2" charset="2"/>
              <a:buChar char="Ø"/>
            </a:pPr>
            <a:endParaRPr lang="en-US" sz="1800"/>
          </a:p>
          <a:p>
            <a:pPr lvl="1">
              <a:buFont typeface="Wingdings" panose="05000000000000000000" pitchFamily="2" charset="2"/>
              <a:buChar char="Ø"/>
            </a:pPr>
            <a:r>
              <a:rPr lang="en-US" sz="1800"/>
              <a:t>But other transactions are still available with S/4HANA 1511/1610, hence not categorized as target architecture</a:t>
            </a:r>
          </a:p>
          <a:p>
            <a:pPr lvl="2">
              <a:buFont typeface="Wingdings" panose="05000000000000000000" pitchFamily="2" charset="2"/>
              <a:buChar char="Ø"/>
            </a:pPr>
            <a:r>
              <a:rPr lang="en-US"/>
              <a:t>CN24 and CN24N for cross network scheduling, but not the target architecture as well</a:t>
            </a:r>
          </a:p>
          <a:p>
            <a:pPr lvl="2">
              <a:buFont typeface="Wingdings" panose="05000000000000000000" pitchFamily="2" charset="2"/>
              <a:buChar char="Ø"/>
            </a:pPr>
            <a:r>
              <a:rPr lang="en-US"/>
              <a:t>End user need to switch from multiple date planning transactions to single maintenance transaction CJ20N</a:t>
            </a:r>
            <a:endParaRPr lang="de-DE"/>
          </a:p>
          <a:p>
            <a:endParaRPr lang="de-DE"/>
          </a:p>
        </p:txBody>
      </p:sp>
    </p:spTree>
    <p:extLst>
      <p:ext uri="{BB962C8B-B14F-4D97-AF65-F5344CB8AC3E}">
        <p14:creationId xmlns:p14="http://schemas.microsoft.com/office/powerpoint/2010/main" val="496213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err="1"/>
              <a:t>Innovations</a:t>
            </a:r>
            <a:r>
              <a:rPr lang="de-DE"/>
              <a:t> in S/4HANA</a:t>
            </a:r>
            <a:br>
              <a:rPr lang="de-DE"/>
            </a:br>
            <a:r>
              <a:rPr lang="de-DE" sz="2400"/>
              <a:t>Project </a:t>
            </a:r>
            <a:r>
              <a:rPr lang="de-DE" sz="2400" err="1"/>
              <a:t>Builder</a:t>
            </a:r>
            <a:endParaRPr lang="de-DE" sz="2400"/>
          </a:p>
        </p:txBody>
      </p:sp>
      <p:sp>
        <p:nvSpPr>
          <p:cNvPr id="3" name="Inhaltsplatzhalter 2"/>
          <p:cNvSpPr>
            <a:spLocks noGrp="1"/>
          </p:cNvSpPr>
          <p:nvPr>
            <p:ph idx="1"/>
          </p:nvPr>
        </p:nvSpPr>
        <p:spPr/>
        <p:txBody>
          <a:bodyPr/>
          <a:lstStyle/>
          <a:p>
            <a:pPr lvl="0"/>
            <a:r>
              <a:rPr lang="en-US"/>
              <a:t>Target: one single maintenance transaction instead of multiple, partially redundant transactions to maintain projects </a:t>
            </a:r>
            <a:r>
              <a:rPr lang="en-US">
                <a:sym typeface="Wingdings" panose="05000000000000000000" pitchFamily="2" charset="2"/>
              </a:rPr>
              <a:t> Single Point of Entry</a:t>
            </a:r>
            <a:endParaRPr lang="en-US"/>
          </a:p>
          <a:p>
            <a:pPr lvl="0"/>
            <a:endParaRPr lang="de-DE"/>
          </a:p>
          <a:p>
            <a:pPr lvl="1">
              <a:buFont typeface="Wingdings" panose="05000000000000000000" pitchFamily="2" charset="2"/>
              <a:buChar char="Ø"/>
            </a:pPr>
            <a:r>
              <a:rPr lang="en-US"/>
              <a:t> CJ20N Project Builder</a:t>
            </a:r>
          </a:p>
          <a:p>
            <a:pPr lvl="0">
              <a:buFont typeface="Wingdings" panose="05000000000000000000" pitchFamily="2" charset="2"/>
              <a:buChar char="Ø"/>
            </a:pPr>
            <a:endParaRPr lang="de-DE"/>
          </a:p>
          <a:p>
            <a:pPr lvl="0"/>
            <a:r>
              <a:rPr lang="en-US"/>
              <a:t>Project Builder: Single Point of Entry</a:t>
            </a:r>
          </a:p>
          <a:p>
            <a:pPr lvl="1">
              <a:buFont typeface="Wingdings" panose="05000000000000000000" pitchFamily="2" charset="2"/>
              <a:buChar char="Ø"/>
            </a:pPr>
            <a:r>
              <a:rPr lang="en-US"/>
              <a:t>the target for links and references in reports, still classified as relevant for the target architecture, is going to the Project Builder and not longer to other project related transactions</a:t>
            </a:r>
          </a:p>
          <a:p>
            <a:pPr lvl="1">
              <a:buFont typeface="Wingdings" panose="05000000000000000000" pitchFamily="2" charset="2"/>
              <a:buChar char="Ø"/>
            </a:pPr>
            <a:r>
              <a:rPr lang="en-US"/>
              <a:t>For reports classified as not strategic anymore the navigation has not been adopted</a:t>
            </a:r>
            <a:endParaRPr lang="de-DE"/>
          </a:p>
        </p:txBody>
      </p:sp>
    </p:spTree>
    <p:extLst>
      <p:ext uri="{BB962C8B-B14F-4D97-AF65-F5344CB8AC3E}">
        <p14:creationId xmlns:p14="http://schemas.microsoft.com/office/powerpoint/2010/main" val="16642138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ildergebnis für Simplific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4800" y="3996685"/>
            <a:ext cx="5204400" cy="2171981"/>
          </a:xfrm>
          <a:prstGeom prst="rect">
            <a:avLst/>
          </a:prstGeom>
          <a:noFill/>
          <a:extLst>
            <a:ext uri="{909E8E84-426E-40DD-AFC4-6F175D3DCCD1}">
              <a14:hiddenFill xmlns:a14="http://schemas.microsoft.com/office/drawing/2010/main">
                <a:solidFill>
                  <a:srgbClr val="FFFFFF"/>
                </a:solidFill>
              </a14:hiddenFill>
            </a:ext>
          </a:extLst>
        </p:spPr>
      </p:pic>
      <p:sp>
        <p:nvSpPr>
          <p:cNvPr id="2" name="Inhaltsplatzhalter 1"/>
          <p:cNvSpPr>
            <a:spLocks noGrp="1"/>
          </p:cNvSpPr>
          <p:nvPr>
            <p:ph idx="1"/>
          </p:nvPr>
        </p:nvSpPr>
        <p:spPr>
          <a:xfrm>
            <a:off x="324000" y="1691078"/>
            <a:ext cx="10553384" cy="4343961"/>
          </a:xfrm>
        </p:spPr>
        <p:txBody>
          <a:bodyPr/>
          <a:lstStyle/>
          <a:p>
            <a:r>
              <a:rPr lang="de-DE" dirty="0" err="1"/>
              <a:t>Analyzes</a:t>
            </a:r>
            <a:r>
              <a:rPr lang="de-DE" dirty="0"/>
              <a:t> </a:t>
            </a:r>
            <a:r>
              <a:rPr lang="de-DE" dirty="0" err="1"/>
              <a:t>are</a:t>
            </a:r>
            <a:r>
              <a:rPr lang="de-DE" dirty="0"/>
              <a:t> </a:t>
            </a:r>
            <a:r>
              <a:rPr lang="de-DE" dirty="0" err="1"/>
              <a:t>based</a:t>
            </a:r>
            <a:r>
              <a:rPr lang="de-DE" dirty="0"/>
              <a:t> on ODATA </a:t>
            </a:r>
            <a:r>
              <a:rPr lang="de-DE" dirty="0" err="1"/>
              <a:t>and</a:t>
            </a:r>
            <a:r>
              <a:rPr lang="de-DE" dirty="0"/>
              <a:t> Open CDS (</a:t>
            </a:r>
            <a:r>
              <a:rPr lang="en-US" dirty="0"/>
              <a:t>Core Data Services)</a:t>
            </a:r>
          </a:p>
          <a:p>
            <a:r>
              <a:rPr lang="en-US" dirty="0"/>
              <a:t>stored directly on the database     Data grow there over time</a:t>
            </a:r>
          </a:p>
          <a:p>
            <a:r>
              <a:rPr lang="en-US" dirty="0"/>
              <a:t>SD specific business objects such as Sales Order, Customer Invoice, Outbound Delivery and many others in the data base tables VBAK, LIKP and VBRK are represented by CDS views that regulate uniform access to analytical views</a:t>
            </a:r>
          </a:p>
          <a:p>
            <a:pPr lvl="1"/>
            <a:r>
              <a:rPr lang="en-US" dirty="0"/>
              <a:t>Is achieved by semantic field names to connect business objects such as customers, materials, </a:t>
            </a:r>
            <a:r>
              <a:rPr lang="en-US" dirty="0" err="1"/>
              <a:t>etc</a:t>
            </a:r>
            <a:endParaRPr lang="en-US" dirty="0"/>
          </a:p>
          <a:p>
            <a:pPr lvl="1"/>
            <a:r>
              <a:rPr lang="en-US" dirty="0"/>
              <a:t>Predefined analytical view of the CDS queries allows the report to be executed directly on the database, without preformed aggregates</a:t>
            </a:r>
          </a:p>
          <a:p>
            <a:pPr marL="201600" lvl="1" indent="0">
              <a:buNone/>
            </a:pPr>
            <a:r>
              <a:rPr lang="en-US" dirty="0"/>
              <a:t>	Groupings and filters </a:t>
            </a:r>
            <a:r>
              <a:rPr lang="en-US" i="1" dirty="0"/>
              <a:t>on the fly</a:t>
            </a:r>
          </a:p>
        </p:txBody>
      </p:sp>
      <p:sp>
        <p:nvSpPr>
          <p:cNvPr id="3" name="Titel 2"/>
          <p:cNvSpPr>
            <a:spLocks noGrp="1"/>
          </p:cNvSpPr>
          <p:nvPr>
            <p:ph type="title"/>
          </p:nvPr>
        </p:nvSpPr>
        <p:spPr/>
        <p:txBody>
          <a:bodyPr/>
          <a:lstStyle/>
          <a:p>
            <a:r>
              <a:rPr lang="de-DE" dirty="0" err="1"/>
              <a:t>Innovations</a:t>
            </a:r>
            <a:r>
              <a:rPr lang="de-DE" dirty="0"/>
              <a:t> in SAP S/4HANA</a:t>
            </a:r>
            <a:br>
              <a:rPr lang="de-DE" dirty="0"/>
            </a:br>
            <a:r>
              <a:rPr lang="de-DE" sz="2400" dirty="0" err="1"/>
              <a:t>Simplification</a:t>
            </a:r>
            <a:r>
              <a:rPr lang="de-DE" sz="2400" dirty="0"/>
              <a:t> in SD Analytics</a:t>
            </a:r>
          </a:p>
        </p:txBody>
      </p:sp>
      <p:sp>
        <p:nvSpPr>
          <p:cNvPr id="9" name="Pfeil nach rechts 8"/>
          <p:cNvSpPr/>
          <p:nvPr/>
        </p:nvSpPr>
        <p:spPr bwMode="gray">
          <a:xfrm>
            <a:off x="3727871" y="2027047"/>
            <a:ext cx="183993" cy="202631"/>
          </a:xfrm>
          <a:prstGeom prst="rightArrow">
            <a:avLst/>
          </a:prstGeom>
          <a:solidFill>
            <a:schemeClr val="accent1"/>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sz="20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6" name="Pfeil nach rechts 5"/>
          <p:cNvSpPr/>
          <p:nvPr/>
        </p:nvSpPr>
        <p:spPr bwMode="gray">
          <a:xfrm>
            <a:off x="1144441" y="3895370"/>
            <a:ext cx="183993" cy="202631"/>
          </a:xfrm>
          <a:prstGeom prst="rightArrow">
            <a:avLst/>
          </a:prstGeom>
          <a:solidFill>
            <a:schemeClr val="accent1"/>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sz="20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43553969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err="1"/>
              <a:t>Innovations</a:t>
            </a:r>
            <a:r>
              <a:rPr lang="de-DE"/>
              <a:t> in S/4HANA</a:t>
            </a:r>
            <a:br>
              <a:rPr lang="de-DE"/>
            </a:br>
            <a:r>
              <a:rPr lang="de-DE" sz="2400"/>
              <a:t>Graphics</a:t>
            </a:r>
          </a:p>
        </p:txBody>
      </p:sp>
      <p:sp>
        <p:nvSpPr>
          <p:cNvPr id="3" name="Inhaltsplatzhalter 2"/>
          <p:cNvSpPr>
            <a:spLocks noGrp="1"/>
          </p:cNvSpPr>
          <p:nvPr>
            <p:ph idx="1"/>
          </p:nvPr>
        </p:nvSpPr>
        <p:spPr/>
        <p:txBody>
          <a:bodyPr/>
          <a:lstStyle/>
          <a:p>
            <a:pPr lvl="0"/>
            <a:r>
              <a:rPr lang="en-US" dirty="0"/>
              <a:t>New graphic user interface patterns to replace the following: Project System including Gantt charts, network graphics and hierarchy graphics</a:t>
            </a:r>
          </a:p>
          <a:p>
            <a:pPr lvl="0"/>
            <a:endParaRPr lang="de-DE" dirty="0"/>
          </a:p>
          <a:p>
            <a:pPr lvl="0">
              <a:buFont typeface="Wingdings" panose="05000000000000000000" pitchFamily="2" charset="2"/>
              <a:buChar char="Ø"/>
            </a:pPr>
            <a:r>
              <a:rPr lang="en-US" dirty="0"/>
              <a:t>Because of this also the following transactions are categorized not as the target architecture: </a:t>
            </a:r>
          </a:p>
          <a:p>
            <a:pPr lvl="1"/>
            <a:r>
              <a:rPr lang="en-US" sz="1800" dirty="0"/>
              <a:t>CJ27 Project planning board </a:t>
            </a:r>
          </a:p>
          <a:p>
            <a:pPr lvl="1"/>
            <a:r>
              <a:rPr lang="en-US" sz="1800" dirty="0"/>
              <a:t>CJ2B Change project planning board</a:t>
            </a:r>
          </a:p>
          <a:p>
            <a:pPr lvl="1"/>
            <a:r>
              <a:rPr lang="en-US" sz="1800" dirty="0"/>
              <a:t>CJ2C Display project planning board </a:t>
            </a:r>
          </a:p>
          <a:p>
            <a:pPr lvl="0">
              <a:buFont typeface="Wingdings" panose="05000000000000000000" pitchFamily="2" charset="2"/>
              <a:buChar char="Ø"/>
            </a:pPr>
            <a:endParaRPr lang="de-DE" sz="1600" dirty="0"/>
          </a:p>
          <a:p>
            <a:pPr lvl="0"/>
            <a:r>
              <a:rPr lang="en-US" dirty="0"/>
              <a:t>Improved interface patterns might not provide exactly the same functional scope</a:t>
            </a:r>
          </a:p>
          <a:p>
            <a:pPr lvl="0"/>
            <a:endParaRPr lang="de-DE" dirty="0"/>
          </a:p>
          <a:p>
            <a:pPr lvl="0"/>
            <a:r>
              <a:rPr lang="en-US" dirty="0"/>
              <a:t>Existing graphics and corresponding transactions can still be used</a:t>
            </a:r>
            <a:endParaRPr lang="de-DE" dirty="0"/>
          </a:p>
          <a:p>
            <a:endParaRPr lang="de-DE" dirty="0"/>
          </a:p>
        </p:txBody>
      </p:sp>
    </p:spTree>
    <p:extLst>
      <p:ext uri="{BB962C8B-B14F-4D97-AF65-F5344CB8AC3E}">
        <p14:creationId xmlns:p14="http://schemas.microsoft.com/office/powerpoint/2010/main" val="32312787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ltLang="de-DE" sz="4000" dirty="0">
                <a:latin typeface="Arial" panose="020B0604020202020204" pitchFamily="34" charset="0"/>
              </a:rPr>
              <a:t>Enterprise Asset Management (EAM)</a:t>
            </a:r>
            <a:endParaRPr lang="de-DE" sz="4000" dirty="0"/>
          </a:p>
        </p:txBody>
      </p:sp>
      <p:sp>
        <p:nvSpPr>
          <p:cNvPr id="3" name="Untertitel 2"/>
          <p:cNvSpPr>
            <a:spLocks noGrp="1"/>
          </p:cNvSpPr>
          <p:nvPr>
            <p:ph type="subTitle" idx="1"/>
          </p:nvPr>
        </p:nvSpPr>
        <p:spPr/>
        <p:txBody>
          <a:bodyPr/>
          <a:lstStyle/>
          <a:p>
            <a:r>
              <a:rPr lang="en-US" dirty="0"/>
              <a:t>Curriculum: Introduction to S/4HANA using Global Bike</a:t>
            </a:r>
          </a:p>
          <a:p>
            <a:endParaRPr lang="en-US" dirty="0"/>
          </a:p>
        </p:txBody>
      </p:sp>
    </p:spTree>
    <p:extLst>
      <p:ext uri="{BB962C8B-B14F-4D97-AF65-F5344CB8AC3E}">
        <p14:creationId xmlns:p14="http://schemas.microsoft.com/office/powerpoint/2010/main" val="360336761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Innovations</a:t>
            </a:r>
            <a:r>
              <a:rPr lang="de-DE" dirty="0"/>
              <a:t> in S/4HANA in EAM</a:t>
            </a:r>
          </a:p>
        </p:txBody>
      </p:sp>
      <p:sp>
        <p:nvSpPr>
          <p:cNvPr id="3" name="Inhaltsplatzhalter 2"/>
          <p:cNvSpPr>
            <a:spLocks noGrp="1"/>
          </p:cNvSpPr>
          <p:nvPr>
            <p:ph idx="1"/>
          </p:nvPr>
        </p:nvSpPr>
        <p:spPr/>
        <p:txBody>
          <a:bodyPr/>
          <a:lstStyle/>
          <a:p>
            <a:r>
              <a:rPr lang="de-DE" sz="1999" dirty="0"/>
              <a:t>Companies </a:t>
            </a:r>
            <a:r>
              <a:rPr lang="de-DE" sz="1999" dirty="0" err="1"/>
              <a:t>are</a:t>
            </a:r>
            <a:r>
              <a:rPr lang="de-DE" sz="1999" dirty="0"/>
              <a:t> </a:t>
            </a:r>
            <a:r>
              <a:rPr lang="de-DE" sz="1999" dirty="0" err="1"/>
              <a:t>moving</a:t>
            </a:r>
            <a:r>
              <a:rPr lang="de-DE" sz="1999" dirty="0"/>
              <a:t> </a:t>
            </a:r>
            <a:r>
              <a:rPr lang="de-DE" sz="1999" dirty="0" err="1"/>
              <a:t>more</a:t>
            </a:r>
            <a:r>
              <a:rPr lang="de-DE" sz="1999" dirty="0"/>
              <a:t> </a:t>
            </a:r>
            <a:r>
              <a:rPr lang="de-DE" sz="1999" dirty="0" err="1"/>
              <a:t>and</a:t>
            </a:r>
            <a:r>
              <a:rPr lang="de-DE" sz="1999" dirty="0"/>
              <a:t> </a:t>
            </a:r>
            <a:r>
              <a:rPr lang="de-DE" sz="1999" dirty="0" err="1"/>
              <a:t>more</a:t>
            </a:r>
            <a:r>
              <a:rPr lang="de-DE" sz="1999" dirty="0"/>
              <a:t> </a:t>
            </a:r>
            <a:r>
              <a:rPr lang="de-DE" sz="1999" dirty="0" err="1"/>
              <a:t>to</a:t>
            </a:r>
            <a:r>
              <a:rPr lang="de-DE" sz="1999" dirty="0"/>
              <a:t> </a:t>
            </a:r>
            <a:r>
              <a:rPr lang="de-DE" sz="1999" dirty="0" err="1"/>
              <a:t>proactive</a:t>
            </a:r>
            <a:r>
              <a:rPr lang="de-DE" sz="1999" dirty="0"/>
              <a:t> </a:t>
            </a:r>
            <a:r>
              <a:rPr lang="de-DE" sz="1999" dirty="0" err="1"/>
              <a:t>maintenance</a:t>
            </a:r>
            <a:r>
              <a:rPr lang="de-DE" sz="1999" dirty="0"/>
              <a:t> </a:t>
            </a:r>
            <a:r>
              <a:rPr lang="de-DE" sz="1999" dirty="0" err="1"/>
              <a:t>strategies</a:t>
            </a:r>
            <a:endParaRPr lang="de-DE" sz="1999" dirty="0"/>
          </a:p>
          <a:p>
            <a:pPr marL="0" indent="0">
              <a:buNone/>
            </a:pPr>
            <a:endParaRPr lang="de-DE" sz="1999" dirty="0"/>
          </a:p>
          <a:p>
            <a:pPr marL="285778" indent="-285778"/>
            <a:r>
              <a:rPr lang="de-DE" sz="1999" b="1" dirty="0"/>
              <a:t>S/4HANA</a:t>
            </a:r>
            <a:r>
              <a:rPr lang="de-DE" sz="1999" dirty="0"/>
              <a:t> </a:t>
            </a:r>
            <a:r>
              <a:rPr lang="de-DE" sz="1999" dirty="0" err="1"/>
              <a:t>enables</a:t>
            </a:r>
            <a:r>
              <a:rPr lang="de-DE" sz="1999" dirty="0"/>
              <a:t> real-time </a:t>
            </a:r>
            <a:r>
              <a:rPr lang="de-DE" sz="1999" dirty="0" err="1"/>
              <a:t>insights</a:t>
            </a:r>
            <a:r>
              <a:rPr lang="de-DE" sz="1999" dirty="0"/>
              <a:t> </a:t>
            </a:r>
            <a:r>
              <a:rPr lang="de-DE" sz="1999" dirty="0" err="1"/>
              <a:t>of</a:t>
            </a:r>
            <a:r>
              <a:rPr lang="de-DE" sz="1999" dirty="0"/>
              <a:t> </a:t>
            </a:r>
            <a:r>
              <a:rPr lang="de-DE" sz="1999" dirty="0" err="1"/>
              <a:t>asset</a:t>
            </a:r>
            <a:r>
              <a:rPr lang="de-DE" sz="1999" dirty="0"/>
              <a:t> </a:t>
            </a:r>
            <a:r>
              <a:rPr lang="de-DE" sz="1999" dirty="0" err="1"/>
              <a:t>performance</a:t>
            </a:r>
            <a:r>
              <a:rPr lang="de-DE" sz="1999" dirty="0"/>
              <a:t> </a:t>
            </a:r>
            <a:r>
              <a:rPr lang="de-DE" sz="1999" dirty="0" err="1"/>
              <a:t>for</a:t>
            </a:r>
            <a:r>
              <a:rPr lang="de-DE" sz="1999" dirty="0"/>
              <a:t> </a:t>
            </a:r>
            <a:r>
              <a:rPr lang="de-DE" sz="1999" dirty="0" err="1"/>
              <a:t>timely</a:t>
            </a:r>
            <a:r>
              <a:rPr lang="de-DE" sz="1999" dirty="0"/>
              <a:t>, relevant </a:t>
            </a:r>
            <a:r>
              <a:rPr lang="de-DE" sz="1999" dirty="0" err="1"/>
              <a:t>decisions</a:t>
            </a:r>
            <a:endParaRPr lang="de-DE" sz="1999" dirty="0"/>
          </a:p>
          <a:p>
            <a:pPr marL="285778" indent="-285778"/>
            <a:endParaRPr lang="de-DE" sz="1999" dirty="0"/>
          </a:p>
          <a:p>
            <a:pPr marL="285778" indent="-285778"/>
            <a:r>
              <a:rPr lang="de-DE" sz="1999" dirty="0"/>
              <a:t>Capabilities </a:t>
            </a:r>
            <a:r>
              <a:rPr lang="de-DE" sz="1999" dirty="0" err="1"/>
              <a:t>of</a:t>
            </a:r>
            <a:r>
              <a:rPr lang="de-DE" sz="1999" dirty="0"/>
              <a:t> </a:t>
            </a:r>
            <a:r>
              <a:rPr lang="de-DE" sz="1999" b="1" dirty="0"/>
              <a:t>S/4HANA Asset Management</a:t>
            </a:r>
            <a:r>
              <a:rPr lang="de-DE" sz="1999" dirty="0"/>
              <a:t>:</a:t>
            </a:r>
          </a:p>
          <a:p>
            <a:pPr marL="0" indent="0">
              <a:buNone/>
            </a:pPr>
            <a:endParaRPr lang="de-DE" dirty="0"/>
          </a:p>
          <a:p>
            <a:pPr marL="501734" lvl="1" indent="-285778">
              <a:buFont typeface="Wingdings" panose="05000000000000000000" pitchFamily="2" charset="2"/>
              <a:buChar char="Ø"/>
            </a:pPr>
            <a:r>
              <a:rPr lang="de-DE" sz="1799" dirty="0" err="1"/>
              <a:t>Simulate</a:t>
            </a:r>
            <a:r>
              <a:rPr lang="de-DE" sz="1799" dirty="0"/>
              <a:t> </a:t>
            </a:r>
            <a:r>
              <a:rPr lang="de-DE" sz="1799" dirty="0" err="1"/>
              <a:t>maintenance</a:t>
            </a:r>
            <a:r>
              <a:rPr lang="de-DE" sz="1799" dirty="0"/>
              <a:t> </a:t>
            </a:r>
            <a:r>
              <a:rPr lang="de-DE" sz="1799" dirty="0" err="1"/>
              <a:t>strategies</a:t>
            </a:r>
            <a:r>
              <a:rPr lang="de-DE" sz="1799" dirty="0"/>
              <a:t> </a:t>
            </a:r>
            <a:r>
              <a:rPr lang="de-DE" sz="1799" dirty="0" err="1"/>
              <a:t>with</a:t>
            </a:r>
            <a:r>
              <a:rPr lang="de-DE" sz="1799" dirty="0"/>
              <a:t> </a:t>
            </a:r>
            <a:r>
              <a:rPr lang="de-DE" sz="1799" dirty="0" err="1"/>
              <a:t>respect</a:t>
            </a:r>
            <a:r>
              <a:rPr lang="de-DE" sz="1799" dirty="0"/>
              <a:t> </a:t>
            </a:r>
            <a:r>
              <a:rPr lang="de-DE" sz="1799" dirty="0" err="1"/>
              <a:t>to</a:t>
            </a:r>
            <a:r>
              <a:rPr lang="de-DE" sz="1799" dirty="0"/>
              <a:t> </a:t>
            </a:r>
            <a:r>
              <a:rPr lang="de-DE" sz="1799" dirty="0" err="1"/>
              <a:t>cost</a:t>
            </a:r>
            <a:r>
              <a:rPr lang="de-DE" sz="1799" dirty="0"/>
              <a:t>, </a:t>
            </a:r>
            <a:r>
              <a:rPr lang="de-DE" sz="1799" dirty="0" err="1"/>
              <a:t>risk</a:t>
            </a:r>
            <a:r>
              <a:rPr lang="de-DE" sz="1799" dirty="0"/>
              <a:t>, </a:t>
            </a:r>
            <a:r>
              <a:rPr lang="de-DE" sz="1799" dirty="0" err="1"/>
              <a:t>and</a:t>
            </a:r>
            <a:r>
              <a:rPr lang="de-DE" sz="1799" dirty="0"/>
              <a:t> </a:t>
            </a:r>
            <a:r>
              <a:rPr lang="de-DE" sz="1799" dirty="0" err="1"/>
              <a:t>performance</a:t>
            </a:r>
            <a:endParaRPr lang="de-DE" sz="1799" dirty="0"/>
          </a:p>
          <a:p>
            <a:pPr marL="501734" lvl="1" indent="-285778">
              <a:buFont typeface="Wingdings" panose="05000000000000000000" pitchFamily="2" charset="2"/>
              <a:buChar char="Ø"/>
            </a:pPr>
            <a:endParaRPr lang="de-DE" sz="1799" dirty="0"/>
          </a:p>
          <a:p>
            <a:pPr marL="501734" lvl="1" indent="-285778">
              <a:buFont typeface="Wingdings" panose="05000000000000000000" pitchFamily="2" charset="2"/>
              <a:buChar char="Ø"/>
            </a:pPr>
            <a:r>
              <a:rPr lang="de-DE" sz="1799" dirty="0" err="1"/>
              <a:t>Analyze</a:t>
            </a:r>
            <a:r>
              <a:rPr lang="de-DE" sz="1799" dirty="0"/>
              <a:t> </a:t>
            </a:r>
            <a:r>
              <a:rPr lang="de-DE" sz="1799" dirty="0" err="1"/>
              <a:t>data</a:t>
            </a:r>
            <a:r>
              <a:rPr lang="de-DE" sz="1799" dirty="0"/>
              <a:t> </a:t>
            </a:r>
            <a:r>
              <a:rPr lang="de-DE" sz="1799" dirty="0" err="1"/>
              <a:t>by</a:t>
            </a:r>
            <a:r>
              <a:rPr lang="de-DE" sz="1799" dirty="0"/>
              <a:t> </a:t>
            </a:r>
            <a:r>
              <a:rPr lang="de-DE" sz="1799" dirty="0" err="1"/>
              <a:t>machines</a:t>
            </a:r>
            <a:r>
              <a:rPr lang="de-DE" sz="1799" dirty="0"/>
              <a:t> </a:t>
            </a:r>
            <a:r>
              <a:rPr lang="de-DE" sz="1799" dirty="0" err="1"/>
              <a:t>and</a:t>
            </a:r>
            <a:r>
              <a:rPr lang="de-DE" sz="1799" dirty="0"/>
              <a:t> </a:t>
            </a:r>
            <a:r>
              <a:rPr lang="de-DE" sz="1799" dirty="0" err="1"/>
              <a:t>sensors</a:t>
            </a:r>
            <a:r>
              <a:rPr lang="de-DE" sz="1799" dirty="0"/>
              <a:t> (OT) </a:t>
            </a:r>
            <a:r>
              <a:rPr lang="de-DE" sz="1799" dirty="0" err="1"/>
              <a:t>to</a:t>
            </a:r>
            <a:r>
              <a:rPr lang="de-DE" sz="1799" dirty="0"/>
              <a:t> </a:t>
            </a:r>
            <a:r>
              <a:rPr lang="de-DE" sz="1799" dirty="0" err="1"/>
              <a:t>prevent</a:t>
            </a:r>
            <a:r>
              <a:rPr lang="de-DE" sz="1799" dirty="0"/>
              <a:t> </a:t>
            </a:r>
            <a:r>
              <a:rPr lang="de-DE" sz="1799" dirty="0" err="1"/>
              <a:t>downtime</a:t>
            </a:r>
            <a:endParaRPr lang="de-DE" sz="1799" dirty="0"/>
          </a:p>
          <a:p>
            <a:pPr marL="501734" lvl="1" indent="-285778">
              <a:buFont typeface="Wingdings" panose="05000000000000000000" pitchFamily="2" charset="2"/>
              <a:buChar char="Ø"/>
            </a:pPr>
            <a:endParaRPr lang="de-DE" sz="1799" dirty="0"/>
          </a:p>
          <a:p>
            <a:pPr marL="501734" lvl="1" indent="-285778">
              <a:buFont typeface="Wingdings" panose="05000000000000000000" pitchFamily="2" charset="2"/>
              <a:buChar char="Ø"/>
            </a:pPr>
            <a:r>
              <a:rPr lang="de-DE" sz="1799" dirty="0" err="1"/>
              <a:t>Prioritize</a:t>
            </a:r>
            <a:r>
              <a:rPr lang="de-DE" sz="1799" dirty="0"/>
              <a:t> </a:t>
            </a:r>
            <a:r>
              <a:rPr lang="de-DE" sz="1799" dirty="0" err="1"/>
              <a:t>maintenance</a:t>
            </a:r>
            <a:r>
              <a:rPr lang="de-DE" sz="1799" dirty="0"/>
              <a:t> </a:t>
            </a:r>
            <a:r>
              <a:rPr lang="de-DE" sz="1799" dirty="0" err="1"/>
              <a:t>activities</a:t>
            </a:r>
            <a:r>
              <a:rPr lang="de-DE" sz="1799" dirty="0"/>
              <a:t> </a:t>
            </a:r>
            <a:r>
              <a:rPr lang="de-DE" sz="1799" dirty="0" err="1"/>
              <a:t>for</a:t>
            </a:r>
            <a:r>
              <a:rPr lang="de-DE" sz="1799" dirty="0"/>
              <a:t> </a:t>
            </a:r>
            <a:r>
              <a:rPr lang="de-DE" sz="1799" dirty="0" err="1"/>
              <a:t>scheduling</a:t>
            </a:r>
            <a:endParaRPr lang="de-DE" sz="1799" dirty="0"/>
          </a:p>
          <a:p>
            <a:pPr marL="285778" indent="-285778"/>
            <a:endParaRPr lang="de-DE" dirty="0"/>
          </a:p>
          <a:p>
            <a:pPr marL="0" indent="0">
              <a:buNone/>
            </a:pPr>
            <a:endParaRPr lang="de-DE" dirty="0"/>
          </a:p>
        </p:txBody>
      </p:sp>
    </p:spTree>
    <p:extLst>
      <p:ext uri="{BB962C8B-B14F-4D97-AF65-F5344CB8AC3E}">
        <p14:creationId xmlns:p14="http://schemas.microsoft.com/office/powerpoint/2010/main" val="25814507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Innovations</a:t>
            </a:r>
            <a:r>
              <a:rPr lang="de-DE" dirty="0"/>
              <a:t> in S/4HANA in EAM</a:t>
            </a:r>
          </a:p>
        </p:txBody>
      </p:sp>
      <p:sp>
        <p:nvSpPr>
          <p:cNvPr id="3" name="Inhaltsplatzhalter 2"/>
          <p:cNvSpPr>
            <a:spLocks noGrp="1"/>
          </p:cNvSpPr>
          <p:nvPr>
            <p:ph idx="1"/>
          </p:nvPr>
        </p:nvSpPr>
        <p:spPr/>
        <p:txBody>
          <a:bodyPr/>
          <a:lstStyle/>
          <a:p>
            <a:r>
              <a:rPr lang="de-DE" sz="1999" dirty="0" err="1"/>
              <a:t>Innovations</a:t>
            </a:r>
            <a:r>
              <a:rPr lang="de-DE" sz="1999" dirty="0"/>
              <a:t>:</a:t>
            </a:r>
          </a:p>
          <a:p>
            <a:endParaRPr lang="de-DE" sz="1999" dirty="0"/>
          </a:p>
          <a:p>
            <a:pPr lvl="1"/>
            <a:r>
              <a:rPr lang="de-DE" sz="1799" dirty="0"/>
              <a:t>Instant </a:t>
            </a:r>
            <a:r>
              <a:rPr lang="de-DE" sz="1799" dirty="0" err="1"/>
              <a:t>insight</a:t>
            </a:r>
            <a:r>
              <a:rPr lang="de-DE" sz="1799" dirty="0"/>
              <a:t> </a:t>
            </a:r>
            <a:r>
              <a:rPr lang="de-DE" sz="1799" dirty="0" err="1"/>
              <a:t>into</a:t>
            </a:r>
            <a:r>
              <a:rPr lang="de-DE" sz="1799" dirty="0"/>
              <a:t> </a:t>
            </a:r>
            <a:r>
              <a:rPr lang="de-DE" sz="1799" dirty="0" err="1"/>
              <a:t>asset</a:t>
            </a:r>
            <a:r>
              <a:rPr lang="de-DE" sz="1799" dirty="0"/>
              <a:t> </a:t>
            </a:r>
            <a:r>
              <a:rPr lang="de-DE" sz="1799" dirty="0" err="1"/>
              <a:t>system</a:t>
            </a:r>
            <a:r>
              <a:rPr lang="de-DE" sz="1799" dirty="0"/>
              <a:t> </a:t>
            </a:r>
            <a:r>
              <a:rPr lang="de-DE" sz="1799" dirty="0" err="1"/>
              <a:t>behaviour</a:t>
            </a:r>
            <a:endParaRPr lang="de-DE" sz="1799" dirty="0"/>
          </a:p>
          <a:p>
            <a:pPr lvl="1"/>
            <a:endParaRPr lang="de-DE" sz="1799" dirty="0"/>
          </a:p>
          <a:p>
            <a:pPr lvl="1"/>
            <a:r>
              <a:rPr lang="de-DE" sz="1799" dirty="0"/>
              <a:t> </a:t>
            </a:r>
            <a:r>
              <a:rPr lang="de-DE" sz="1799" dirty="0" err="1"/>
              <a:t>combined</a:t>
            </a:r>
            <a:r>
              <a:rPr lang="de-DE" sz="1799" dirty="0"/>
              <a:t> </a:t>
            </a:r>
            <a:r>
              <a:rPr lang="de-DE" sz="1799" dirty="0" err="1"/>
              <a:t>view</a:t>
            </a:r>
            <a:r>
              <a:rPr lang="de-DE" sz="1799" dirty="0"/>
              <a:t> </a:t>
            </a:r>
            <a:r>
              <a:rPr lang="de-DE" sz="1799" dirty="0" err="1"/>
              <a:t>of</a:t>
            </a:r>
            <a:r>
              <a:rPr lang="de-DE" sz="1799" dirty="0"/>
              <a:t> IT </a:t>
            </a:r>
            <a:r>
              <a:rPr lang="de-DE" sz="1799" dirty="0" err="1"/>
              <a:t>and</a:t>
            </a:r>
            <a:r>
              <a:rPr lang="de-DE" sz="1799" dirty="0"/>
              <a:t> OT </a:t>
            </a:r>
            <a:r>
              <a:rPr lang="de-DE" sz="1799" dirty="0" err="1"/>
              <a:t>data</a:t>
            </a:r>
            <a:endParaRPr lang="de-DE" sz="1799" dirty="0"/>
          </a:p>
          <a:p>
            <a:pPr lvl="2"/>
            <a:r>
              <a:rPr lang="en-US" sz="1600" dirty="0"/>
              <a:t>OT: Operational Technology is hardware and software that detects or causes a change by directly monitoring and / or controlling physical devices, processes, and events in the company</a:t>
            </a:r>
          </a:p>
          <a:p>
            <a:pPr lvl="2"/>
            <a:endParaRPr lang="de-DE" sz="1799" dirty="0"/>
          </a:p>
          <a:p>
            <a:pPr lvl="1"/>
            <a:r>
              <a:rPr lang="de-DE" sz="1799" dirty="0"/>
              <a:t> </a:t>
            </a:r>
            <a:r>
              <a:rPr lang="de-DE" sz="1799" dirty="0" err="1"/>
              <a:t>simplified</a:t>
            </a:r>
            <a:r>
              <a:rPr lang="de-DE" sz="1799" dirty="0"/>
              <a:t> </a:t>
            </a:r>
            <a:r>
              <a:rPr lang="de-DE" sz="1799" dirty="0" err="1"/>
              <a:t>user</a:t>
            </a:r>
            <a:r>
              <a:rPr lang="de-DE" sz="1799" dirty="0"/>
              <a:t> </a:t>
            </a:r>
            <a:r>
              <a:rPr lang="de-DE" sz="1799" dirty="0" err="1"/>
              <a:t>experience</a:t>
            </a:r>
            <a:endParaRPr lang="de-DE" sz="1799" dirty="0"/>
          </a:p>
          <a:p>
            <a:endParaRPr lang="de-DE" dirty="0"/>
          </a:p>
          <a:p>
            <a:endParaRPr lang="de-DE" dirty="0"/>
          </a:p>
          <a:p>
            <a:r>
              <a:rPr lang="en-US" dirty="0"/>
              <a:t>Goal: Added value through increased return on investment, increased customer satisfaction and lower maintenance costs</a:t>
            </a:r>
            <a:endParaRPr lang="de-DE" dirty="0"/>
          </a:p>
        </p:txBody>
      </p:sp>
    </p:spTree>
    <p:extLst>
      <p:ext uri="{BB962C8B-B14F-4D97-AF65-F5344CB8AC3E}">
        <p14:creationId xmlns:p14="http://schemas.microsoft.com/office/powerpoint/2010/main" val="346119130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Innovations</a:t>
            </a:r>
            <a:r>
              <a:rPr lang="de-DE" dirty="0"/>
              <a:t> in S/4HANA in EAM</a:t>
            </a:r>
            <a:br>
              <a:rPr lang="de-DE" dirty="0"/>
            </a:br>
            <a:r>
              <a:rPr lang="de-DE" dirty="0" err="1"/>
              <a:t>Predictive</a:t>
            </a:r>
            <a:r>
              <a:rPr lang="de-DE" dirty="0"/>
              <a:t> Maintenance </a:t>
            </a:r>
            <a:r>
              <a:rPr lang="de-DE" dirty="0" err="1"/>
              <a:t>and</a:t>
            </a:r>
            <a:r>
              <a:rPr lang="de-DE" dirty="0"/>
              <a:t> Service</a:t>
            </a:r>
          </a:p>
        </p:txBody>
      </p:sp>
      <p:sp>
        <p:nvSpPr>
          <p:cNvPr id="3" name="Inhaltsplatzhalter 2"/>
          <p:cNvSpPr>
            <a:spLocks noGrp="1"/>
          </p:cNvSpPr>
          <p:nvPr>
            <p:ph idx="1"/>
          </p:nvPr>
        </p:nvSpPr>
        <p:spPr>
          <a:xfrm>
            <a:off x="324334" y="1574387"/>
            <a:ext cx="11544532" cy="4797823"/>
          </a:xfrm>
        </p:spPr>
        <p:txBody>
          <a:bodyPr/>
          <a:lstStyle/>
          <a:p>
            <a:r>
              <a:rPr lang="de-DE" sz="1999" dirty="0" err="1"/>
              <a:t>Powered</a:t>
            </a:r>
            <a:r>
              <a:rPr lang="de-DE" sz="1999" dirty="0"/>
              <a:t> </a:t>
            </a:r>
            <a:r>
              <a:rPr lang="de-DE" sz="1999" dirty="0" err="1"/>
              <a:t>by</a:t>
            </a:r>
            <a:r>
              <a:rPr lang="de-DE" sz="1999" dirty="0"/>
              <a:t> SAP HANA in-memory </a:t>
            </a:r>
            <a:r>
              <a:rPr lang="de-DE" sz="1999" dirty="0" err="1"/>
              <a:t>technology</a:t>
            </a:r>
            <a:endParaRPr lang="de-DE" sz="1999" dirty="0"/>
          </a:p>
          <a:p>
            <a:endParaRPr lang="de-DE" sz="1999" dirty="0"/>
          </a:p>
          <a:p>
            <a:r>
              <a:rPr lang="de-DE" sz="1999" dirty="0" err="1"/>
              <a:t>Analyzes</a:t>
            </a:r>
            <a:r>
              <a:rPr lang="de-DE" sz="1999" dirty="0"/>
              <a:t> large </a:t>
            </a:r>
            <a:r>
              <a:rPr lang="de-DE" sz="1999" dirty="0" err="1"/>
              <a:t>volumes</a:t>
            </a:r>
            <a:r>
              <a:rPr lang="de-DE" sz="1999" dirty="0"/>
              <a:t> </a:t>
            </a:r>
            <a:r>
              <a:rPr lang="de-DE" sz="1999" dirty="0" err="1"/>
              <a:t>of</a:t>
            </a:r>
            <a:r>
              <a:rPr lang="de-DE" sz="1999" dirty="0"/>
              <a:t> </a:t>
            </a:r>
            <a:r>
              <a:rPr lang="de-DE" sz="1999" dirty="0" err="1"/>
              <a:t>sensor</a:t>
            </a:r>
            <a:r>
              <a:rPr lang="de-DE" sz="1999" dirty="0"/>
              <a:t> </a:t>
            </a:r>
            <a:r>
              <a:rPr lang="de-DE" sz="1999" dirty="0" err="1"/>
              <a:t>data</a:t>
            </a:r>
            <a:r>
              <a:rPr lang="de-DE" sz="1999" dirty="0"/>
              <a:t> (such </a:t>
            </a:r>
            <a:r>
              <a:rPr lang="de-DE" sz="1999" dirty="0" err="1"/>
              <a:t>as</a:t>
            </a:r>
            <a:r>
              <a:rPr lang="de-DE" sz="1999" dirty="0"/>
              <a:t> </a:t>
            </a:r>
            <a:r>
              <a:rPr lang="de-DE" sz="1999" dirty="0" err="1"/>
              <a:t>temeprature</a:t>
            </a:r>
            <a:r>
              <a:rPr lang="de-DE" sz="1999" dirty="0"/>
              <a:t>, </a:t>
            </a:r>
            <a:r>
              <a:rPr lang="de-DE" sz="1999" dirty="0" err="1"/>
              <a:t>vibration</a:t>
            </a:r>
            <a:r>
              <a:rPr lang="de-DE" sz="1999" dirty="0"/>
              <a:t> </a:t>
            </a:r>
            <a:r>
              <a:rPr lang="de-DE" sz="1999" dirty="0" err="1"/>
              <a:t>or</a:t>
            </a:r>
            <a:r>
              <a:rPr lang="de-DE" sz="1999" dirty="0"/>
              <a:t> </a:t>
            </a:r>
            <a:r>
              <a:rPr lang="de-DE" sz="1999" dirty="0" err="1"/>
              <a:t>rotation</a:t>
            </a:r>
            <a:r>
              <a:rPr lang="de-DE" sz="1999" dirty="0"/>
              <a:t> </a:t>
            </a:r>
            <a:r>
              <a:rPr lang="de-DE" sz="1999" dirty="0" err="1"/>
              <a:t>speed</a:t>
            </a:r>
            <a:r>
              <a:rPr lang="de-DE" sz="1999" dirty="0"/>
              <a:t>)</a:t>
            </a:r>
          </a:p>
          <a:p>
            <a:endParaRPr lang="de-DE" sz="1999" dirty="0"/>
          </a:p>
          <a:p>
            <a:r>
              <a:rPr lang="de-DE" sz="1999" dirty="0" err="1"/>
              <a:t>Warning</a:t>
            </a:r>
            <a:r>
              <a:rPr lang="de-DE" sz="1999" dirty="0"/>
              <a:t> </a:t>
            </a:r>
            <a:r>
              <a:rPr lang="de-DE" sz="1999" dirty="0" err="1"/>
              <a:t>message</a:t>
            </a:r>
            <a:r>
              <a:rPr lang="de-DE" sz="1999" dirty="0"/>
              <a:t> </a:t>
            </a:r>
            <a:r>
              <a:rPr lang="de-DE" sz="1999" dirty="0" err="1"/>
              <a:t>long</a:t>
            </a:r>
            <a:r>
              <a:rPr lang="de-DE" sz="1999" dirty="0"/>
              <a:t> </a:t>
            </a:r>
            <a:r>
              <a:rPr lang="de-DE" sz="1999" dirty="0" err="1"/>
              <a:t>before</a:t>
            </a:r>
            <a:r>
              <a:rPr lang="de-DE" sz="1999" dirty="0"/>
              <a:t> a </a:t>
            </a:r>
            <a:r>
              <a:rPr lang="de-DE" sz="1999" dirty="0" err="1"/>
              <a:t>machine</a:t>
            </a:r>
            <a:r>
              <a:rPr lang="de-DE" sz="1999" dirty="0"/>
              <a:t> </a:t>
            </a:r>
            <a:r>
              <a:rPr lang="de-DE" sz="1999" dirty="0" err="1"/>
              <a:t>breaks</a:t>
            </a:r>
            <a:r>
              <a:rPr lang="de-DE" sz="1999" dirty="0"/>
              <a:t> down</a:t>
            </a:r>
          </a:p>
          <a:p>
            <a:pPr marL="0" indent="0">
              <a:buNone/>
            </a:pPr>
            <a:endParaRPr lang="de-DE" sz="1999" dirty="0"/>
          </a:p>
          <a:p>
            <a:r>
              <a:rPr lang="de-DE" sz="1999" dirty="0"/>
              <a:t>Internet </a:t>
            </a:r>
            <a:r>
              <a:rPr lang="de-DE" sz="1999" dirty="0" err="1"/>
              <a:t>of</a:t>
            </a:r>
            <a:r>
              <a:rPr lang="de-DE" sz="1999" dirty="0"/>
              <a:t> Things (</a:t>
            </a:r>
            <a:r>
              <a:rPr lang="de-DE" sz="1999" dirty="0" err="1"/>
              <a:t>IoT</a:t>
            </a:r>
            <a:r>
              <a:rPr lang="de-DE" sz="1999" dirty="0"/>
              <a:t>) </a:t>
            </a:r>
            <a:r>
              <a:rPr lang="de-DE" sz="1999" dirty="0" err="1"/>
              <a:t>solution</a:t>
            </a:r>
            <a:r>
              <a:rPr lang="de-DE" sz="1999" dirty="0"/>
              <a:t> </a:t>
            </a:r>
            <a:r>
              <a:rPr lang="de-DE" sz="1999" dirty="0" err="1"/>
              <a:t>uses</a:t>
            </a:r>
            <a:r>
              <a:rPr lang="de-DE" sz="1999" dirty="0"/>
              <a:t> real time </a:t>
            </a:r>
            <a:r>
              <a:rPr lang="de-DE" sz="1999" dirty="0" err="1"/>
              <a:t>machine</a:t>
            </a:r>
            <a:r>
              <a:rPr lang="de-DE" sz="1999" dirty="0"/>
              <a:t> </a:t>
            </a:r>
            <a:r>
              <a:rPr lang="de-DE" sz="1999" dirty="0" err="1"/>
              <a:t>data</a:t>
            </a:r>
            <a:endParaRPr lang="de-DE" sz="1999" dirty="0"/>
          </a:p>
          <a:p>
            <a:endParaRPr lang="de-DE" sz="1999" dirty="0"/>
          </a:p>
          <a:p>
            <a:pPr lvl="1">
              <a:buFont typeface="Wingdings" panose="05000000000000000000" pitchFamily="2" charset="2"/>
              <a:buChar char="Ø"/>
            </a:pPr>
            <a:r>
              <a:rPr lang="de-DE" sz="1800" dirty="0" err="1"/>
              <a:t>Predict</a:t>
            </a:r>
            <a:r>
              <a:rPr lang="de-DE" sz="1800" dirty="0"/>
              <a:t> </a:t>
            </a:r>
            <a:r>
              <a:rPr lang="de-DE" sz="1800" dirty="0" err="1"/>
              <a:t>and</a:t>
            </a:r>
            <a:r>
              <a:rPr lang="de-DE" sz="1800" dirty="0"/>
              <a:t> </a:t>
            </a:r>
            <a:r>
              <a:rPr lang="de-DE" sz="1800" dirty="0" err="1"/>
              <a:t>prevent</a:t>
            </a:r>
            <a:r>
              <a:rPr lang="de-DE" sz="1800" dirty="0"/>
              <a:t> </a:t>
            </a:r>
            <a:r>
              <a:rPr lang="de-DE" sz="1800" dirty="0" err="1"/>
              <a:t>failures</a:t>
            </a:r>
            <a:endParaRPr lang="de-DE" sz="1800" dirty="0"/>
          </a:p>
          <a:p>
            <a:pPr lvl="1">
              <a:buFont typeface="Wingdings" panose="05000000000000000000" pitchFamily="2" charset="2"/>
              <a:buChar char="Ø"/>
            </a:pPr>
            <a:endParaRPr lang="de-DE" sz="1800" dirty="0"/>
          </a:p>
          <a:p>
            <a:pPr lvl="1">
              <a:buFont typeface="Wingdings" panose="05000000000000000000" pitchFamily="2" charset="2"/>
              <a:buChar char="Ø"/>
            </a:pPr>
            <a:r>
              <a:rPr lang="de-DE" sz="1800" dirty="0"/>
              <a:t>Asset </a:t>
            </a:r>
            <a:r>
              <a:rPr lang="de-DE" sz="1800" dirty="0" err="1"/>
              <a:t>manufacturers</a:t>
            </a:r>
            <a:r>
              <a:rPr lang="de-DE" sz="1800" dirty="0"/>
              <a:t> </a:t>
            </a:r>
            <a:r>
              <a:rPr lang="de-DE" sz="1800" dirty="0" err="1"/>
              <a:t>can</a:t>
            </a:r>
            <a:r>
              <a:rPr lang="de-DE" sz="1800" dirty="0"/>
              <a:t> </a:t>
            </a:r>
            <a:r>
              <a:rPr lang="de-DE" sz="1800" dirty="0" err="1"/>
              <a:t>improve</a:t>
            </a:r>
            <a:r>
              <a:rPr lang="de-DE" sz="1800" dirty="0"/>
              <a:t> </a:t>
            </a:r>
            <a:r>
              <a:rPr lang="de-DE" sz="1800" dirty="0" err="1"/>
              <a:t>customer</a:t>
            </a:r>
            <a:r>
              <a:rPr lang="de-DE" sz="1800" dirty="0"/>
              <a:t> </a:t>
            </a:r>
            <a:r>
              <a:rPr lang="de-DE" sz="1800" dirty="0" err="1"/>
              <a:t>service</a:t>
            </a:r>
            <a:r>
              <a:rPr lang="de-DE" sz="1800" dirty="0"/>
              <a:t> – </a:t>
            </a:r>
            <a:r>
              <a:rPr lang="de-DE" sz="1800" dirty="0" err="1"/>
              <a:t>operators</a:t>
            </a:r>
            <a:r>
              <a:rPr lang="de-DE" sz="1800" dirty="0"/>
              <a:t> </a:t>
            </a:r>
            <a:r>
              <a:rPr lang="de-DE" sz="1800" dirty="0" err="1"/>
              <a:t>can</a:t>
            </a:r>
            <a:r>
              <a:rPr lang="de-DE" sz="1800" dirty="0"/>
              <a:t> </a:t>
            </a:r>
            <a:r>
              <a:rPr lang="de-DE" sz="1800" dirty="0" err="1"/>
              <a:t>maximize</a:t>
            </a:r>
            <a:r>
              <a:rPr lang="de-DE" sz="1800" dirty="0"/>
              <a:t> </a:t>
            </a:r>
            <a:r>
              <a:rPr lang="de-DE" sz="1800" dirty="0" err="1"/>
              <a:t>equipment</a:t>
            </a:r>
            <a:r>
              <a:rPr lang="de-DE" sz="1800" dirty="0"/>
              <a:t> </a:t>
            </a:r>
            <a:r>
              <a:rPr lang="de-DE" sz="1800" dirty="0" err="1"/>
              <a:t>uptime</a:t>
            </a:r>
            <a:endParaRPr lang="de-DE" sz="1800" dirty="0"/>
          </a:p>
          <a:p>
            <a:endParaRPr lang="de-DE" sz="1999" dirty="0"/>
          </a:p>
          <a:p>
            <a:r>
              <a:rPr lang="en-US" sz="1999" b="1" dirty="0"/>
              <a:t>From reactive to proactive maintenance</a:t>
            </a:r>
            <a:endParaRPr lang="de-DE" sz="1999" b="1" dirty="0"/>
          </a:p>
        </p:txBody>
      </p:sp>
    </p:spTree>
    <p:extLst>
      <p:ext uri="{BB962C8B-B14F-4D97-AF65-F5344CB8AC3E}">
        <p14:creationId xmlns:p14="http://schemas.microsoft.com/office/powerpoint/2010/main" val="65400962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Innovations</a:t>
            </a:r>
            <a:r>
              <a:rPr lang="de-DE" dirty="0"/>
              <a:t> in S/4HANA in EAM</a:t>
            </a:r>
            <a:br>
              <a:rPr lang="de-DE" dirty="0"/>
            </a:br>
            <a:r>
              <a:rPr lang="de-DE" dirty="0" err="1"/>
              <a:t>EAM</a:t>
            </a:r>
            <a:r>
              <a:rPr lang="de-DE" dirty="0"/>
              <a:t> – Traditional </a:t>
            </a:r>
            <a:r>
              <a:rPr lang="de-DE" dirty="0" err="1"/>
              <a:t>system</a:t>
            </a:r>
            <a:endParaRPr lang="de-DE" dirty="0"/>
          </a:p>
        </p:txBody>
      </p:sp>
      <p:sp>
        <p:nvSpPr>
          <p:cNvPr id="5" name="Abgerundetes Rechteck 4"/>
          <p:cNvSpPr/>
          <p:nvPr/>
        </p:nvSpPr>
        <p:spPr bwMode="gray">
          <a:xfrm>
            <a:off x="873987" y="1256016"/>
            <a:ext cx="10415350" cy="3385390"/>
          </a:xfrm>
          <a:prstGeom prst="roundRect">
            <a:avLst/>
          </a:prstGeom>
          <a:ln>
            <a:solidFill>
              <a:srgbClr val="92D050"/>
            </a:solidFill>
            <a:headEnd/>
            <a:tailEnd/>
          </a:ln>
        </p:spPr>
        <p:style>
          <a:lnRef idx="2">
            <a:schemeClr val="accent2"/>
          </a:lnRef>
          <a:fillRef idx="1">
            <a:schemeClr val="lt1"/>
          </a:fillRef>
          <a:effectRef idx="0">
            <a:schemeClr val="accent2"/>
          </a:effectRef>
          <a:fontRef idx="minor">
            <a:schemeClr val="dk1"/>
          </a:fontRef>
        </p:style>
        <p:txBody>
          <a:bodyPr lIns="90019" tIns="72015" rIns="90019" bIns="72015" rtlCol="0" anchor="ctr"/>
          <a:lstStyle/>
          <a:p>
            <a:pPr algn="ctr" defTabSz="914492" fontAlgn="base">
              <a:spcBef>
                <a:spcPct val="50000"/>
              </a:spcBef>
              <a:spcAft>
                <a:spcPct val="0"/>
              </a:spcAft>
              <a:buClr>
                <a:srgbClr val="F0AB00"/>
              </a:buClr>
              <a:buSzPct val="80000"/>
            </a:pPr>
            <a:endParaRPr lang="de-DE" sz="1999" kern="0" dirty="0" err="1">
              <a:solidFill>
                <a:srgbClr val="000000"/>
              </a:solidFill>
              <a:ea typeface="Arial Unicode MS" pitchFamily="34" charset="-128"/>
              <a:cs typeface="Arial Unicode MS" pitchFamily="34" charset="-128"/>
            </a:endParaRPr>
          </a:p>
        </p:txBody>
      </p:sp>
      <p:sp>
        <p:nvSpPr>
          <p:cNvPr id="6" name="Abgerundetes Rechteck 5"/>
          <p:cNvSpPr/>
          <p:nvPr/>
        </p:nvSpPr>
        <p:spPr bwMode="gray">
          <a:xfrm>
            <a:off x="1938728" y="1353825"/>
            <a:ext cx="8208269" cy="984075"/>
          </a:xfrm>
          <a:prstGeom prst="roundRect">
            <a:avLst/>
          </a:prstGeom>
          <a:ln>
            <a:headEnd/>
            <a:tailEnd/>
          </a:ln>
        </p:spPr>
        <p:style>
          <a:lnRef idx="2">
            <a:schemeClr val="accent2"/>
          </a:lnRef>
          <a:fillRef idx="1">
            <a:schemeClr val="lt1"/>
          </a:fillRef>
          <a:effectRef idx="0">
            <a:schemeClr val="accent2"/>
          </a:effectRef>
          <a:fontRef idx="minor">
            <a:schemeClr val="dk1"/>
          </a:fontRef>
        </p:style>
        <p:txBody>
          <a:bodyPr lIns="90019" tIns="72015" rIns="90019" bIns="72015" rtlCol="0" anchor="ctr"/>
          <a:lstStyle/>
          <a:p>
            <a:pPr defTabSz="914492" fontAlgn="base">
              <a:spcBef>
                <a:spcPct val="50000"/>
              </a:spcBef>
              <a:spcAft>
                <a:spcPct val="0"/>
              </a:spcAft>
              <a:buClr>
                <a:srgbClr val="F0AB00"/>
              </a:buClr>
              <a:buSzPct val="80000"/>
            </a:pPr>
            <a:endParaRPr lang="de-DE" sz="1400" kern="0" dirty="0">
              <a:solidFill>
                <a:srgbClr val="000000"/>
              </a:solidFill>
              <a:ea typeface="Arial Unicode MS" pitchFamily="34" charset="-128"/>
              <a:cs typeface="Arial Unicode MS" pitchFamily="34" charset="-128"/>
            </a:endParaRPr>
          </a:p>
          <a:p>
            <a:pPr defTabSz="914492" fontAlgn="base">
              <a:spcBef>
                <a:spcPct val="50000"/>
              </a:spcBef>
              <a:spcAft>
                <a:spcPct val="0"/>
              </a:spcAft>
              <a:buClr>
                <a:srgbClr val="F0AB00"/>
              </a:buClr>
              <a:buSzPct val="80000"/>
            </a:pPr>
            <a:endParaRPr lang="de-DE" sz="1400" kern="0" dirty="0">
              <a:solidFill>
                <a:srgbClr val="000000"/>
              </a:solidFill>
              <a:ea typeface="Arial Unicode MS" pitchFamily="34" charset="-128"/>
              <a:cs typeface="Arial Unicode MS" pitchFamily="34" charset="-128"/>
            </a:endParaRPr>
          </a:p>
          <a:p>
            <a:pPr defTabSz="914492" fontAlgn="base">
              <a:spcBef>
                <a:spcPct val="50000"/>
              </a:spcBef>
              <a:spcAft>
                <a:spcPct val="0"/>
              </a:spcAft>
              <a:buClr>
                <a:srgbClr val="F0AB00"/>
              </a:buClr>
              <a:buSzPct val="80000"/>
            </a:pPr>
            <a:r>
              <a:rPr lang="de-DE" sz="1400" kern="0" dirty="0">
                <a:solidFill>
                  <a:srgbClr val="000000"/>
                </a:solidFill>
                <a:ea typeface="Arial Unicode MS" pitchFamily="34" charset="-128"/>
                <a:cs typeface="Arial Unicode MS" pitchFamily="34" charset="-128"/>
              </a:rPr>
              <a:t>Offline </a:t>
            </a:r>
            <a:r>
              <a:rPr lang="de-DE" sz="1400" kern="0" dirty="0" err="1">
                <a:solidFill>
                  <a:srgbClr val="000000"/>
                </a:solidFill>
                <a:ea typeface="Arial Unicode MS" pitchFamily="34" charset="-128"/>
                <a:cs typeface="Arial Unicode MS" pitchFamily="34" charset="-128"/>
              </a:rPr>
              <a:t>tools</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and</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seperate</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systems</a:t>
            </a:r>
            <a:endParaRPr lang="de-DE" sz="1400" kern="0" dirty="0">
              <a:solidFill>
                <a:srgbClr val="000000"/>
              </a:solidFill>
              <a:ea typeface="Arial Unicode MS" pitchFamily="34" charset="-128"/>
              <a:cs typeface="Arial Unicode MS" pitchFamily="34" charset="-128"/>
            </a:endParaRPr>
          </a:p>
          <a:p>
            <a:pPr defTabSz="914492" fontAlgn="base">
              <a:spcBef>
                <a:spcPct val="50000"/>
              </a:spcBef>
              <a:spcAft>
                <a:spcPct val="0"/>
              </a:spcAft>
              <a:buClr>
                <a:srgbClr val="F0AB00"/>
              </a:buClr>
              <a:buSzPct val="80000"/>
            </a:pPr>
            <a:endParaRPr lang="de-DE" sz="1600" kern="0" dirty="0">
              <a:solidFill>
                <a:srgbClr val="000000"/>
              </a:solidFill>
              <a:ea typeface="Arial Unicode MS" pitchFamily="34" charset="-128"/>
              <a:cs typeface="Arial Unicode MS" pitchFamily="34" charset="-128"/>
            </a:endParaRPr>
          </a:p>
          <a:p>
            <a:pPr defTabSz="914492" fontAlgn="base">
              <a:spcBef>
                <a:spcPct val="50000"/>
              </a:spcBef>
              <a:spcAft>
                <a:spcPct val="0"/>
              </a:spcAft>
              <a:buClr>
                <a:srgbClr val="F0AB00"/>
              </a:buClr>
              <a:buSzPct val="80000"/>
            </a:pPr>
            <a:endParaRPr lang="de-DE" sz="1600" kern="0" dirty="0">
              <a:solidFill>
                <a:srgbClr val="000000"/>
              </a:solidFill>
              <a:ea typeface="Arial Unicode MS" pitchFamily="34" charset="-128"/>
              <a:cs typeface="Arial Unicode MS" pitchFamily="34" charset="-128"/>
            </a:endParaRPr>
          </a:p>
          <a:p>
            <a:pPr defTabSz="914492" fontAlgn="base">
              <a:spcBef>
                <a:spcPct val="50000"/>
              </a:spcBef>
              <a:spcAft>
                <a:spcPct val="0"/>
              </a:spcAft>
              <a:buClr>
                <a:srgbClr val="F0AB00"/>
              </a:buClr>
              <a:buSzPct val="80000"/>
            </a:pPr>
            <a:r>
              <a:rPr lang="de-DE" sz="1600" kern="0" dirty="0">
                <a:solidFill>
                  <a:srgbClr val="000000"/>
                </a:solidFill>
                <a:ea typeface="Arial Unicode MS" pitchFamily="34" charset="-128"/>
                <a:cs typeface="Arial Unicode MS" pitchFamily="34" charset="-128"/>
              </a:rPr>
              <a:t>                                                 </a:t>
            </a:r>
          </a:p>
        </p:txBody>
      </p:sp>
      <p:sp>
        <p:nvSpPr>
          <p:cNvPr id="9" name="Abgerundetes Rechteck 8"/>
          <p:cNvSpPr/>
          <p:nvPr/>
        </p:nvSpPr>
        <p:spPr bwMode="gray">
          <a:xfrm>
            <a:off x="1938726" y="3533317"/>
            <a:ext cx="8208270" cy="999798"/>
          </a:xfrm>
          <a:prstGeom prst="roundRect">
            <a:avLst/>
          </a:prstGeom>
          <a:ln>
            <a:headEnd/>
            <a:tailEnd/>
          </a:ln>
        </p:spPr>
        <p:style>
          <a:lnRef idx="2">
            <a:schemeClr val="accent2"/>
          </a:lnRef>
          <a:fillRef idx="1">
            <a:schemeClr val="lt1"/>
          </a:fillRef>
          <a:effectRef idx="0">
            <a:schemeClr val="accent2"/>
          </a:effectRef>
          <a:fontRef idx="minor">
            <a:schemeClr val="dk1"/>
          </a:fontRef>
        </p:style>
        <p:txBody>
          <a:bodyPr lIns="90019" tIns="72015" rIns="90019" bIns="72015" rtlCol="0" anchor="ctr"/>
          <a:lstStyle/>
          <a:p>
            <a:pPr defTabSz="914492" fontAlgn="base">
              <a:spcBef>
                <a:spcPct val="50000"/>
              </a:spcBef>
              <a:spcAft>
                <a:spcPct val="0"/>
              </a:spcAft>
              <a:buClr>
                <a:srgbClr val="F0AB00"/>
              </a:buClr>
              <a:buSzPct val="80000"/>
            </a:pPr>
            <a:r>
              <a:rPr lang="de-DE" sz="1400" kern="0" dirty="0">
                <a:solidFill>
                  <a:srgbClr val="000000"/>
                </a:solidFill>
                <a:ea typeface="Arial Unicode MS" pitchFamily="34" charset="-128"/>
                <a:cs typeface="Arial Unicode MS" pitchFamily="34" charset="-128"/>
              </a:rPr>
              <a:t>SAP ERP</a:t>
            </a:r>
          </a:p>
          <a:p>
            <a:pPr defTabSz="914492" fontAlgn="base">
              <a:spcBef>
                <a:spcPct val="50000"/>
              </a:spcBef>
              <a:spcAft>
                <a:spcPct val="0"/>
              </a:spcAft>
              <a:buClr>
                <a:srgbClr val="F0AB00"/>
              </a:buClr>
              <a:buSzPct val="80000"/>
            </a:pPr>
            <a:endParaRPr lang="de-DE" sz="1400" kern="0" dirty="0">
              <a:solidFill>
                <a:srgbClr val="000000"/>
              </a:solidFill>
              <a:ea typeface="Arial Unicode MS" pitchFamily="34" charset="-128"/>
              <a:cs typeface="Arial Unicode MS" pitchFamily="34" charset="-128"/>
            </a:endParaRPr>
          </a:p>
          <a:p>
            <a:pPr defTabSz="914492" fontAlgn="base">
              <a:spcBef>
                <a:spcPct val="50000"/>
              </a:spcBef>
              <a:spcAft>
                <a:spcPct val="0"/>
              </a:spcAft>
              <a:buClr>
                <a:srgbClr val="F0AB00"/>
              </a:buClr>
              <a:buSzPct val="80000"/>
            </a:pPr>
            <a:endParaRPr lang="de-DE" sz="1400" kern="0" dirty="0">
              <a:solidFill>
                <a:srgbClr val="000000"/>
              </a:solidFill>
              <a:ea typeface="Arial Unicode MS" pitchFamily="34" charset="-128"/>
              <a:cs typeface="Arial Unicode MS" pitchFamily="34" charset="-128"/>
            </a:endParaRPr>
          </a:p>
        </p:txBody>
      </p:sp>
      <p:sp>
        <p:nvSpPr>
          <p:cNvPr id="10" name="Abgerundetes Rechteck 9"/>
          <p:cNvSpPr/>
          <p:nvPr/>
        </p:nvSpPr>
        <p:spPr bwMode="gray">
          <a:xfrm>
            <a:off x="1938726" y="2451432"/>
            <a:ext cx="8208270" cy="984075"/>
          </a:xfrm>
          <a:prstGeom prst="roundRect">
            <a:avLst/>
          </a:prstGeom>
          <a:ln>
            <a:headEnd/>
            <a:tailEnd/>
          </a:ln>
        </p:spPr>
        <p:style>
          <a:lnRef idx="2">
            <a:schemeClr val="accent2"/>
          </a:lnRef>
          <a:fillRef idx="1">
            <a:schemeClr val="lt1"/>
          </a:fillRef>
          <a:effectRef idx="0">
            <a:schemeClr val="accent2"/>
          </a:effectRef>
          <a:fontRef idx="minor">
            <a:schemeClr val="dk1"/>
          </a:fontRef>
        </p:style>
        <p:txBody>
          <a:bodyPr lIns="90019" tIns="72015" rIns="90019" bIns="72015" rtlCol="0" anchor="ctr"/>
          <a:lstStyle/>
          <a:p>
            <a:pPr defTabSz="914492" fontAlgn="base">
              <a:spcBef>
                <a:spcPct val="50000"/>
              </a:spcBef>
              <a:spcAft>
                <a:spcPct val="0"/>
              </a:spcAft>
              <a:buClr>
                <a:srgbClr val="F0AB00"/>
              </a:buClr>
              <a:buSzPct val="80000"/>
            </a:pPr>
            <a:r>
              <a:rPr lang="de-DE" sz="1400" kern="0" dirty="0">
                <a:solidFill>
                  <a:srgbClr val="000000"/>
                </a:solidFill>
                <a:ea typeface="Arial Unicode MS" pitchFamily="34" charset="-128"/>
                <a:cs typeface="Arial Unicode MS" pitchFamily="34" charset="-128"/>
              </a:rPr>
              <a:t>SAP Business Warehouse – </a:t>
            </a:r>
            <a:r>
              <a:rPr lang="de-DE" sz="1400" kern="0" dirty="0" err="1">
                <a:solidFill>
                  <a:srgbClr val="000000"/>
                </a:solidFill>
                <a:ea typeface="Arial Unicode MS" pitchFamily="34" charset="-128"/>
                <a:cs typeface="Arial Unicode MS" pitchFamily="34" charset="-128"/>
              </a:rPr>
              <a:t>business</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planning</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and</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simulation</a:t>
            </a:r>
            <a:endParaRPr lang="de-DE" sz="1400" kern="0" dirty="0">
              <a:solidFill>
                <a:srgbClr val="000000"/>
              </a:solidFill>
              <a:ea typeface="Arial Unicode MS" pitchFamily="34" charset="-128"/>
              <a:cs typeface="Arial Unicode MS" pitchFamily="34" charset="-128"/>
            </a:endParaRPr>
          </a:p>
          <a:p>
            <a:pPr defTabSz="914492" fontAlgn="base">
              <a:spcBef>
                <a:spcPct val="50000"/>
              </a:spcBef>
              <a:spcAft>
                <a:spcPct val="0"/>
              </a:spcAft>
              <a:buClr>
                <a:srgbClr val="F0AB00"/>
              </a:buClr>
              <a:buSzPct val="80000"/>
            </a:pPr>
            <a:endParaRPr lang="de-DE" sz="1400" kern="0" dirty="0">
              <a:solidFill>
                <a:srgbClr val="000000"/>
              </a:solidFill>
              <a:ea typeface="Arial Unicode MS" pitchFamily="34" charset="-128"/>
              <a:cs typeface="Arial Unicode MS" pitchFamily="34" charset="-128"/>
            </a:endParaRPr>
          </a:p>
          <a:p>
            <a:pPr defTabSz="914492" fontAlgn="base">
              <a:spcBef>
                <a:spcPct val="50000"/>
              </a:spcBef>
              <a:spcAft>
                <a:spcPct val="0"/>
              </a:spcAft>
              <a:buClr>
                <a:srgbClr val="F0AB00"/>
              </a:buClr>
              <a:buSzPct val="80000"/>
            </a:pPr>
            <a:endParaRPr lang="de-DE" sz="1400" kern="0" dirty="0">
              <a:solidFill>
                <a:srgbClr val="000000"/>
              </a:solidFill>
              <a:ea typeface="Arial Unicode MS" pitchFamily="34" charset="-128"/>
              <a:cs typeface="Arial Unicode MS" pitchFamily="34" charset="-128"/>
            </a:endParaRPr>
          </a:p>
        </p:txBody>
      </p:sp>
      <p:sp>
        <p:nvSpPr>
          <p:cNvPr id="4" name="Textfeld 3"/>
          <p:cNvSpPr txBox="1"/>
          <p:nvPr/>
        </p:nvSpPr>
        <p:spPr>
          <a:xfrm>
            <a:off x="5359471" y="1808143"/>
            <a:ext cx="559672" cy="430975"/>
          </a:xfrm>
          <a:prstGeom prst="rect">
            <a:avLst/>
          </a:prstGeom>
          <a:noFill/>
        </p:spPr>
        <p:txBody>
          <a:bodyPr wrap="square" lIns="0" tIns="0" rIns="0" bIns="0" rtlCol="0">
            <a:spAutoFit/>
          </a:bodyPr>
          <a:lstStyle/>
          <a:p>
            <a:pPr defTabSz="1088667" fontAlgn="base">
              <a:spcBef>
                <a:spcPts val="600"/>
              </a:spcBef>
              <a:spcAft>
                <a:spcPct val="0"/>
              </a:spcAft>
              <a:buClr>
                <a:srgbClr val="F0AB00"/>
              </a:buClr>
              <a:buSzPct val="80000"/>
            </a:pPr>
            <a:r>
              <a:rPr lang="de-DE" sz="1400" kern="0" dirty="0">
                <a:solidFill>
                  <a:srgbClr val="000000"/>
                </a:solidFill>
                <a:ea typeface="Arial Unicode MS" pitchFamily="34" charset="-128"/>
                <a:cs typeface="Arial Unicode MS" pitchFamily="34" charset="-128"/>
              </a:rPr>
              <a:t>RCM/FMEA</a:t>
            </a:r>
          </a:p>
        </p:txBody>
      </p:sp>
      <p:sp>
        <p:nvSpPr>
          <p:cNvPr id="7" name="Textfeld 6"/>
          <p:cNvSpPr txBox="1"/>
          <p:nvPr/>
        </p:nvSpPr>
        <p:spPr>
          <a:xfrm>
            <a:off x="6380180" y="1808142"/>
            <a:ext cx="1501559" cy="430987"/>
          </a:xfrm>
          <a:prstGeom prst="rect">
            <a:avLst/>
          </a:prstGeom>
          <a:noFill/>
        </p:spPr>
        <p:txBody>
          <a:bodyPr wrap="square" lIns="0" tIns="0" rIns="0" bIns="0" rtlCol="0">
            <a:spAutoFit/>
          </a:bodyPr>
          <a:lstStyle/>
          <a:p>
            <a:pPr defTabSz="1088667" fontAlgn="base">
              <a:spcBef>
                <a:spcPts val="600"/>
              </a:spcBef>
              <a:spcAft>
                <a:spcPct val="0"/>
              </a:spcAft>
              <a:buClr>
                <a:srgbClr val="F0AB00"/>
              </a:buClr>
              <a:buSzPct val="80000"/>
            </a:pPr>
            <a:r>
              <a:rPr lang="de-DE" sz="1400" kern="0" dirty="0">
                <a:solidFill>
                  <a:srgbClr val="000000"/>
                </a:solidFill>
                <a:ea typeface="Arial Unicode MS" pitchFamily="34" charset="-128"/>
                <a:cs typeface="Arial Unicode MS" pitchFamily="34" charset="-128"/>
              </a:rPr>
              <a:t>Asset </a:t>
            </a:r>
            <a:r>
              <a:rPr lang="de-DE" sz="1400" kern="0" dirty="0" err="1">
                <a:solidFill>
                  <a:srgbClr val="000000"/>
                </a:solidFill>
                <a:ea typeface="Arial Unicode MS" pitchFamily="34" charset="-128"/>
                <a:cs typeface="Arial Unicode MS" pitchFamily="34" charset="-128"/>
              </a:rPr>
              <a:t>criticality</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analysis</a:t>
            </a:r>
            <a:endParaRPr lang="de-DE" sz="1400" kern="0" dirty="0">
              <a:solidFill>
                <a:srgbClr val="000000"/>
              </a:solidFill>
              <a:ea typeface="Arial Unicode MS" pitchFamily="34" charset="-128"/>
              <a:cs typeface="Arial Unicode MS" pitchFamily="34" charset="-128"/>
            </a:endParaRPr>
          </a:p>
        </p:txBody>
      </p:sp>
      <p:sp>
        <p:nvSpPr>
          <p:cNvPr id="8" name="Textfeld 7"/>
          <p:cNvSpPr txBox="1"/>
          <p:nvPr/>
        </p:nvSpPr>
        <p:spPr>
          <a:xfrm>
            <a:off x="8272571" y="1808142"/>
            <a:ext cx="1874427" cy="430987"/>
          </a:xfrm>
          <a:prstGeom prst="rect">
            <a:avLst/>
          </a:prstGeom>
          <a:noFill/>
        </p:spPr>
        <p:txBody>
          <a:bodyPr wrap="square" lIns="0" tIns="0" rIns="0" bIns="0" rtlCol="0">
            <a:spAutoFit/>
          </a:bodyPr>
          <a:lstStyle/>
          <a:p>
            <a:pPr defTabSz="1088667" fontAlgn="base">
              <a:spcBef>
                <a:spcPts val="600"/>
              </a:spcBef>
              <a:spcAft>
                <a:spcPct val="0"/>
              </a:spcAft>
              <a:buClr>
                <a:srgbClr val="F0AB00"/>
              </a:buClr>
              <a:buSzPct val="80000"/>
            </a:pPr>
            <a:r>
              <a:rPr lang="de-DE" sz="1400" kern="0" dirty="0">
                <a:solidFill>
                  <a:srgbClr val="000000"/>
                </a:solidFill>
                <a:ea typeface="Arial Unicode MS" pitchFamily="34" charset="-128"/>
                <a:cs typeface="Arial Unicode MS" pitchFamily="34" charset="-128"/>
              </a:rPr>
              <a:t>Asset </a:t>
            </a:r>
            <a:r>
              <a:rPr lang="de-DE" sz="1400" kern="0" dirty="0" err="1">
                <a:solidFill>
                  <a:srgbClr val="000000"/>
                </a:solidFill>
                <a:ea typeface="Arial Unicode MS" pitchFamily="34" charset="-128"/>
                <a:cs typeface="Arial Unicode MS" pitchFamily="34" charset="-128"/>
              </a:rPr>
              <a:t>strategy</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management</a:t>
            </a:r>
            <a:endParaRPr lang="de-DE" sz="1400" kern="0" dirty="0">
              <a:solidFill>
                <a:srgbClr val="000000"/>
              </a:solidFill>
              <a:ea typeface="Arial Unicode MS" pitchFamily="34" charset="-128"/>
              <a:cs typeface="Arial Unicode MS" pitchFamily="34" charset="-128"/>
            </a:endParaRPr>
          </a:p>
        </p:txBody>
      </p:sp>
      <p:sp>
        <p:nvSpPr>
          <p:cNvPr id="12" name="Textfeld 11"/>
          <p:cNvSpPr txBox="1"/>
          <p:nvPr/>
        </p:nvSpPr>
        <p:spPr>
          <a:xfrm>
            <a:off x="6380181" y="2943469"/>
            <a:ext cx="1487907" cy="430987"/>
          </a:xfrm>
          <a:prstGeom prst="rect">
            <a:avLst/>
          </a:prstGeom>
          <a:noFill/>
        </p:spPr>
        <p:txBody>
          <a:bodyPr wrap="square" lIns="0" tIns="0" rIns="0" bIns="0" rtlCol="0">
            <a:spAutoFit/>
          </a:bodyPr>
          <a:lstStyle/>
          <a:p>
            <a:pPr defTabSz="1088667" fontAlgn="base">
              <a:spcBef>
                <a:spcPts val="600"/>
              </a:spcBef>
              <a:spcAft>
                <a:spcPct val="0"/>
              </a:spcAft>
              <a:buClr>
                <a:srgbClr val="F0AB00"/>
              </a:buClr>
              <a:buSzPct val="80000"/>
            </a:pPr>
            <a:r>
              <a:rPr lang="de-DE" sz="1400" kern="0" dirty="0">
                <a:solidFill>
                  <a:srgbClr val="000000"/>
                </a:solidFill>
                <a:ea typeface="Arial Unicode MS" pitchFamily="34" charset="-128"/>
                <a:cs typeface="Arial Unicode MS" pitchFamily="34" charset="-128"/>
              </a:rPr>
              <a:t>Reporting </a:t>
            </a:r>
            <a:r>
              <a:rPr lang="de-DE" sz="1400" kern="0" dirty="0" err="1">
                <a:solidFill>
                  <a:srgbClr val="000000"/>
                </a:solidFill>
                <a:ea typeface="Arial Unicode MS" pitchFamily="34" charset="-128"/>
                <a:cs typeface="Arial Unicode MS" pitchFamily="34" charset="-128"/>
              </a:rPr>
              <a:t>and</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analysis</a:t>
            </a:r>
            <a:endParaRPr lang="de-DE" sz="1400" kern="0" dirty="0">
              <a:solidFill>
                <a:srgbClr val="000000"/>
              </a:solidFill>
              <a:ea typeface="Arial Unicode MS" pitchFamily="34" charset="-128"/>
              <a:cs typeface="Arial Unicode MS" pitchFamily="34" charset="-128"/>
            </a:endParaRPr>
          </a:p>
        </p:txBody>
      </p:sp>
      <p:sp>
        <p:nvSpPr>
          <p:cNvPr id="13" name="Textfeld 12"/>
          <p:cNvSpPr txBox="1"/>
          <p:nvPr/>
        </p:nvSpPr>
        <p:spPr>
          <a:xfrm>
            <a:off x="8366330" y="2943466"/>
            <a:ext cx="1132993" cy="215488"/>
          </a:xfrm>
          <a:prstGeom prst="rect">
            <a:avLst/>
          </a:prstGeom>
          <a:noFill/>
        </p:spPr>
        <p:txBody>
          <a:bodyPr wrap="square" lIns="0" tIns="0" rIns="0" bIns="0" rtlCol="0">
            <a:spAutoFit/>
          </a:bodyPr>
          <a:lstStyle/>
          <a:p>
            <a:pPr defTabSz="1088667" fontAlgn="base">
              <a:spcBef>
                <a:spcPts val="600"/>
              </a:spcBef>
              <a:spcAft>
                <a:spcPct val="0"/>
              </a:spcAft>
              <a:buClr>
                <a:srgbClr val="F0AB00"/>
              </a:buClr>
              <a:buSzPct val="80000"/>
            </a:pPr>
            <a:r>
              <a:rPr lang="de-DE" sz="1400" kern="0" dirty="0" err="1">
                <a:solidFill>
                  <a:srgbClr val="000000"/>
                </a:solidFill>
                <a:ea typeface="Arial Unicode MS" pitchFamily="34" charset="-128"/>
                <a:cs typeface="Arial Unicode MS" pitchFamily="34" charset="-128"/>
              </a:rPr>
              <a:t>Planning</a:t>
            </a:r>
            <a:endParaRPr lang="de-DE" sz="1400" kern="0" dirty="0">
              <a:solidFill>
                <a:srgbClr val="000000"/>
              </a:solidFill>
              <a:ea typeface="Arial Unicode MS" pitchFamily="34" charset="-128"/>
              <a:cs typeface="Arial Unicode MS" pitchFamily="34" charset="-128"/>
            </a:endParaRPr>
          </a:p>
        </p:txBody>
      </p:sp>
      <p:sp>
        <p:nvSpPr>
          <p:cNvPr id="14" name="Textfeld 13"/>
          <p:cNvSpPr txBox="1"/>
          <p:nvPr/>
        </p:nvSpPr>
        <p:spPr>
          <a:xfrm>
            <a:off x="6380181" y="3728909"/>
            <a:ext cx="1986149" cy="215494"/>
          </a:xfrm>
          <a:prstGeom prst="rect">
            <a:avLst/>
          </a:prstGeom>
          <a:noFill/>
        </p:spPr>
        <p:txBody>
          <a:bodyPr wrap="square" lIns="0" tIns="0" rIns="0" bIns="0" rtlCol="0">
            <a:spAutoFit/>
          </a:bodyPr>
          <a:lstStyle/>
          <a:p>
            <a:pPr defTabSz="1088667" fontAlgn="base">
              <a:spcBef>
                <a:spcPts val="600"/>
              </a:spcBef>
              <a:spcAft>
                <a:spcPct val="0"/>
              </a:spcAft>
              <a:buClr>
                <a:srgbClr val="F0AB00"/>
              </a:buClr>
              <a:buSzPct val="80000"/>
            </a:pPr>
            <a:r>
              <a:rPr lang="de-DE" sz="1400" kern="0" dirty="0">
                <a:solidFill>
                  <a:srgbClr val="000000"/>
                </a:solidFill>
                <a:ea typeface="Arial Unicode MS" pitchFamily="34" charset="-128"/>
                <a:cs typeface="Arial Unicode MS" pitchFamily="34" charset="-128"/>
              </a:rPr>
              <a:t>Maintenance </a:t>
            </a:r>
            <a:r>
              <a:rPr lang="de-DE" sz="1400" kern="0" dirty="0" err="1">
                <a:solidFill>
                  <a:srgbClr val="000000"/>
                </a:solidFill>
                <a:ea typeface="Arial Unicode MS" pitchFamily="34" charset="-128"/>
                <a:cs typeface="Arial Unicode MS" pitchFamily="34" charset="-128"/>
              </a:rPr>
              <a:t>plans</a:t>
            </a:r>
            <a:endParaRPr lang="de-DE" sz="1400" kern="0" dirty="0">
              <a:solidFill>
                <a:srgbClr val="000000"/>
              </a:solidFill>
              <a:ea typeface="Arial Unicode MS" pitchFamily="34" charset="-128"/>
              <a:cs typeface="Arial Unicode MS" pitchFamily="34" charset="-128"/>
            </a:endParaRPr>
          </a:p>
        </p:txBody>
      </p:sp>
      <p:sp>
        <p:nvSpPr>
          <p:cNvPr id="15" name="Textfeld 14"/>
          <p:cNvSpPr txBox="1"/>
          <p:nvPr/>
        </p:nvSpPr>
        <p:spPr>
          <a:xfrm>
            <a:off x="6380181" y="4112077"/>
            <a:ext cx="2388842" cy="215488"/>
          </a:xfrm>
          <a:prstGeom prst="rect">
            <a:avLst/>
          </a:prstGeom>
          <a:noFill/>
        </p:spPr>
        <p:txBody>
          <a:bodyPr wrap="square" lIns="0" tIns="0" rIns="0" bIns="0" rtlCol="0">
            <a:spAutoFit/>
          </a:bodyPr>
          <a:lstStyle/>
          <a:p>
            <a:pPr defTabSz="1088667" fontAlgn="base">
              <a:spcBef>
                <a:spcPts val="600"/>
              </a:spcBef>
              <a:spcAft>
                <a:spcPct val="0"/>
              </a:spcAft>
              <a:buClr>
                <a:srgbClr val="F0AB00"/>
              </a:buClr>
              <a:buSzPct val="80000"/>
            </a:pPr>
            <a:r>
              <a:rPr lang="de-DE" sz="1400" kern="0" dirty="0">
                <a:solidFill>
                  <a:srgbClr val="000000"/>
                </a:solidFill>
                <a:ea typeface="Arial Unicode MS" pitchFamily="34" charset="-128"/>
                <a:cs typeface="Arial Unicode MS" pitchFamily="34" charset="-128"/>
              </a:rPr>
              <a:t>Maintenance </a:t>
            </a:r>
            <a:r>
              <a:rPr lang="de-DE" sz="1400" kern="0" dirty="0" err="1">
                <a:solidFill>
                  <a:srgbClr val="000000"/>
                </a:solidFill>
                <a:ea typeface="Arial Unicode MS" pitchFamily="34" charset="-128"/>
                <a:cs typeface="Arial Unicode MS" pitchFamily="34" charset="-128"/>
              </a:rPr>
              <a:t>task</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lists</a:t>
            </a:r>
            <a:endParaRPr lang="de-DE" sz="1400" kern="0" dirty="0">
              <a:solidFill>
                <a:srgbClr val="000000"/>
              </a:solidFill>
              <a:ea typeface="Arial Unicode MS" pitchFamily="34" charset="-128"/>
              <a:cs typeface="Arial Unicode MS" pitchFamily="34" charset="-128"/>
            </a:endParaRPr>
          </a:p>
        </p:txBody>
      </p:sp>
      <p:sp>
        <p:nvSpPr>
          <p:cNvPr id="16" name="Textfeld 15"/>
          <p:cNvSpPr txBox="1"/>
          <p:nvPr/>
        </p:nvSpPr>
        <p:spPr>
          <a:xfrm>
            <a:off x="8366329" y="4093829"/>
            <a:ext cx="1132993" cy="215488"/>
          </a:xfrm>
          <a:prstGeom prst="rect">
            <a:avLst/>
          </a:prstGeom>
          <a:noFill/>
        </p:spPr>
        <p:txBody>
          <a:bodyPr wrap="square" lIns="0" tIns="0" rIns="0" bIns="0" rtlCol="0">
            <a:spAutoFit/>
          </a:bodyPr>
          <a:lstStyle/>
          <a:p>
            <a:pPr defTabSz="1088667" fontAlgn="base">
              <a:spcBef>
                <a:spcPts val="600"/>
              </a:spcBef>
              <a:spcAft>
                <a:spcPct val="0"/>
              </a:spcAft>
              <a:buClr>
                <a:srgbClr val="F0AB00"/>
              </a:buClr>
              <a:buSzPct val="80000"/>
            </a:pPr>
            <a:r>
              <a:rPr lang="de-DE" sz="1400" kern="0" dirty="0" err="1">
                <a:solidFill>
                  <a:srgbClr val="000000"/>
                </a:solidFill>
                <a:ea typeface="Arial Unicode MS" pitchFamily="34" charset="-128"/>
                <a:cs typeface="Arial Unicode MS" pitchFamily="34" charset="-128"/>
              </a:rPr>
              <a:t>Planning</a:t>
            </a:r>
            <a:endParaRPr lang="de-DE" sz="1400" kern="0" dirty="0">
              <a:solidFill>
                <a:srgbClr val="000000"/>
              </a:solidFill>
              <a:ea typeface="Arial Unicode MS" pitchFamily="34" charset="-128"/>
              <a:cs typeface="Arial Unicode MS" pitchFamily="34" charset="-128"/>
            </a:endParaRPr>
          </a:p>
        </p:txBody>
      </p:sp>
      <p:sp>
        <p:nvSpPr>
          <p:cNvPr id="17" name="Textfeld 16"/>
          <p:cNvSpPr txBox="1"/>
          <p:nvPr/>
        </p:nvSpPr>
        <p:spPr>
          <a:xfrm>
            <a:off x="8272569" y="3728909"/>
            <a:ext cx="1874426" cy="215494"/>
          </a:xfrm>
          <a:prstGeom prst="rect">
            <a:avLst/>
          </a:prstGeom>
          <a:noFill/>
        </p:spPr>
        <p:txBody>
          <a:bodyPr wrap="square" lIns="0" tIns="0" rIns="0" bIns="0" rtlCol="0">
            <a:spAutoFit/>
          </a:bodyPr>
          <a:lstStyle/>
          <a:p>
            <a:pPr defTabSz="1088667" fontAlgn="base">
              <a:spcBef>
                <a:spcPts val="600"/>
              </a:spcBef>
              <a:spcAft>
                <a:spcPct val="0"/>
              </a:spcAft>
              <a:buClr>
                <a:srgbClr val="F0AB00"/>
              </a:buClr>
              <a:buSzPct val="80000"/>
            </a:pPr>
            <a:r>
              <a:rPr lang="de-DE" sz="1400" kern="0" dirty="0" err="1">
                <a:solidFill>
                  <a:srgbClr val="000000"/>
                </a:solidFill>
                <a:ea typeface="Arial Unicode MS" pitchFamily="34" charset="-128"/>
                <a:cs typeface="Arial Unicode MS" pitchFamily="34" charset="-128"/>
              </a:rPr>
              <a:t>Activity-based</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costing</a:t>
            </a:r>
            <a:endParaRPr lang="de-DE" sz="1400" kern="0" dirty="0">
              <a:solidFill>
                <a:srgbClr val="000000"/>
              </a:solidFill>
              <a:ea typeface="Arial Unicode MS" pitchFamily="34" charset="-128"/>
              <a:cs typeface="Arial Unicode MS" pitchFamily="34" charset="-128"/>
            </a:endParaRPr>
          </a:p>
        </p:txBody>
      </p:sp>
      <p:sp>
        <p:nvSpPr>
          <p:cNvPr id="19" name="Textfeld 18"/>
          <p:cNvSpPr txBox="1"/>
          <p:nvPr/>
        </p:nvSpPr>
        <p:spPr>
          <a:xfrm>
            <a:off x="873988" y="4749148"/>
            <a:ext cx="5733219" cy="1415972"/>
          </a:xfrm>
          <a:prstGeom prst="rect">
            <a:avLst/>
          </a:prstGeom>
          <a:noFill/>
        </p:spPr>
        <p:txBody>
          <a:bodyPr wrap="square" lIns="0" tIns="0" rIns="0" bIns="0" rtlCol="0">
            <a:spAutoFit/>
          </a:bodyPr>
          <a:lstStyle/>
          <a:p>
            <a:pPr marL="285778" indent="-285778" defTabSz="1088667" fontAlgn="base">
              <a:spcBef>
                <a:spcPts val="600"/>
              </a:spcBef>
              <a:spcAft>
                <a:spcPct val="0"/>
              </a:spcAft>
              <a:buClr>
                <a:srgbClr val="F0AB00"/>
              </a:buClr>
              <a:buSzPct val="80000"/>
              <a:buFont typeface="Arial" panose="020B0604020202020204" pitchFamily="34" charset="0"/>
              <a:buChar char="•"/>
            </a:pPr>
            <a:r>
              <a:rPr lang="de-DE" sz="1600" kern="0" dirty="0">
                <a:solidFill>
                  <a:srgbClr val="000000"/>
                </a:solidFill>
                <a:ea typeface="Arial Unicode MS" pitchFamily="34" charset="-128"/>
                <a:cs typeface="Arial Unicode MS" pitchFamily="34" charset="-128"/>
              </a:rPr>
              <a:t>Lack </a:t>
            </a:r>
            <a:r>
              <a:rPr lang="de-DE" sz="1600" kern="0" dirty="0" err="1">
                <a:solidFill>
                  <a:srgbClr val="000000"/>
                </a:solidFill>
                <a:ea typeface="Arial Unicode MS" pitchFamily="34" charset="-128"/>
                <a:cs typeface="Arial Unicode MS" pitchFamily="34" charset="-128"/>
              </a:rPr>
              <a:t>of</a:t>
            </a:r>
            <a:r>
              <a:rPr lang="de-DE" sz="1600" kern="0" dirty="0">
                <a:solidFill>
                  <a:srgbClr val="000000"/>
                </a:solidFill>
                <a:ea typeface="Arial Unicode MS" pitchFamily="34" charset="-128"/>
                <a:cs typeface="Arial Unicode MS" pitchFamily="34" charset="-128"/>
              </a:rPr>
              <a:t> </a:t>
            </a:r>
            <a:r>
              <a:rPr lang="de-DE" sz="1600" kern="0" dirty="0" err="1">
                <a:solidFill>
                  <a:srgbClr val="000000"/>
                </a:solidFill>
                <a:ea typeface="Arial Unicode MS" pitchFamily="34" charset="-128"/>
                <a:cs typeface="Arial Unicode MS" pitchFamily="34" charset="-128"/>
              </a:rPr>
              <a:t>insight</a:t>
            </a:r>
            <a:r>
              <a:rPr lang="de-DE" sz="1600" kern="0" dirty="0">
                <a:solidFill>
                  <a:srgbClr val="000000"/>
                </a:solidFill>
                <a:ea typeface="Arial Unicode MS" pitchFamily="34" charset="-128"/>
                <a:cs typeface="Arial Unicode MS" pitchFamily="34" charset="-128"/>
              </a:rPr>
              <a:t> due </a:t>
            </a:r>
            <a:r>
              <a:rPr lang="de-DE" sz="1600" kern="0" dirty="0" err="1">
                <a:solidFill>
                  <a:srgbClr val="000000"/>
                </a:solidFill>
                <a:ea typeface="Arial Unicode MS" pitchFamily="34" charset="-128"/>
                <a:cs typeface="Arial Unicode MS" pitchFamily="34" charset="-128"/>
              </a:rPr>
              <a:t>to</a:t>
            </a:r>
            <a:r>
              <a:rPr lang="de-DE" sz="1600" kern="0" dirty="0">
                <a:solidFill>
                  <a:srgbClr val="000000"/>
                </a:solidFill>
                <a:ea typeface="Arial Unicode MS" pitchFamily="34" charset="-128"/>
                <a:cs typeface="Arial Unicode MS" pitchFamily="34" charset="-128"/>
              </a:rPr>
              <a:t> disparate </a:t>
            </a:r>
            <a:r>
              <a:rPr lang="de-DE" sz="1600" kern="0" dirty="0" err="1">
                <a:solidFill>
                  <a:srgbClr val="000000"/>
                </a:solidFill>
                <a:ea typeface="Arial Unicode MS" pitchFamily="34" charset="-128"/>
                <a:cs typeface="Arial Unicode MS" pitchFamily="34" charset="-128"/>
              </a:rPr>
              <a:t>systems</a:t>
            </a:r>
            <a:r>
              <a:rPr lang="de-DE" sz="1600" kern="0" dirty="0">
                <a:solidFill>
                  <a:srgbClr val="000000"/>
                </a:solidFill>
                <a:ea typeface="Arial Unicode MS" pitchFamily="34" charset="-128"/>
                <a:cs typeface="Arial Unicode MS" pitchFamily="34" charset="-128"/>
              </a:rPr>
              <a:t> </a:t>
            </a:r>
            <a:r>
              <a:rPr lang="de-DE" sz="1600" kern="0" dirty="0" err="1">
                <a:solidFill>
                  <a:srgbClr val="000000"/>
                </a:solidFill>
                <a:ea typeface="Arial Unicode MS" pitchFamily="34" charset="-128"/>
                <a:cs typeface="Arial Unicode MS" pitchFamily="34" charset="-128"/>
              </a:rPr>
              <a:t>and</a:t>
            </a:r>
            <a:r>
              <a:rPr lang="de-DE" sz="1600" kern="0" dirty="0">
                <a:solidFill>
                  <a:srgbClr val="000000"/>
                </a:solidFill>
                <a:ea typeface="Arial Unicode MS" pitchFamily="34" charset="-128"/>
                <a:cs typeface="Arial Unicode MS" pitchFamily="34" charset="-128"/>
              </a:rPr>
              <a:t> </a:t>
            </a:r>
            <a:r>
              <a:rPr lang="de-DE" sz="1600" kern="0" dirty="0" err="1">
                <a:solidFill>
                  <a:srgbClr val="000000"/>
                </a:solidFill>
                <a:ea typeface="Arial Unicode MS" pitchFamily="34" charset="-128"/>
                <a:cs typeface="Arial Unicode MS" pitchFamily="34" charset="-128"/>
              </a:rPr>
              <a:t>incomplete</a:t>
            </a:r>
            <a:r>
              <a:rPr lang="de-DE" sz="1600" kern="0" dirty="0">
                <a:solidFill>
                  <a:srgbClr val="000000"/>
                </a:solidFill>
                <a:ea typeface="Arial Unicode MS" pitchFamily="34" charset="-128"/>
                <a:cs typeface="Arial Unicode MS" pitchFamily="34" charset="-128"/>
              </a:rPr>
              <a:t> </a:t>
            </a:r>
            <a:r>
              <a:rPr lang="de-DE" sz="1600" kern="0" dirty="0" err="1">
                <a:solidFill>
                  <a:srgbClr val="000000"/>
                </a:solidFill>
                <a:ea typeface="Arial Unicode MS" pitchFamily="34" charset="-128"/>
                <a:cs typeface="Arial Unicode MS" pitchFamily="34" charset="-128"/>
              </a:rPr>
              <a:t>reporting</a:t>
            </a:r>
            <a:r>
              <a:rPr lang="de-DE" sz="1600" kern="0" dirty="0">
                <a:solidFill>
                  <a:srgbClr val="000000"/>
                </a:solidFill>
                <a:ea typeface="Arial Unicode MS" pitchFamily="34" charset="-128"/>
                <a:cs typeface="Arial Unicode MS" pitchFamily="34" charset="-128"/>
              </a:rPr>
              <a:t> </a:t>
            </a:r>
            <a:r>
              <a:rPr lang="de-DE" sz="1600" kern="0" dirty="0" err="1">
                <a:solidFill>
                  <a:srgbClr val="000000"/>
                </a:solidFill>
                <a:ea typeface="Arial Unicode MS" pitchFamily="34" charset="-128"/>
                <a:cs typeface="Arial Unicode MS" pitchFamily="34" charset="-128"/>
              </a:rPr>
              <a:t>capabilites</a:t>
            </a:r>
            <a:endParaRPr lang="de-DE" sz="1600" kern="0" dirty="0">
              <a:solidFill>
                <a:srgbClr val="000000"/>
              </a:solidFill>
              <a:ea typeface="Arial Unicode MS" pitchFamily="34" charset="-128"/>
              <a:cs typeface="Arial Unicode MS" pitchFamily="34" charset="-128"/>
            </a:endParaRPr>
          </a:p>
          <a:p>
            <a:pPr marL="285778" indent="-285778" defTabSz="1088667" fontAlgn="base">
              <a:spcBef>
                <a:spcPts val="600"/>
              </a:spcBef>
              <a:spcAft>
                <a:spcPct val="0"/>
              </a:spcAft>
              <a:buClr>
                <a:srgbClr val="F0AB00"/>
              </a:buClr>
              <a:buSzPct val="80000"/>
              <a:buFont typeface="Arial" panose="020B0604020202020204" pitchFamily="34" charset="0"/>
              <a:buChar char="•"/>
            </a:pPr>
            <a:r>
              <a:rPr lang="de-DE" sz="1600" kern="0" dirty="0">
                <a:solidFill>
                  <a:srgbClr val="000000"/>
                </a:solidFill>
                <a:ea typeface="Arial Unicode MS" pitchFamily="34" charset="-128"/>
                <a:cs typeface="Arial Unicode MS" pitchFamily="34" charset="-128"/>
              </a:rPr>
              <a:t>Analysis </a:t>
            </a:r>
            <a:r>
              <a:rPr lang="de-DE" sz="1600" kern="0" dirty="0" err="1">
                <a:solidFill>
                  <a:srgbClr val="000000"/>
                </a:solidFill>
                <a:ea typeface="Arial Unicode MS" pitchFamily="34" charset="-128"/>
                <a:cs typeface="Arial Unicode MS" pitchFamily="34" charset="-128"/>
              </a:rPr>
              <a:t>based</a:t>
            </a:r>
            <a:r>
              <a:rPr lang="de-DE" sz="1600" kern="0" dirty="0">
                <a:solidFill>
                  <a:srgbClr val="000000"/>
                </a:solidFill>
                <a:ea typeface="Arial Unicode MS" pitchFamily="34" charset="-128"/>
                <a:cs typeface="Arial Unicode MS" pitchFamily="34" charset="-128"/>
              </a:rPr>
              <a:t> on </a:t>
            </a:r>
            <a:r>
              <a:rPr lang="de-DE" sz="1600" kern="0" dirty="0" err="1">
                <a:solidFill>
                  <a:srgbClr val="000000"/>
                </a:solidFill>
                <a:ea typeface="Arial Unicode MS" pitchFamily="34" charset="-128"/>
                <a:cs typeface="Arial Unicode MS" pitchFamily="34" charset="-128"/>
              </a:rPr>
              <a:t>past</a:t>
            </a:r>
            <a:r>
              <a:rPr lang="de-DE" sz="1600" kern="0" dirty="0">
                <a:solidFill>
                  <a:srgbClr val="000000"/>
                </a:solidFill>
                <a:ea typeface="Arial Unicode MS" pitchFamily="34" charset="-128"/>
                <a:cs typeface="Arial Unicode MS" pitchFamily="34" charset="-128"/>
              </a:rPr>
              <a:t> </a:t>
            </a:r>
            <a:r>
              <a:rPr lang="de-DE" sz="1600" kern="0" dirty="0" err="1">
                <a:solidFill>
                  <a:srgbClr val="000000"/>
                </a:solidFill>
                <a:ea typeface="Arial Unicode MS" pitchFamily="34" charset="-128"/>
                <a:cs typeface="Arial Unicode MS" pitchFamily="34" charset="-128"/>
              </a:rPr>
              <a:t>performance</a:t>
            </a:r>
            <a:r>
              <a:rPr lang="de-DE" sz="1600" kern="0" dirty="0">
                <a:solidFill>
                  <a:srgbClr val="000000"/>
                </a:solidFill>
                <a:ea typeface="Arial Unicode MS" pitchFamily="34" charset="-128"/>
                <a:cs typeface="Arial Unicode MS" pitchFamily="34" charset="-128"/>
              </a:rPr>
              <a:t>, not </a:t>
            </a:r>
            <a:r>
              <a:rPr lang="de-DE" sz="1600" kern="0" dirty="0" err="1">
                <a:solidFill>
                  <a:srgbClr val="000000"/>
                </a:solidFill>
                <a:ea typeface="Arial Unicode MS" pitchFamily="34" charset="-128"/>
                <a:cs typeface="Arial Unicode MS" pitchFamily="34" charset="-128"/>
              </a:rPr>
              <a:t>proactively</a:t>
            </a:r>
            <a:r>
              <a:rPr lang="de-DE" sz="1600" kern="0" dirty="0">
                <a:solidFill>
                  <a:srgbClr val="000000"/>
                </a:solidFill>
                <a:ea typeface="Arial Unicode MS" pitchFamily="34" charset="-128"/>
                <a:cs typeface="Arial Unicode MS" pitchFamily="34" charset="-128"/>
              </a:rPr>
              <a:t> </a:t>
            </a:r>
            <a:r>
              <a:rPr lang="de-DE" sz="1600" kern="0" dirty="0" err="1">
                <a:solidFill>
                  <a:srgbClr val="000000"/>
                </a:solidFill>
                <a:ea typeface="Arial Unicode MS" pitchFamily="34" charset="-128"/>
                <a:cs typeface="Arial Unicode MS" pitchFamily="34" charset="-128"/>
              </a:rPr>
              <a:t>driving</a:t>
            </a:r>
            <a:r>
              <a:rPr lang="de-DE" sz="1600" kern="0" dirty="0">
                <a:solidFill>
                  <a:srgbClr val="000000"/>
                </a:solidFill>
                <a:ea typeface="Arial Unicode MS" pitchFamily="34" charset="-128"/>
                <a:cs typeface="Arial Unicode MS" pitchFamily="34" charset="-128"/>
              </a:rPr>
              <a:t> </a:t>
            </a:r>
            <a:r>
              <a:rPr lang="de-DE" sz="1600" kern="0" dirty="0" err="1">
                <a:solidFill>
                  <a:srgbClr val="000000"/>
                </a:solidFill>
                <a:ea typeface="Arial Unicode MS" pitchFamily="34" charset="-128"/>
                <a:cs typeface="Arial Unicode MS" pitchFamily="34" charset="-128"/>
              </a:rPr>
              <a:t>asset</a:t>
            </a:r>
            <a:r>
              <a:rPr lang="de-DE" sz="1600" kern="0" dirty="0">
                <a:solidFill>
                  <a:srgbClr val="000000"/>
                </a:solidFill>
                <a:ea typeface="Arial Unicode MS" pitchFamily="34" charset="-128"/>
                <a:cs typeface="Arial Unicode MS" pitchFamily="34" charset="-128"/>
              </a:rPr>
              <a:t> </a:t>
            </a:r>
            <a:r>
              <a:rPr lang="de-DE" sz="1600" kern="0" dirty="0" err="1">
                <a:solidFill>
                  <a:srgbClr val="000000"/>
                </a:solidFill>
                <a:ea typeface="Arial Unicode MS" pitchFamily="34" charset="-128"/>
                <a:cs typeface="Arial Unicode MS" pitchFamily="34" charset="-128"/>
              </a:rPr>
              <a:t>strategies</a:t>
            </a:r>
            <a:endParaRPr lang="de-DE" sz="1600" kern="0" dirty="0">
              <a:solidFill>
                <a:srgbClr val="000000"/>
              </a:solidFill>
              <a:ea typeface="Arial Unicode MS" pitchFamily="34" charset="-128"/>
              <a:cs typeface="Arial Unicode MS" pitchFamily="34" charset="-128"/>
            </a:endParaRPr>
          </a:p>
          <a:p>
            <a:pPr marL="285778" indent="-285778" defTabSz="1088667" fontAlgn="base">
              <a:spcBef>
                <a:spcPts val="600"/>
              </a:spcBef>
              <a:spcAft>
                <a:spcPct val="0"/>
              </a:spcAft>
              <a:buClr>
                <a:srgbClr val="F0AB00"/>
              </a:buClr>
              <a:buSzPct val="80000"/>
              <a:buFont typeface="Arial" panose="020B0604020202020204" pitchFamily="34" charset="0"/>
              <a:buChar char="•"/>
            </a:pPr>
            <a:endParaRPr lang="de-DE" sz="1799" kern="0" dirty="0">
              <a:solidFill>
                <a:srgbClr val="000000"/>
              </a:solidFill>
              <a:ea typeface="Arial Unicode MS" pitchFamily="34" charset="-128"/>
              <a:cs typeface="Arial Unicode MS" pitchFamily="34" charset="-128"/>
            </a:endParaRPr>
          </a:p>
        </p:txBody>
      </p:sp>
      <p:sp>
        <p:nvSpPr>
          <p:cNvPr id="20" name="Textfeld 19"/>
          <p:cNvSpPr txBox="1"/>
          <p:nvPr/>
        </p:nvSpPr>
        <p:spPr>
          <a:xfrm>
            <a:off x="6675460" y="4749150"/>
            <a:ext cx="4914189" cy="1708555"/>
          </a:xfrm>
          <a:prstGeom prst="rect">
            <a:avLst/>
          </a:prstGeom>
          <a:noFill/>
        </p:spPr>
        <p:txBody>
          <a:bodyPr wrap="square" lIns="0" tIns="0" rIns="0" bIns="0" rtlCol="0">
            <a:spAutoFit/>
          </a:bodyPr>
          <a:lstStyle/>
          <a:p>
            <a:pPr marL="285778" indent="-285778" defTabSz="1088667" fontAlgn="base">
              <a:spcBef>
                <a:spcPts val="600"/>
              </a:spcBef>
              <a:spcAft>
                <a:spcPct val="0"/>
              </a:spcAft>
              <a:buClr>
                <a:srgbClr val="F0AB00"/>
              </a:buClr>
              <a:buSzPct val="80000"/>
              <a:buFont typeface="Arial" panose="020B0604020202020204" pitchFamily="34" charset="0"/>
              <a:buChar char="•"/>
            </a:pPr>
            <a:r>
              <a:rPr lang="de-DE" sz="1600" kern="0" dirty="0" err="1">
                <a:solidFill>
                  <a:srgbClr val="000000"/>
                </a:solidFill>
                <a:ea typeface="Arial Unicode MS" pitchFamily="34" charset="-128"/>
                <a:cs typeface="Arial Unicode MS" pitchFamily="34" charset="-128"/>
              </a:rPr>
              <a:t>No</a:t>
            </a:r>
            <a:r>
              <a:rPr lang="de-DE" sz="1600" kern="0" dirty="0">
                <a:solidFill>
                  <a:srgbClr val="000000"/>
                </a:solidFill>
                <a:ea typeface="Arial Unicode MS" pitchFamily="34" charset="-128"/>
                <a:cs typeface="Arial Unicode MS" pitchFamily="34" charset="-128"/>
              </a:rPr>
              <a:t> real </a:t>
            </a:r>
            <a:r>
              <a:rPr lang="de-DE" sz="1600" kern="0" dirty="0" err="1">
                <a:solidFill>
                  <a:srgbClr val="000000"/>
                </a:solidFill>
                <a:ea typeface="Arial Unicode MS" pitchFamily="34" charset="-128"/>
                <a:cs typeface="Arial Unicode MS" pitchFamily="34" charset="-128"/>
              </a:rPr>
              <a:t>simulation</a:t>
            </a:r>
            <a:r>
              <a:rPr lang="de-DE" sz="1600" kern="0" dirty="0">
                <a:solidFill>
                  <a:srgbClr val="000000"/>
                </a:solidFill>
                <a:ea typeface="Arial Unicode MS" pitchFamily="34" charset="-128"/>
                <a:cs typeface="Arial Unicode MS" pitchFamily="34" charset="-128"/>
              </a:rPr>
              <a:t> </a:t>
            </a:r>
            <a:r>
              <a:rPr lang="de-DE" sz="1600" kern="0" dirty="0" err="1">
                <a:solidFill>
                  <a:srgbClr val="000000"/>
                </a:solidFill>
                <a:ea typeface="Arial Unicode MS" pitchFamily="34" charset="-128"/>
                <a:cs typeface="Arial Unicode MS" pitchFamily="34" charset="-128"/>
              </a:rPr>
              <a:t>and</a:t>
            </a:r>
            <a:r>
              <a:rPr lang="de-DE" sz="1600" kern="0" dirty="0">
                <a:solidFill>
                  <a:srgbClr val="000000"/>
                </a:solidFill>
                <a:ea typeface="Arial Unicode MS" pitchFamily="34" charset="-128"/>
                <a:cs typeface="Arial Unicode MS" pitchFamily="34" charset="-128"/>
              </a:rPr>
              <a:t> </a:t>
            </a:r>
            <a:r>
              <a:rPr lang="de-DE" sz="1600" kern="0" dirty="0" err="1">
                <a:solidFill>
                  <a:srgbClr val="000000"/>
                </a:solidFill>
                <a:ea typeface="Arial Unicode MS" pitchFamily="34" charset="-128"/>
                <a:cs typeface="Arial Unicode MS" pitchFamily="34" charset="-128"/>
              </a:rPr>
              <a:t>forecasting</a:t>
            </a:r>
            <a:r>
              <a:rPr lang="de-DE" sz="1600" kern="0" dirty="0">
                <a:solidFill>
                  <a:srgbClr val="000000"/>
                </a:solidFill>
                <a:ea typeface="Arial Unicode MS" pitchFamily="34" charset="-128"/>
                <a:cs typeface="Arial Unicode MS" pitchFamily="34" charset="-128"/>
              </a:rPr>
              <a:t> </a:t>
            </a:r>
            <a:r>
              <a:rPr lang="de-DE" sz="1600" kern="0" dirty="0" err="1">
                <a:solidFill>
                  <a:srgbClr val="000000"/>
                </a:solidFill>
                <a:ea typeface="Arial Unicode MS" pitchFamily="34" charset="-128"/>
                <a:cs typeface="Arial Unicode MS" pitchFamily="34" charset="-128"/>
              </a:rPr>
              <a:t>features</a:t>
            </a:r>
            <a:endParaRPr lang="de-DE" sz="1600" kern="0" dirty="0">
              <a:solidFill>
                <a:srgbClr val="000000"/>
              </a:solidFill>
              <a:ea typeface="Arial Unicode MS" pitchFamily="34" charset="-128"/>
              <a:cs typeface="Arial Unicode MS" pitchFamily="34" charset="-128"/>
            </a:endParaRPr>
          </a:p>
          <a:p>
            <a:pPr marL="285778" indent="-285778" defTabSz="1088667" fontAlgn="base">
              <a:spcBef>
                <a:spcPts val="600"/>
              </a:spcBef>
              <a:spcAft>
                <a:spcPct val="0"/>
              </a:spcAft>
              <a:buClr>
                <a:srgbClr val="F0AB00"/>
              </a:buClr>
              <a:buSzPct val="80000"/>
              <a:buFont typeface="Arial" panose="020B0604020202020204" pitchFamily="34" charset="0"/>
              <a:buChar char="•"/>
            </a:pPr>
            <a:r>
              <a:rPr lang="de-DE" sz="1600" kern="0" dirty="0" err="1">
                <a:solidFill>
                  <a:srgbClr val="000000"/>
                </a:solidFill>
                <a:ea typeface="Arial Unicode MS" pitchFamily="34" charset="-128"/>
                <a:cs typeface="Arial Unicode MS" pitchFamily="34" charset="-128"/>
              </a:rPr>
              <a:t>Difficult</a:t>
            </a:r>
            <a:r>
              <a:rPr lang="de-DE" sz="1600" kern="0" dirty="0">
                <a:solidFill>
                  <a:srgbClr val="000000"/>
                </a:solidFill>
                <a:ea typeface="Arial Unicode MS" pitchFamily="34" charset="-128"/>
                <a:cs typeface="Arial Unicode MS" pitchFamily="34" charset="-128"/>
              </a:rPr>
              <a:t> </a:t>
            </a:r>
            <a:r>
              <a:rPr lang="de-DE" sz="1600" kern="0" dirty="0" err="1">
                <a:solidFill>
                  <a:srgbClr val="000000"/>
                </a:solidFill>
                <a:ea typeface="Arial Unicode MS" pitchFamily="34" charset="-128"/>
                <a:cs typeface="Arial Unicode MS" pitchFamily="34" charset="-128"/>
              </a:rPr>
              <a:t>to</a:t>
            </a:r>
            <a:r>
              <a:rPr lang="de-DE" sz="1600" kern="0" dirty="0">
                <a:solidFill>
                  <a:srgbClr val="000000"/>
                </a:solidFill>
                <a:ea typeface="Arial Unicode MS" pitchFamily="34" charset="-128"/>
                <a:cs typeface="Arial Unicode MS" pitchFamily="34" charset="-128"/>
              </a:rPr>
              <a:t> </a:t>
            </a:r>
            <a:r>
              <a:rPr lang="de-DE" sz="1600" kern="0" dirty="0" err="1">
                <a:solidFill>
                  <a:srgbClr val="000000"/>
                </a:solidFill>
                <a:ea typeface="Arial Unicode MS" pitchFamily="34" charset="-128"/>
                <a:cs typeface="Arial Unicode MS" pitchFamily="34" charset="-128"/>
              </a:rPr>
              <a:t>include</a:t>
            </a:r>
            <a:r>
              <a:rPr lang="de-DE" sz="1600" kern="0" dirty="0">
                <a:solidFill>
                  <a:srgbClr val="000000"/>
                </a:solidFill>
                <a:ea typeface="Arial Unicode MS" pitchFamily="34" charset="-128"/>
                <a:cs typeface="Arial Unicode MS" pitchFamily="34" charset="-128"/>
              </a:rPr>
              <a:t> OT </a:t>
            </a:r>
            <a:r>
              <a:rPr lang="de-DE" sz="1600" kern="0" dirty="0" err="1">
                <a:solidFill>
                  <a:srgbClr val="000000"/>
                </a:solidFill>
                <a:ea typeface="Arial Unicode MS" pitchFamily="34" charset="-128"/>
                <a:cs typeface="Arial Unicode MS" pitchFamily="34" charset="-128"/>
              </a:rPr>
              <a:t>data</a:t>
            </a:r>
            <a:r>
              <a:rPr lang="de-DE" sz="1600" kern="0" dirty="0">
                <a:solidFill>
                  <a:srgbClr val="000000"/>
                </a:solidFill>
                <a:ea typeface="Arial Unicode MS" pitchFamily="34" charset="-128"/>
                <a:cs typeface="Arial Unicode MS" pitchFamily="34" charset="-128"/>
              </a:rPr>
              <a:t> </a:t>
            </a:r>
            <a:r>
              <a:rPr lang="de-DE" sz="1600" kern="0" dirty="0" err="1">
                <a:solidFill>
                  <a:srgbClr val="000000"/>
                </a:solidFill>
                <a:ea typeface="Arial Unicode MS" pitchFamily="34" charset="-128"/>
                <a:cs typeface="Arial Unicode MS" pitchFamily="34" charset="-128"/>
              </a:rPr>
              <a:t>into</a:t>
            </a:r>
            <a:r>
              <a:rPr lang="de-DE" sz="1600" kern="0" dirty="0">
                <a:solidFill>
                  <a:srgbClr val="000000"/>
                </a:solidFill>
                <a:ea typeface="Arial Unicode MS" pitchFamily="34" charset="-128"/>
                <a:cs typeface="Arial Unicode MS" pitchFamily="34" charset="-128"/>
              </a:rPr>
              <a:t> </a:t>
            </a:r>
            <a:r>
              <a:rPr lang="de-DE" sz="1600" kern="0" dirty="0" err="1">
                <a:solidFill>
                  <a:srgbClr val="000000"/>
                </a:solidFill>
                <a:ea typeface="Arial Unicode MS" pitchFamily="34" charset="-128"/>
                <a:cs typeface="Arial Unicode MS" pitchFamily="34" charset="-128"/>
              </a:rPr>
              <a:t>condition-based</a:t>
            </a:r>
            <a:r>
              <a:rPr lang="de-DE" sz="1600" kern="0" dirty="0">
                <a:solidFill>
                  <a:srgbClr val="000000"/>
                </a:solidFill>
                <a:ea typeface="Arial Unicode MS" pitchFamily="34" charset="-128"/>
                <a:cs typeface="Arial Unicode MS" pitchFamily="34" charset="-128"/>
              </a:rPr>
              <a:t> </a:t>
            </a:r>
            <a:r>
              <a:rPr lang="de-DE" sz="1600" kern="0" dirty="0" err="1">
                <a:solidFill>
                  <a:srgbClr val="000000"/>
                </a:solidFill>
                <a:ea typeface="Arial Unicode MS" pitchFamily="34" charset="-128"/>
                <a:cs typeface="Arial Unicode MS" pitchFamily="34" charset="-128"/>
              </a:rPr>
              <a:t>maintenance</a:t>
            </a:r>
            <a:r>
              <a:rPr lang="de-DE" sz="1600" kern="0" dirty="0">
                <a:solidFill>
                  <a:srgbClr val="000000"/>
                </a:solidFill>
                <a:ea typeface="Arial Unicode MS" pitchFamily="34" charset="-128"/>
                <a:cs typeface="Arial Unicode MS" pitchFamily="34" charset="-128"/>
              </a:rPr>
              <a:t> </a:t>
            </a:r>
            <a:r>
              <a:rPr lang="de-DE" sz="1600" kern="0" dirty="0" err="1">
                <a:solidFill>
                  <a:srgbClr val="000000"/>
                </a:solidFill>
                <a:ea typeface="Arial Unicode MS" pitchFamily="34" charset="-128"/>
                <a:cs typeface="Arial Unicode MS" pitchFamily="34" charset="-128"/>
              </a:rPr>
              <a:t>plans</a:t>
            </a:r>
            <a:endParaRPr lang="de-DE" sz="1600" kern="0" dirty="0">
              <a:solidFill>
                <a:srgbClr val="000000"/>
              </a:solidFill>
              <a:ea typeface="Arial Unicode MS" pitchFamily="34" charset="-128"/>
              <a:cs typeface="Arial Unicode MS" pitchFamily="34" charset="-128"/>
            </a:endParaRPr>
          </a:p>
          <a:p>
            <a:pPr marL="285778" indent="-285778" defTabSz="1088667" fontAlgn="base">
              <a:spcBef>
                <a:spcPts val="600"/>
              </a:spcBef>
              <a:spcAft>
                <a:spcPct val="0"/>
              </a:spcAft>
              <a:buClr>
                <a:srgbClr val="F0AB00"/>
              </a:buClr>
              <a:buSzPct val="80000"/>
              <a:buFont typeface="Arial" panose="020B0604020202020204" pitchFamily="34" charset="0"/>
              <a:buChar char="•"/>
            </a:pPr>
            <a:r>
              <a:rPr lang="de-DE" sz="1600" kern="0" dirty="0" err="1">
                <a:solidFill>
                  <a:srgbClr val="000000"/>
                </a:solidFill>
                <a:ea typeface="Arial Unicode MS" pitchFamily="34" charset="-128"/>
                <a:cs typeface="Arial Unicode MS" pitchFamily="34" charset="-128"/>
              </a:rPr>
              <a:t>Sophisticated</a:t>
            </a:r>
            <a:r>
              <a:rPr lang="de-DE" sz="1600" kern="0" dirty="0">
                <a:solidFill>
                  <a:srgbClr val="000000"/>
                </a:solidFill>
                <a:ea typeface="Arial Unicode MS" pitchFamily="34" charset="-128"/>
                <a:cs typeface="Arial Unicode MS" pitchFamily="34" charset="-128"/>
              </a:rPr>
              <a:t> </a:t>
            </a:r>
            <a:r>
              <a:rPr lang="de-DE" sz="1600" kern="0" dirty="0" err="1">
                <a:solidFill>
                  <a:srgbClr val="000000"/>
                </a:solidFill>
                <a:ea typeface="Arial Unicode MS" pitchFamily="34" charset="-128"/>
                <a:cs typeface="Arial Unicode MS" pitchFamily="34" charset="-128"/>
              </a:rPr>
              <a:t>analytics</a:t>
            </a:r>
            <a:r>
              <a:rPr lang="de-DE" sz="1600" kern="0" dirty="0">
                <a:solidFill>
                  <a:srgbClr val="000000"/>
                </a:solidFill>
                <a:ea typeface="Arial Unicode MS" pitchFamily="34" charset="-128"/>
                <a:cs typeface="Arial Unicode MS" pitchFamily="34" charset="-128"/>
              </a:rPr>
              <a:t> </a:t>
            </a:r>
            <a:r>
              <a:rPr lang="de-DE" sz="1600" kern="0" dirty="0" err="1">
                <a:solidFill>
                  <a:srgbClr val="000000"/>
                </a:solidFill>
                <a:ea typeface="Arial Unicode MS" pitchFamily="34" charset="-128"/>
                <a:cs typeface="Arial Unicode MS" pitchFamily="34" charset="-128"/>
              </a:rPr>
              <a:t>only</a:t>
            </a:r>
            <a:r>
              <a:rPr lang="de-DE" sz="1600" kern="0" dirty="0">
                <a:solidFill>
                  <a:srgbClr val="000000"/>
                </a:solidFill>
                <a:ea typeface="Arial Unicode MS" pitchFamily="34" charset="-128"/>
                <a:cs typeface="Arial Unicode MS" pitchFamily="34" charset="-128"/>
              </a:rPr>
              <a:t> </a:t>
            </a:r>
            <a:r>
              <a:rPr lang="de-DE" sz="1600" kern="0" dirty="0" err="1">
                <a:solidFill>
                  <a:srgbClr val="000000"/>
                </a:solidFill>
                <a:ea typeface="Arial Unicode MS" pitchFamily="34" charset="-128"/>
                <a:cs typeface="Arial Unicode MS" pitchFamily="34" charset="-128"/>
              </a:rPr>
              <a:t>available</a:t>
            </a:r>
            <a:r>
              <a:rPr lang="de-DE" sz="1600" kern="0" dirty="0">
                <a:solidFill>
                  <a:srgbClr val="000000"/>
                </a:solidFill>
                <a:ea typeface="Arial Unicode MS" pitchFamily="34" charset="-128"/>
                <a:cs typeface="Arial Unicode MS" pitchFamily="34" charset="-128"/>
              </a:rPr>
              <a:t> offline, </a:t>
            </a:r>
            <a:r>
              <a:rPr lang="de-DE" sz="1600" kern="0" dirty="0" err="1">
                <a:solidFill>
                  <a:srgbClr val="000000"/>
                </a:solidFill>
                <a:ea typeface="Arial Unicode MS" pitchFamily="34" charset="-128"/>
                <a:cs typeface="Arial Unicode MS" pitchFamily="34" charset="-128"/>
              </a:rPr>
              <a:t>hence</a:t>
            </a:r>
            <a:r>
              <a:rPr lang="de-DE" sz="1600" kern="0" dirty="0">
                <a:solidFill>
                  <a:srgbClr val="000000"/>
                </a:solidFill>
                <a:ea typeface="Arial Unicode MS" pitchFamily="34" charset="-128"/>
                <a:cs typeface="Arial Unicode MS" pitchFamily="34" charset="-128"/>
              </a:rPr>
              <a:t> </a:t>
            </a:r>
            <a:r>
              <a:rPr lang="de-DE" sz="1600" kern="0" dirty="0" err="1">
                <a:solidFill>
                  <a:srgbClr val="000000"/>
                </a:solidFill>
                <a:ea typeface="Arial Unicode MS" pitchFamily="34" charset="-128"/>
                <a:cs typeface="Arial Unicode MS" pitchFamily="34" charset="-128"/>
              </a:rPr>
              <a:t>losing</a:t>
            </a:r>
            <a:r>
              <a:rPr lang="de-DE" sz="1600" kern="0" dirty="0">
                <a:solidFill>
                  <a:srgbClr val="000000"/>
                </a:solidFill>
                <a:ea typeface="Arial Unicode MS" pitchFamily="34" charset="-128"/>
                <a:cs typeface="Arial Unicode MS" pitchFamily="34" charset="-128"/>
              </a:rPr>
              <a:t> </a:t>
            </a:r>
            <a:r>
              <a:rPr lang="de-DE" sz="1600" kern="0" dirty="0" err="1">
                <a:solidFill>
                  <a:srgbClr val="000000"/>
                </a:solidFill>
                <a:ea typeface="Arial Unicode MS" pitchFamily="34" charset="-128"/>
                <a:cs typeface="Arial Unicode MS" pitchFamily="34" charset="-128"/>
              </a:rPr>
              <a:t>transparency</a:t>
            </a:r>
            <a:r>
              <a:rPr lang="de-DE" sz="1600" kern="0" dirty="0">
                <a:solidFill>
                  <a:srgbClr val="000000"/>
                </a:solidFill>
                <a:ea typeface="Arial Unicode MS" pitchFamily="34" charset="-128"/>
                <a:cs typeface="Arial Unicode MS" pitchFamily="34" charset="-128"/>
              </a:rPr>
              <a:t> </a:t>
            </a:r>
            <a:r>
              <a:rPr lang="de-DE" sz="1600" kern="0" dirty="0" err="1">
                <a:solidFill>
                  <a:srgbClr val="000000"/>
                </a:solidFill>
                <a:ea typeface="Arial Unicode MS" pitchFamily="34" charset="-128"/>
                <a:cs typeface="Arial Unicode MS" pitchFamily="34" charset="-128"/>
              </a:rPr>
              <a:t>of</a:t>
            </a:r>
            <a:r>
              <a:rPr lang="de-DE" sz="1600" kern="0" dirty="0">
                <a:solidFill>
                  <a:srgbClr val="000000"/>
                </a:solidFill>
                <a:ea typeface="Arial Unicode MS" pitchFamily="34" charset="-128"/>
                <a:cs typeface="Arial Unicode MS" pitchFamily="34" charset="-128"/>
              </a:rPr>
              <a:t> </a:t>
            </a:r>
            <a:r>
              <a:rPr lang="de-DE" sz="1600" kern="0" dirty="0" err="1">
                <a:solidFill>
                  <a:srgbClr val="000000"/>
                </a:solidFill>
                <a:ea typeface="Arial Unicode MS" pitchFamily="34" charset="-128"/>
                <a:cs typeface="Arial Unicode MS" pitchFamily="34" charset="-128"/>
              </a:rPr>
              <a:t>strategy</a:t>
            </a:r>
            <a:r>
              <a:rPr lang="de-DE" sz="1600" kern="0" dirty="0">
                <a:solidFill>
                  <a:srgbClr val="000000"/>
                </a:solidFill>
                <a:ea typeface="Arial Unicode MS" pitchFamily="34" charset="-128"/>
                <a:cs typeface="Arial Unicode MS" pitchFamily="34" charset="-128"/>
              </a:rPr>
              <a:t> </a:t>
            </a:r>
            <a:r>
              <a:rPr lang="de-DE" sz="1600" kern="0" dirty="0" err="1">
                <a:solidFill>
                  <a:srgbClr val="000000"/>
                </a:solidFill>
                <a:ea typeface="Arial Unicode MS" pitchFamily="34" charset="-128"/>
                <a:cs typeface="Arial Unicode MS" pitchFamily="34" charset="-128"/>
              </a:rPr>
              <a:t>changes</a:t>
            </a:r>
            <a:r>
              <a:rPr lang="de-DE" sz="1600" kern="0" dirty="0">
                <a:solidFill>
                  <a:srgbClr val="000000"/>
                </a:solidFill>
                <a:ea typeface="Arial Unicode MS" pitchFamily="34" charset="-128"/>
                <a:cs typeface="Arial Unicode MS" pitchFamily="34" charset="-128"/>
              </a:rPr>
              <a:t>  </a:t>
            </a:r>
          </a:p>
          <a:p>
            <a:pPr marL="285778" indent="-285778" defTabSz="1088667" fontAlgn="base">
              <a:spcBef>
                <a:spcPts val="600"/>
              </a:spcBef>
              <a:spcAft>
                <a:spcPct val="0"/>
              </a:spcAft>
              <a:buClr>
                <a:srgbClr val="F0AB00"/>
              </a:buClr>
              <a:buSzPct val="80000"/>
              <a:buFont typeface="Arial" panose="020B0604020202020204" pitchFamily="34" charset="0"/>
              <a:buChar char="•"/>
            </a:pPr>
            <a:endParaRPr lang="de-DE" sz="1600" kern="0" dirty="0">
              <a:solidFill>
                <a:srgbClr val="000000"/>
              </a:solidFill>
              <a:ea typeface="Arial Unicode MS" pitchFamily="34" charset="-128"/>
              <a:cs typeface="Arial Unicode MS" pitchFamily="34" charset="-128"/>
            </a:endParaRPr>
          </a:p>
        </p:txBody>
      </p:sp>
    </p:spTree>
    <p:extLst>
      <p:ext uri="{BB962C8B-B14F-4D97-AF65-F5344CB8AC3E}">
        <p14:creationId xmlns:p14="http://schemas.microsoft.com/office/powerpoint/2010/main" val="268565524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Innovations</a:t>
            </a:r>
            <a:r>
              <a:rPr lang="de-DE" dirty="0"/>
              <a:t> in S/4HANA in EAM</a:t>
            </a:r>
            <a:br>
              <a:rPr lang="de-DE" dirty="0"/>
            </a:br>
            <a:r>
              <a:rPr lang="de-DE" dirty="0" err="1"/>
              <a:t>With</a:t>
            </a:r>
            <a:r>
              <a:rPr lang="de-DE" dirty="0"/>
              <a:t> SAP S/4HANA</a:t>
            </a:r>
          </a:p>
        </p:txBody>
      </p:sp>
      <p:sp>
        <p:nvSpPr>
          <p:cNvPr id="4" name="Abgerundetes Rechteck 3"/>
          <p:cNvSpPr/>
          <p:nvPr/>
        </p:nvSpPr>
        <p:spPr bwMode="gray">
          <a:xfrm>
            <a:off x="888925" y="1269666"/>
            <a:ext cx="10415350" cy="3385390"/>
          </a:xfrm>
          <a:prstGeom prst="roundRect">
            <a:avLst/>
          </a:prstGeom>
          <a:ln>
            <a:solidFill>
              <a:srgbClr val="92D050"/>
            </a:solidFill>
            <a:headEnd/>
            <a:tailEnd/>
          </a:ln>
        </p:spPr>
        <p:style>
          <a:lnRef idx="2">
            <a:schemeClr val="accent2"/>
          </a:lnRef>
          <a:fillRef idx="1">
            <a:schemeClr val="lt1"/>
          </a:fillRef>
          <a:effectRef idx="0">
            <a:schemeClr val="accent2"/>
          </a:effectRef>
          <a:fontRef idx="minor">
            <a:schemeClr val="dk1"/>
          </a:fontRef>
        </p:style>
        <p:txBody>
          <a:bodyPr lIns="90019" tIns="72015" rIns="90019" bIns="72015" rtlCol="0" anchor="ctr"/>
          <a:lstStyle/>
          <a:p>
            <a:pPr algn="ctr" defTabSz="914492" fontAlgn="base">
              <a:spcBef>
                <a:spcPct val="50000"/>
              </a:spcBef>
              <a:spcAft>
                <a:spcPct val="0"/>
              </a:spcAft>
              <a:buClr>
                <a:srgbClr val="F0AB00"/>
              </a:buClr>
              <a:buSzPct val="80000"/>
            </a:pPr>
            <a:endParaRPr lang="de-DE" sz="1999" kern="0" dirty="0" err="1">
              <a:solidFill>
                <a:srgbClr val="000000"/>
              </a:solidFill>
              <a:ea typeface="Arial Unicode MS" pitchFamily="34" charset="-128"/>
              <a:cs typeface="Arial Unicode MS" pitchFamily="34" charset="-128"/>
            </a:endParaRPr>
          </a:p>
        </p:txBody>
      </p:sp>
      <p:sp>
        <p:nvSpPr>
          <p:cNvPr id="5" name="Wolke 4"/>
          <p:cNvSpPr/>
          <p:nvPr/>
        </p:nvSpPr>
        <p:spPr bwMode="gray">
          <a:xfrm>
            <a:off x="2894266" y="1447055"/>
            <a:ext cx="2634551" cy="1105692"/>
          </a:xfrm>
          <a:prstGeom prst="cloud">
            <a:avLst/>
          </a:prstGeom>
          <a:solidFill>
            <a:schemeClr val="tx2">
              <a:lumMod val="20000"/>
              <a:lumOff val="80000"/>
            </a:schemeClr>
          </a:solidFill>
          <a:ln w="6350" algn="ctr">
            <a:noFill/>
            <a:miter lim="800000"/>
            <a:headEnd/>
            <a:tailEnd/>
          </a:ln>
        </p:spPr>
        <p:txBody>
          <a:bodyPr lIns="90019" tIns="72015" rIns="90019" bIns="72015" rtlCol="0" anchor="ctr"/>
          <a:lstStyle/>
          <a:p>
            <a:pPr algn="ctr" defTabSz="914492" fontAlgn="base">
              <a:spcBef>
                <a:spcPct val="50000"/>
              </a:spcBef>
              <a:spcAft>
                <a:spcPct val="0"/>
              </a:spcAft>
              <a:buClr>
                <a:srgbClr val="F0AB00"/>
              </a:buClr>
              <a:buSzPct val="80000"/>
            </a:pPr>
            <a:r>
              <a:rPr lang="de-DE" sz="1400" kern="0" dirty="0" err="1">
                <a:solidFill>
                  <a:srgbClr val="0076CB"/>
                </a:solidFill>
                <a:ea typeface="Arial Unicode MS" pitchFamily="34" charset="-128"/>
                <a:cs typeface="Arial Unicode MS" pitchFamily="34" charset="-128"/>
              </a:rPr>
              <a:t>Predictive</a:t>
            </a:r>
            <a:r>
              <a:rPr lang="de-DE" sz="1400" kern="0" dirty="0">
                <a:solidFill>
                  <a:srgbClr val="0076CB"/>
                </a:solidFill>
                <a:ea typeface="Arial Unicode MS" pitchFamily="34" charset="-128"/>
                <a:cs typeface="Arial Unicode MS" pitchFamily="34" charset="-128"/>
              </a:rPr>
              <a:t> </a:t>
            </a:r>
            <a:r>
              <a:rPr lang="de-DE" sz="1400" kern="0" dirty="0" err="1">
                <a:solidFill>
                  <a:srgbClr val="0076CB"/>
                </a:solidFill>
                <a:ea typeface="Arial Unicode MS" pitchFamily="34" charset="-128"/>
                <a:cs typeface="Arial Unicode MS" pitchFamily="34" charset="-128"/>
              </a:rPr>
              <a:t>maintenance</a:t>
            </a:r>
            <a:r>
              <a:rPr lang="de-DE" sz="1400" kern="0" dirty="0">
                <a:solidFill>
                  <a:srgbClr val="0076CB"/>
                </a:solidFill>
                <a:ea typeface="Arial Unicode MS" pitchFamily="34" charset="-128"/>
                <a:cs typeface="Arial Unicode MS" pitchFamily="34" charset="-128"/>
              </a:rPr>
              <a:t> </a:t>
            </a:r>
            <a:r>
              <a:rPr lang="de-DE" sz="1400" kern="0" dirty="0" err="1">
                <a:solidFill>
                  <a:srgbClr val="0076CB"/>
                </a:solidFill>
                <a:ea typeface="Arial Unicode MS" pitchFamily="34" charset="-128"/>
                <a:cs typeface="Arial Unicode MS" pitchFamily="34" charset="-128"/>
              </a:rPr>
              <a:t>and</a:t>
            </a:r>
            <a:r>
              <a:rPr lang="de-DE" sz="1400" kern="0" dirty="0">
                <a:solidFill>
                  <a:srgbClr val="0076CB"/>
                </a:solidFill>
                <a:ea typeface="Arial Unicode MS" pitchFamily="34" charset="-128"/>
                <a:cs typeface="Arial Unicode MS" pitchFamily="34" charset="-128"/>
              </a:rPr>
              <a:t> Service</a:t>
            </a:r>
          </a:p>
        </p:txBody>
      </p:sp>
      <p:sp>
        <p:nvSpPr>
          <p:cNvPr id="6" name="Wolke 5"/>
          <p:cNvSpPr/>
          <p:nvPr/>
        </p:nvSpPr>
        <p:spPr bwMode="gray">
          <a:xfrm>
            <a:off x="6773291" y="1447055"/>
            <a:ext cx="2634551" cy="1105692"/>
          </a:xfrm>
          <a:prstGeom prst="cloud">
            <a:avLst/>
          </a:prstGeom>
          <a:solidFill>
            <a:schemeClr val="tx2">
              <a:lumMod val="20000"/>
              <a:lumOff val="80000"/>
            </a:schemeClr>
          </a:solidFill>
          <a:ln w="6350" algn="ctr">
            <a:noFill/>
            <a:miter lim="800000"/>
            <a:headEnd/>
            <a:tailEnd/>
          </a:ln>
        </p:spPr>
        <p:txBody>
          <a:bodyPr lIns="90019" tIns="72015" rIns="90019" bIns="72015" rtlCol="0" anchor="ctr"/>
          <a:lstStyle/>
          <a:p>
            <a:pPr algn="ctr" defTabSz="914492" fontAlgn="base">
              <a:spcBef>
                <a:spcPct val="50000"/>
              </a:spcBef>
              <a:spcAft>
                <a:spcPct val="0"/>
              </a:spcAft>
              <a:buClr>
                <a:srgbClr val="F0AB00"/>
              </a:buClr>
              <a:buSzPct val="80000"/>
            </a:pPr>
            <a:r>
              <a:rPr lang="de-DE" sz="1400" kern="0" dirty="0">
                <a:solidFill>
                  <a:srgbClr val="0076CB"/>
                </a:solidFill>
                <a:ea typeface="Arial Unicode MS" pitchFamily="34" charset="-128"/>
                <a:cs typeface="Arial Unicode MS" pitchFamily="34" charset="-128"/>
              </a:rPr>
              <a:t>Asset i</a:t>
            </a:r>
            <a:r>
              <a:rPr lang="de-DE" sz="1400" kern="0" dirty="0" err="1">
                <a:solidFill>
                  <a:srgbClr val="0076CB"/>
                </a:solidFill>
                <a:ea typeface="Arial Unicode MS" pitchFamily="34" charset="-128"/>
                <a:cs typeface="Arial Unicode MS" pitchFamily="34" charset="-128"/>
              </a:rPr>
              <a:t>ntelligence</a:t>
            </a:r>
            <a:r>
              <a:rPr lang="de-DE" sz="1400" kern="0" dirty="0">
                <a:solidFill>
                  <a:srgbClr val="0076CB"/>
                </a:solidFill>
                <a:ea typeface="Arial Unicode MS" pitchFamily="34" charset="-128"/>
                <a:cs typeface="Arial Unicode MS" pitchFamily="34" charset="-128"/>
              </a:rPr>
              <a:t> </a:t>
            </a:r>
            <a:r>
              <a:rPr lang="de-DE" sz="1400" kern="0" dirty="0" err="1">
                <a:solidFill>
                  <a:srgbClr val="0076CB"/>
                </a:solidFill>
                <a:ea typeface="Arial Unicode MS" pitchFamily="34" charset="-128"/>
                <a:cs typeface="Arial Unicode MS" pitchFamily="34" charset="-128"/>
              </a:rPr>
              <a:t>network</a:t>
            </a:r>
            <a:r>
              <a:rPr lang="de-DE" sz="1400" kern="0" dirty="0">
                <a:solidFill>
                  <a:srgbClr val="0076CB"/>
                </a:solidFill>
                <a:ea typeface="Arial Unicode MS" pitchFamily="34" charset="-128"/>
                <a:cs typeface="Arial Unicode MS" pitchFamily="34" charset="-128"/>
              </a:rPr>
              <a:t>*</a:t>
            </a:r>
          </a:p>
        </p:txBody>
      </p:sp>
      <p:sp>
        <p:nvSpPr>
          <p:cNvPr id="7" name="Abgerundetes Rechteck 6"/>
          <p:cNvSpPr/>
          <p:nvPr/>
        </p:nvSpPr>
        <p:spPr bwMode="gray">
          <a:xfrm>
            <a:off x="1769384" y="2742094"/>
            <a:ext cx="8654434" cy="1530619"/>
          </a:xfrm>
          <a:prstGeom prst="roundRect">
            <a:avLst/>
          </a:prstGeom>
          <a:ln>
            <a:headEnd/>
            <a:tailEnd/>
          </a:ln>
        </p:spPr>
        <p:style>
          <a:lnRef idx="2">
            <a:schemeClr val="accent3"/>
          </a:lnRef>
          <a:fillRef idx="1">
            <a:schemeClr val="lt1"/>
          </a:fillRef>
          <a:effectRef idx="0">
            <a:schemeClr val="accent3"/>
          </a:effectRef>
          <a:fontRef idx="minor">
            <a:schemeClr val="dk1"/>
          </a:fontRef>
        </p:style>
        <p:txBody>
          <a:bodyPr lIns="90019" tIns="72015" rIns="90019" bIns="72015" rtlCol="0" anchor="ctr"/>
          <a:lstStyle/>
          <a:p>
            <a:pPr defTabSz="914492" fontAlgn="base">
              <a:spcBef>
                <a:spcPct val="50000"/>
              </a:spcBef>
              <a:spcAft>
                <a:spcPct val="0"/>
              </a:spcAft>
              <a:buClr>
                <a:srgbClr val="F0AB00"/>
              </a:buClr>
              <a:buSzPct val="80000"/>
            </a:pPr>
            <a:r>
              <a:rPr lang="de-DE" sz="1400" kern="0" dirty="0">
                <a:solidFill>
                  <a:srgbClr val="0076CB"/>
                </a:solidFill>
                <a:ea typeface="Arial Unicode MS" pitchFamily="34" charset="-128"/>
                <a:cs typeface="Arial Unicode MS" pitchFamily="34" charset="-128"/>
              </a:rPr>
              <a:t>SAP S/4HANA</a:t>
            </a:r>
          </a:p>
          <a:p>
            <a:pPr defTabSz="914492" fontAlgn="base">
              <a:spcBef>
                <a:spcPct val="50000"/>
              </a:spcBef>
              <a:spcAft>
                <a:spcPct val="0"/>
              </a:spcAft>
              <a:buClr>
                <a:srgbClr val="F0AB00"/>
              </a:buClr>
              <a:buSzPct val="80000"/>
            </a:pPr>
            <a:endParaRPr lang="de-DE" sz="1400" kern="0" dirty="0">
              <a:solidFill>
                <a:srgbClr val="0076CB"/>
              </a:solidFill>
              <a:ea typeface="Arial Unicode MS" pitchFamily="34" charset="-128"/>
              <a:cs typeface="Arial Unicode MS" pitchFamily="34" charset="-128"/>
            </a:endParaRPr>
          </a:p>
          <a:p>
            <a:pPr defTabSz="914492" fontAlgn="base">
              <a:spcBef>
                <a:spcPct val="50000"/>
              </a:spcBef>
              <a:spcAft>
                <a:spcPct val="0"/>
              </a:spcAft>
              <a:buClr>
                <a:srgbClr val="F0AB00"/>
              </a:buClr>
              <a:buSzPct val="80000"/>
            </a:pPr>
            <a:endParaRPr lang="de-DE" sz="1400" kern="0" dirty="0">
              <a:solidFill>
                <a:srgbClr val="0076CB"/>
              </a:solidFill>
              <a:ea typeface="Arial Unicode MS" pitchFamily="34" charset="-128"/>
              <a:cs typeface="Arial Unicode MS" pitchFamily="34" charset="-128"/>
            </a:endParaRPr>
          </a:p>
          <a:p>
            <a:pPr defTabSz="914492" fontAlgn="base">
              <a:spcBef>
                <a:spcPct val="50000"/>
              </a:spcBef>
              <a:spcAft>
                <a:spcPct val="0"/>
              </a:spcAft>
              <a:buClr>
                <a:srgbClr val="F0AB00"/>
              </a:buClr>
              <a:buSzPct val="80000"/>
            </a:pPr>
            <a:endParaRPr lang="de-DE" sz="1400" kern="0" dirty="0">
              <a:solidFill>
                <a:srgbClr val="0076CB"/>
              </a:solidFill>
              <a:ea typeface="Arial Unicode MS" pitchFamily="34" charset="-128"/>
              <a:cs typeface="Arial Unicode MS" pitchFamily="34" charset="-128"/>
            </a:endParaRPr>
          </a:p>
        </p:txBody>
      </p:sp>
      <p:sp>
        <p:nvSpPr>
          <p:cNvPr id="8" name="Abgerundetes Rechteck 7"/>
          <p:cNvSpPr/>
          <p:nvPr/>
        </p:nvSpPr>
        <p:spPr bwMode="gray">
          <a:xfrm>
            <a:off x="2713396" y="3213919"/>
            <a:ext cx="4013254" cy="423167"/>
          </a:xfrm>
          <a:prstGeom prst="roundRect">
            <a:avLst/>
          </a:prstGeom>
          <a:solidFill>
            <a:schemeClr val="tx2">
              <a:lumMod val="20000"/>
              <a:lumOff val="80000"/>
            </a:schemeClr>
          </a:solidFill>
          <a:ln w="6350" algn="ctr">
            <a:noFill/>
            <a:miter lim="800000"/>
            <a:headEnd/>
            <a:tailEnd/>
          </a:ln>
        </p:spPr>
        <p:txBody>
          <a:bodyPr lIns="90019" tIns="72015" rIns="90019" bIns="72015" rtlCol="0" anchor="ctr"/>
          <a:lstStyle/>
          <a:p>
            <a:pPr algn="ctr" defTabSz="914492" fontAlgn="base">
              <a:spcBef>
                <a:spcPct val="50000"/>
              </a:spcBef>
              <a:spcAft>
                <a:spcPct val="0"/>
              </a:spcAft>
              <a:buClr>
                <a:srgbClr val="F0AB00"/>
              </a:buClr>
              <a:buSzPct val="80000"/>
            </a:pPr>
            <a:r>
              <a:rPr lang="de-DE" sz="1400" kern="0" dirty="0" err="1">
                <a:solidFill>
                  <a:srgbClr val="0076CB"/>
                </a:solidFill>
                <a:ea typeface="Arial Unicode MS" pitchFamily="34" charset="-128"/>
                <a:cs typeface="Arial Unicode MS" pitchFamily="34" charset="-128"/>
              </a:rPr>
              <a:t>Proactive</a:t>
            </a:r>
            <a:r>
              <a:rPr lang="de-DE" sz="1400" kern="0" dirty="0">
                <a:solidFill>
                  <a:srgbClr val="0076CB"/>
                </a:solidFill>
                <a:ea typeface="Arial Unicode MS" pitchFamily="34" charset="-128"/>
                <a:cs typeface="Arial Unicode MS" pitchFamily="34" charset="-128"/>
              </a:rPr>
              <a:t> </a:t>
            </a:r>
            <a:r>
              <a:rPr lang="de-DE" sz="1400" kern="0" dirty="0" err="1">
                <a:solidFill>
                  <a:srgbClr val="0076CB"/>
                </a:solidFill>
                <a:ea typeface="Arial Unicode MS" pitchFamily="34" charset="-128"/>
                <a:cs typeface="Arial Unicode MS" pitchFamily="34" charset="-128"/>
              </a:rPr>
              <a:t>maintenance</a:t>
            </a:r>
            <a:r>
              <a:rPr lang="de-DE" sz="1400" kern="0" dirty="0">
                <a:solidFill>
                  <a:srgbClr val="0076CB"/>
                </a:solidFill>
                <a:ea typeface="Arial Unicode MS" pitchFamily="34" charset="-128"/>
                <a:cs typeface="Arial Unicode MS" pitchFamily="34" charset="-128"/>
              </a:rPr>
              <a:t> </a:t>
            </a:r>
            <a:r>
              <a:rPr lang="de-DE" sz="1400" kern="0" dirty="0" err="1">
                <a:solidFill>
                  <a:srgbClr val="0076CB"/>
                </a:solidFill>
                <a:ea typeface="Arial Unicode MS" pitchFamily="34" charset="-128"/>
                <a:cs typeface="Arial Unicode MS" pitchFamily="34" charset="-128"/>
              </a:rPr>
              <a:t>strategy</a:t>
            </a:r>
            <a:r>
              <a:rPr lang="de-DE" sz="1400" kern="0" dirty="0">
                <a:solidFill>
                  <a:srgbClr val="0076CB"/>
                </a:solidFill>
                <a:ea typeface="Arial Unicode MS" pitchFamily="34" charset="-128"/>
                <a:cs typeface="Arial Unicode MS" pitchFamily="34" charset="-128"/>
              </a:rPr>
              <a:t> </a:t>
            </a:r>
            <a:r>
              <a:rPr lang="de-DE" sz="1400" kern="0" dirty="0" err="1">
                <a:solidFill>
                  <a:srgbClr val="0076CB"/>
                </a:solidFill>
                <a:ea typeface="Arial Unicode MS" pitchFamily="34" charset="-128"/>
                <a:cs typeface="Arial Unicode MS" pitchFamily="34" charset="-128"/>
              </a:rPr>
              <a:t>planning</a:t>
            </a:r>
            <a:r>
              <a:rPr lang="de-DE" sz="1400" kern="0" dirty="0">
                <a:solidFill>
                  <a:srgbClr val="0076CB"/>
                </a:solidFill>
                <a:ea typeface="Arial Unicode MS" pitchFamily="34" charset="-128"/>
                <a:cs typeface="Arial Unicode MS" pitchFamily="34" charset="-128"/>
              </a:rPr>
              <a:t>*</a:t>
            </a:r>
          </a:p>
        </p:txBody>
      </p:sp>
      <p:sp>
        <p:nvSpPr>
          <p:cNvPr id="9" name="Abgerundetes Rechteck 8"/>
          <p:cNvSpPr/>
          <p:nvPr/>
        </p:nvSpPr>
        <p:spPr bwMode="gray">
          <a:xfrm>
            <a:off x="5911030" y="3701484"/>
            <a:ext cx="4198824" cy="423167"/>
          </a:xfrm>
          <a:prstGeom prst="roundRect">
            <a:avLst/>
          </a:prstGeom>
          <a:solidFill>
            <a:schemeClr val="tx2">
              <a:lumMod val="20000"/>
              <a:lumOff val="80000"/>
            </a:schemeClr>
          </a:solidFill>
          <a:ln w="6350" algn="ctr">
            <a:noFill/>
            <a:miter lim="800000"/>
            <a:headEnd/>
            <a:tailEnd/>
          </a:ln>
        </p:spPr>
        <p:txBody>
          <a:bodyPr lIns="90019" tIns="72015" rIns="90019" bIns="72015" rtlCol="0" anchor="ctr"/>
          <a:lstStyle/>
          <a:p>
            <a:pPr algn="ctr" defTabSz="914492" fontAlgn="base">
              <a:spcBef>
                <a:spcPct val="50000"/>
              </a:spcBef>
              <a:spcAft>
                <a:spcPct val="0"/>
              </a:spcAft>
              <a:buClr>
                <a:srgbClr val="F0AB00"/>
              </a:buClr>
              <a:buSzPct val="80000"/>
            </a:pPr>
            <a:r>
              <a:rPr lang="de-DE" sz="1400" kern="0" dirty="0" err="1">
                <a:solidFill>
                  <a:srgbClr val="0076CB"/>
                </a:solidFill>
                <a:ea typeface="Arial Unicode MS" pitchFamily="34" charset="-128"/>
                <a:cs typeface="Arial Unicode MS" pitchFamily="34" charset="-128"/>
              </a:rPr>
              <a:t>Risk-based</a:t>
            </a:r>
            <a:r>
              <a:rPr lang="de-DE" sz="1400" kern="0" dirty="0">
                <a:solidFill>
                  <a:srgbClr val="0076CB"/>
                </a:solidFill>
                <a:ea typeface="Arial Unicode MS" pitchFamily="34" charset="-128"/>
                <a:cs typeface="Arial Unicode MS" pitchFamily="34" charset="-128"/>
              </a:rPr>
              <a:t> </a:t>
            </a:r>
            <a:r>
              <a:rPr lang="de-DE" sz="1400" kern="0" dirty="0" err="1">
                <a:solidFill>
                  <a:srgbClr val="0076CB"/>
                </a:solidFill>
                <a:ea typeface="Arial Unicode MS" pitchFamily="34" charset="-128"/>
                <a:cs typeface="Arial Unicode MS" pitchFamily="34" charset="-128"/>
              </a:rPr>
              <a:t>asset</a:t>
            </a:r>
            <a:r>
              <a:rPr lang="de-DE" sz="1400" kern="0" dirty="0">
                <a:solidFill>
                  <a:srgbClr val="0076CB"/>
                </a:solidFill>
                <a:ea typeface="Arial Unicode MS" pitchFamily="34" charset="-128"/>
                <a:cs typeface="Arial Unicode MS" pitchFamily="34" charset="-128"/>
              </a:rPr>
              <a:t> </a:t>
            </a:r>
            <a:r>
              <a:rPr lang="de-DE" sz="1400" kern="0" dirty="0" err="1">
                <a:solidFill>
                  <a:srgbClr val="0076CB"/>
                </a:solidFill>
                <a:ea typeface="Arial Unicode MS" pitchFamily="34" charset="-128"/>
                <a:cs typeface="Arial Unicode MS" pitchFamily="34" charset="-128"/>
              </a:rPr>
              <a:t>lifecycle</a:t>
            </a:r>
            <a:r>
              <a:rPr lang="de-DE" sz="1400" kern="0" dirty="0">
                <a:solidFill>
                  <a:srgbClr val="0076CB"/>
                </a:solidFill>
                <a:ea typeface="Arial Unicode MS" pitchFamily="34" charset="-128"/>
                <a:cs typeface="Arial Unicode MS" pitchFamily="34" charset="-128"/>
              </a:rPr>
              <a:t> </a:t>
            </a:r>
            <a:r>
              <a:rPr lang="de-DE" sz="1400" kern="0" dirty="0" err="1">
                <a:solidFill>
                  <a:srgbClr val="0076CB"/>
                </a:solidFill>
                <a:ea typeface="Arial Unicode MS" pitchFamily="34" charset="-128"/>
                <a:cs typeface="Arial Unicode MS" pitchFamily="34" charset="-128"/>
              </a:rPr>
              <a:t>costing</a:t>
            </a:r>
            <a:r>
              <a:rPr lang="de-DE" sz="1400" kern="0" dirty="0">
                <a:solidFill>
                  <a:srgbClr val="0076CB"/>
                </a:solidFill>
                <a:ea typeface="Arial Unicode MS" pitchFamily="34" charset="-128"/>
                <a:cs typeface="Arial Unicode MS" pitchFamily="34" charset="-128"/>
              </a:rPr>
              <a:t>* </a:t>
            </a:r>
          </a:p>
        </p:txBody>
      </p:sp>
      <p:sp>
        <p:nvSpPr>
          <p:cNvPr id="10" name="Abgerundetes Rechteck 9"/>
          <p:cNvSpPr/>
          <p:nvPr/>
        </p:nvSpPr>
        <p:spPr bwMode="gray">
          <a:xfrm>
            <a:off x="6773289" y="3213919"/>
            <a:ext cx="3336563" cy="423167"/>
          </a:xfrm>
          <a:prstGeom prst="roundRect">
            <a:avLst/>
          </a:prstGeom>
          <a:solidFill>
            <a:schemeClr val="tx2">
              <a:lumMod val="20000"/>
              <a:lumOff val="80000"/>
            </a:schemeClr>
          </a:solidFill>
          <a:ln w="6350" algn="ctr">
            <a:noFill/>
            <a:miter lim="800000"/>
            <a:headEnd/>
            <a:tailEnd/>
          </a:ln>
        </p:spPr>
        <p:txBody>
          <a:bodyPr lIns="90019" tIns="72015" rIns="90019" bIns="72015" rtlCol="0" anchor="ctr"/>
          <a:lstStyle/>
          <a:p>
            <a:pPr algn="ctr" defTabSz="1088667" fontAlgn="base">
              <a:spcBef>
                <a:spcPct val="50000"/>
              </a:spcBef>
              <a:spcAft>
                <a:spcPct val="0"/>
              </a:spcAft>
              <a:buClr>
                <a:srgbClr val="F0AB00"/>
              </a:buClr>
              <a:buSzPct val="80000"/>
            </a:pPr>
            <a:r>
              <a:rPr lang="de-DE" sz="1400" kern="0" dirty="0" err="1">
                <a:solidFill>
                  <a:srgbClr val="0076CB"/>
                </a:solidFill>
                <a:ea typeface="Arial Unicode MS" pitchFamily="34" charset="-128"/>
                <a:cs typeface="Arial Unicode MS" pitchFamily="34" charset="-128"/>
              </a:rPr>
              <a:t>Risk</a:t>
            </a:r>
            <a:r>
              <a:rPr lang="de-DE" sz="1400" kern="0" dirty="0">
                <a:solidFill>
                  <a:srgbClr val="0076CB"/>
                </a:solidFill>
                <a:ea typeface="Arial Unicode MS" pitchFamily="34" charset="-128"/>
                <a:cs typeface="Arial Unicode MS" pitchFamily="34" charset="-128"/>
              </a:rPr>
              <a:t> </a:t>
            </a:r>
            <a:r>
              <a:rPr lang="de-DE" sz="1400" kern="0" dirty="0" err="1">
                <a:solidFill>
                  <a:srgbClr val="0076CB"/>
                </a:solidFill>
                <a:ea typeface="Arial Unicode MS" pitchFamily="34" charset="-128"/>
                <a:cs typeface="Arial Unicode MS" pitchFamily="34" charset="-128"/>
              </a:rPr>
              <a:t>and</a:t>
            </a:r>
            <a:r>
              <a:rPr lang="de-DE" sz="1400" kern="0" dirty="0">
                <a:solidFill>
                  <a:srgbClr val="0076CB"/>
                </a:solidFill>
                <a:ea typeface="Arial Unicode MS" pitchFamily="34" charset="-128"/>
                <a:cs typeface="Arial Unicode MS" pitchFamily="34" charset="-128"/>
              </a:rPr>
              <a:t> </a:t>
            </a:r>
            <a:r>
              <a:rPr lang="de-DE" sz="1400" kern="0" dirty="0" err="1">
                <a:solidFill>
                  <a:srgbClr val="0076CB"/>
                </a:solidFill>
                <a:ea typeface="Arial Unicode MS" pitchFamily="34" charset="-128"/>
                <a:cs typeface="Arial Unicode MS" pitchFamily="34" charset="-128"/>
              </a:rPr>
              <a:t>reliability</a:t>
            </a:r>
            <a:r>
              <a:rPr lang="de-DE" sz="1400" kern="0" dirty="0">
                <a:solidFill>
                  <a:srgbClr val="0076CB"/>
                </a:solidFill>
                <a:ea typeface="Arial Unicode MS" pitchFamily="34" charset="-128"/>
                <a:cs typeface="Arial Unicode MS" pitchFamily="34" charset="-128"/>
              </a:rPr>
              <a:t> </a:t>
            </a:r>
            <a:r>
              <a:rPr lang="de-DE" sz="1400" kern="0" dirty="0" err="1">
                <a:solidFill>
                  <a:srgbClr val="0076CB"/>
                </a:solidFill>
                <a:ea typeface="Arial Unicode MS" pitchFamily="34" charset="-128"/>
                <a:cs typeface="Arial Unicode MS" pitchFamily="34" charset="-128"/>
              </a:rPr>
              <a:t>analysis</a:t>
            </a:r>
            <a:r>
              <a:rPr lang="de-DE" sz="1400" kern="0" dirty="0">
                <a:solidFill>
                  <a:srgbClr val="0076CB"/>
                </a:solidFill>
                <a:ea typeface="Arial Unicode MS" pitchFamily="34" charset="-128"/>
                <a:cs typeface="Arial Unicode MS" pitchFamily="34" charset="-128"/>
              </a:rPr>
              <a:t>*</a:t>
            </a:r>
          </a:p>
        </p:txBody>
      </p:sp>
      <p:sp>
        <p:nvSpPr>
          <p:cNvPr id="11" name="Abgerundetes Rechteck 10"/>
          <p:cNvSpPr/>
          <p:nvPr/>
        </p:nvSpPr>
        <p:spPr bwMode="gray">
          <a:xfrm>
            <a:off x="2713396" y="3701483"/>
            <a:ext cx="3153271" cy="423167"/>
          </a:xfrm>
          <a:prstGeom prst="roundRect">
            <a:avLst/>
          </a:prstGeom>
          <a:solidFill>
            <a:schemeClr val="tx2">
              <a:lumMod val="20000"/>
              <a:lumOff val="80000"/>
            </a:schemeClr>
          </a:solidFill>
          <a:ln w="6350" algn="ctr">
            <a:noFill/>
            <a:miter lim="800000"/>
            <a:headEnd/>
            <a:tailEnd/>
          </a:ln>
        </p:spPr>
        <p:txBody>
          <a:bodyPr lIns="90019" tIns="72015" rIns="90019" bIns="72015" rtlCol="0" anchor="ctr"/>
          <a:lstStyle/>
          <a:p>
            <a:pPr algn="ctr" defTabSz="914492" fontAlgn="base">
              <a:spcBef>
                <a:spcPct val="50000"/>
              </a:spcBef>
              <a:spcAft>
                <a:spcPct val="0"/>
              </a:spcAft>
              <a:buClr>
                <a:srgbClr val="F0AB00"/>
              </a:buClr>
              <a:buSzPct val="80000"/>
            </a:pPr>
            <a:r>
              <a:rPr lang="de-DE" sz="1400" kern="0" dirty="0">
                <a:solidFill>
                  <a:srgbClr val="0076CB"/>
                </a:solidFill>
                <a:ea typeface="Arial Unicode MS" pitchFamily="34" charset="-128"/>
                <a:cs typeface="Arial Unicode MS" pitchFamily="34" charset="-128"/>
              </a:rPr>
              <a:t>Maintenance </a:t>
            </a:r>
            <a:r>
              <a:rPr lang="de-DE" sz="1400" kern="0" dirty="0" err="1">
                <a:solidFill>
                  <a:srgbClr val="0076CB"/>
                </a:solidFill>
                <a:ea typeface="Arial Unicode MS" pitchFamily="34" charset="-128"/>
                <a:cs typeface="Arial Unicode MS" pitchFamily="34" charset="-128"/>
              </a:rPr>
              <a:t>execution</a:t>
            </a:r>
            <a:endParaRPr lang="de-DE" sz="1400" kern="0" dirty="0">
              <a:solidFill>
                <a:srgbClr val="0076CB"/>
              </a:solidFill>
              <a:ea typeface="Arial Unicode MS" pitchFamily="34" charset="-128"/>
              <a:cs typeface="Arial Unicode MS" pitchFamily="34" charset="-128"/>
            </a:endParaRPr>
          </a:p>
        </p:txBody>
      </p:sp>
      <p:sp>
        <p:nvSpPr>
          <p:cNvPr id="12" name="Textfeld 11"/>
          <p:cNvSpPr txBox="1"/>
          <p:nvPr/>
        </p:nvSpPr>
        <p:spPr>
          <a:xfrm>
            <a:off x="9701820" y="4337114"/>
            <a:ext cx="1973789" cy="215488"/>
          </a:xfrm>
          <a:prstGeom prst="rect">
            <a:avLst/>
          </a:prstGeom>
          <a:noFill/>
        </p:spPr>
        <p:txBody>
          <a:bodyPr wrap="square" lIns="0" tIns="0" rIns="0" bIns="0" rtlCol="0">
            <a:spAutoFit/>
          </a:bodyPr>
          <a:lstStyle/>
          <a:p>
            <a:pPr defTabSz="1088667" fontAlgn="base">
              <a:spcBef>
                <a:spcPts val="600"/>
              </a:spcBef>
              <a:spcAft>
                <a:spcPct val="0"/>
              </a:spcAft>
              <a:buClr>
                <a:srgbClr val="F0AB00"/>
              </a:buClr>
              <a:buSzPct val="80000"/>
            </a:pPr>
            <a:r>
              <a:rPr lang="de-DE" sz="1400" kern="0" dirty="0">
                <a:solidFill>
                  <a:srgbClr val="000000"/>
                </a:solidFill>
                <a:ea typeface="Arial Unicode MS" pitchFamily="34" charset="-128"/>
                <a:cs typeface="Arial Unicode MS" pitchFamily="34" charset="-128"/>
              </a:rPr>
              <a:t>*</a:t>
            </a:r>
            <a:r>
              <a:rPr lang="de-DE" sz="1400" kern="0" dirty="0" err="1">
                <a:solidFill>
                  <a:srgbClr val="000000"/>
                </a:solidFill>
                <a:ea typeface="Arial Unicode MS" pitchFamily="34" charset="-128"/>
                <a:cs typeface="Arial Unicode MS" pitchFamily="34" charset="-128"/>
              </a:rPr>
              <a:t>planned</a:t>
            </a:r>
            <a:endParaRPr lang="de-DE" sz="1400" kern="0" dirty="0">
              <a:solidFill>
                <a:srgbClr val="000000"/>
              </a:solidFill>
              <a:ea typeface="Arial Unicode MS" pitchFamily="34" charset="-128"/>
              <a:cs typeface="Arial Unicode MS" pitchFamily="34" charset="-128"/>
            </a:endParaRPr>
          </a:p>
        </p:txBody>
      </p:sp>
      <p:sp>
        <p:nvSpPr>
          <p:cNvPr id="13" name="Textfeld 12"/>
          <p:cNvSpPr txBox="1"/>
          <p:nvPr/>
        </p:nvSpPr>
        <p:spPr>
          <a:xfrm>
            <a:off x="628278" y="4791436"/>
            <a:ext cx="5951628" cy="2031795"/>
          </a:xfrm>
          <a:prstGeom prst="rect">
            <a:avLst/>
          </a:prstGeom>
          <a:noFill/>
        </p:spPr>
        <p:txBody>
          <a:bodyPr wrap="square" lIns="0" tIns="0" rIns="0" bIns="0" rtlCol="0">
            <a:spAutoFit/>
          </a:bodyPr>
          <a:lstStyle/>
          <a:p>
            <a:pPr marL="285778" indent="-285778" defTabSz="1088667" fontAlgn="base">
              <a:spcBef>
                <a:spcPts val="600"/>
              </a:spcBef>
              <a:spcAft>
                <a:spcPct val="0"/>
              </a:spcAft>
              <a:buClr>
                <a:srgbClr val="F0AB00"/>
              </a:buClr>
              <a:buSzPct val="80000"/>
              <a:buFont typeface="Arial" panose="020B0604020202020204" pitchFamily="34" charset="0"/>
              <a:buChar char="•"/>
            </a:pPr>
            <a:r>
              <a:rPr lang="de-DE" sz="1400" kern="0" dirty="0">
                <a:solidFill>
                  <a:srgbClr val="000000"/>
                </a:solidFill>
                <a:ea typeface="Arial Unicode MS" pitchFamily="34" charset="-128"/>
                <a:cs typeface="Arial Unicode MS" pitchFamily="34" charset="-128"/>
              </a:rPr>
              <a:t>Insight </a:t>
            </a:r>
            <a:r>
              <a:rPr lang="de-DE" sz="1400" kern="0" dirty="0" err="1">
                <a:solidFill>
                  <a:srgbClr val="000000"/>
                </a:solidFill>
                <a:ea typeface="Arial Unicode MS" pitchFamily="34" charset="-128"/>
                <a:cs typeface="Arial Unicode MS" pitchFamily="34" charset="-128"/>
              </a:rPr>
              <a:t>into</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asset</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performance</a:t>
            </a:r>
            <a:r>
              <a:rPr lang="de-DE" sz="1400" kern="0" dirty="0">
                <a:solidFill>
                  <a:srgbClr val="000000"/>
                </a:solidFill>
                <a:ea typeface="Arial Unicode MS" pitchFamily="34" charset="-128"/>
                <a:cs typeface="Arial Unicode MS" pitchFamily="34" charset="-128"/>
              </a:rPr>
              <a:t>, KPIs </a:t>
            </a:r>
            <a:r>
              <a:rPr lang="de-DE" sz="1400" kern="0" dirty="0" err="1">
                <a:solidFill>
                  <a:srgbClr val="000000"/>
                </a:solidFill>
                <a:ea typeface="Arial Unicode MS" pitchFamily="34" charset="-128"/>
                <a:cs typeface="Arial Unicode MS" pitchFamily="34" charset="-128"/>
              </a:rPr>
              <a:t>instantly</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refreshed</a:t>
            </a:r>
            <a:endParaRPr lang="de-DE" sz="1400" kern="0" dirty="0">
              <a:solidFill>
                <a:srgbClr val="000000"/>
              </a:solidFill>
              <a:ea typeface="Arial Unicode MS" pitchFamily="34" charset="-128"/>
              <a:cs typeface="Arial Unicode MS" pitchFamily="34" charset="-128"/>
            </a:endParaRPr>
          </a:p>
          <a:p>
            <a:pPr marL="285778" indent="-285778" defTabSz="1088667" fontAlgn="base">
              <a:spcBef>
                <a:spcPts val="600"/>
              </a:spcBef>
              <a:spcAft>
                <a:spcPct val="0"/>
              </a:spcAft>
              <a:buClr>
                <a:srgbClr val="F0AB00"/>
              </a:buClr>
              <a:buSzPct val="80000"/>
              <a:buFont typeface="Arial" panose="020B0604020202020204" pitchFamily="34" charset="0"/>
              <a:buChar char="•"/>
            </a:pPr>
            <a:r>
              <a:rPr lang="de-DE" sz="1400" kern="0" dirty="0">
                <a:solidFill>
                  <a:srgbClr val="000000"/>
                </a:solidFill>
                <a:ea typeface="Arial Unicode MS" pitchFamily="34" charset="-128"/>
                <a:cs typeface="Arial Unicode MS" pitchFamily="34" charset="-128"/>
              </a:rPr>
              <a:t>Real-time </a:t>
            </a:r>
            <a:r>
              <a:rPr lang="de-DE" sz="1400" kern="0" dirty="0" err="1">
                <a:solidFill>
                  <a:srgbClr val="000000"/>
                </a:solidFill>
                <a:ea typeface="Arial Unicode MS" pitchFamily="34" charset="-128"/>
                <a:cs typeface="Arial Unicode MS" pitchFamily="34" charset="-128"/>
              </a:rPr>
              <a:t>view</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into</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ongoing</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maintenance</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activities</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with</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the</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ability</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to</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re</a:t>
            </a:r>
            <a:r>
              <a:rPr lang="de-DE" sz="1400" kern="0" dirty="0">
                <a:solidFill>
                  <a:srgbClr val="000000"/>
                </a:solidFill>
                <a:ea typeface="Arial Unicode MS" pitchFamily="34" charset="-128"/>
                <a:cs typeface="Arial Unicode MS" pitchFamily="34" charset="-128"/>
              </a:rPr>
              <a:t>-plan </a:t>
            </a:r>
            <a:r>
              <a:rPr lang="de-DE" sz="1400" kern="0" dirty="0" err="1">
                <a:solidFill>
                  <a:srgbClr val="000000"/>
                </a:solidFill>
                <a:ea typeface="Arial Unicode MS" pitchFamily="34" charset="-128"/>
                <a:cs typeface="Arial Unicode MS" pitchFamily="34" charset="-128"/>
              </a:rPr>
              <a:t>schedules</a:t>
            </a:r>
            <a:r>
              <a:rPr lang="de-DE" sz="1400" kern="0" dirty="0">
                <a:solidFill>
                  <a:srgbClr val="000000"/>
                </a:solidFill>
                <a:ea typeface="Arial Unicode MS" pitchFamily="34" charset="-128"/>
                <a:cs typeface="Arial Unicode MS" pitchFamily="34" charset="-128"/>
              </a:rPr>
              <a:t> multiple </a:t>
            </a:r>
            <a:r>
              <a:rPr lang="de-DE" sz="1400" kern="0" dirty="0" err="1">
                <a:solidFill>
                  <a:srgbClr val="000000"/>
                </a:solidFill>
                <a:ea typeface="Arial Unicode MS" pitchFamily="34" charset="-128"/>
                <a:cs typeface="Arial Unicode MS" pitchFamily="34" charset="-128"/>
              </a:rPr>
              <a:t>times</a:t>
            </a:r>
            <a:r>
              <a:rPr lang="de-DE" sz="1400" kern="0" dirty="0">
                <a:solidFill>
                  <a:srgbClr val="000000"/>
                </a:solidFill>
                <a:ea typeface="Arial Unicode MS" pitchFamily="34" charset="-128"/>
                <a:cs typeface="Arial Unicode MS" pitchFamily="34" charset="-128"/>
              </a:rPr>
              <a:t> a </a:t>
            </a:r>
            <a:r>
              <a:rPr lang="de-DE" sz="1400" kern="0" dirty="0" err="1">
                <a:solidFill>
                  <a:srgbClr val="000000"/>
                </a:solidFill>
                <a:ea typeface="Arial Unicode MS" pitchFamily="34" charset="-128"/>
                <a:cs typeface="Arial Unicode MS" pitchFamily="34" charset="-128"/>
              </a:rPr>
              <a:t>day</a:t>
            </a:r>
            <a:endParaRPr lang="de-DE" sz="1400" kern="0" dirty="0">
              <a:solidFill>
                <a:srgbClr val="000000"/>
              </a:solidFill>
              <a:ea typeface="Arial Unicode MS" pitchFamily="34" charset="-128"/>
              <a:cs typeface="Arial Unicode MS" pitchFamily="34" charset="-128"/>
            </a:endParaRPr>
          </a:p>
          <a:p>
            <a:pPr marL="285778" indent="-285778" defTabSz="1088667" fontAlgn="base">
              <a:spcBef>
                <a:spcPts val="600"/>
              </a:spcBef>
              <a:spcAft>
                <a:spcPct val="0"/>
              </a:spcAft>
              <a:buClr>
                <a:srgbClr val="F0AB00"/>
              </a:buClr>
              <a:buSzPct val="80000"/>
              <a:buFont typeface="Arial" panose="020B0604020202020204" pitchFamily="34" charset="0"/>
              <a:buChar char="•"/>
            </a:pPr>
            <a:r>
              <a:rPr lang="de-DE" sz="1400" kern="0" dirty="0" err="1">
                <a:solidFill>
                  <a:srgbClr val="000000"/>
                </a:solidFill>
                <a:ea typeface="Arial Unicode MS" pitchFamily="34" charset="-128"/>
                <a:cs typeface="Arial Unicode MS" pitchFamily="34" charset="-128"/>
              </a:rPr>
              <a:t>Developing</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maintenance</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strategies</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based</a:t>
            </a:r>
            <a:r>
              <a:rPr lang="de-DE" sz="1400" kern="0" dirty="0">
                <a:solidFill>
                  <a:srgbClr val="000000"/>
                </a:solidFill>
                <a:ea typeface="Arial Unicode MS" pitchFamily="34" charset="-128"/>
                <a:cs typeface="Arial Unicode MS" pitchFamily="34" charset="-128"/>
              </a:rPr>
              <a:t> on </a:t>
            </a:r>
            <a:r>
              <a:rPr lang="de-DE" sz="1400" kern="0" dirty="0" err="1">
                <a:solidFill>
                  <a:srgbClr val="000000"/>
                </a:solidFill>
                <a:ea typeface="Arial Unicode MS" pitchFamily="34" charset="-128"/>
                <a:cs typeface="Arial Unicode MS" pitchFamily="34" charset="-128"/>
              </a:rPr>
              <a:t>reliability</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centered</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maintenance</a:t>
            </a:r>
            <a:r>
              <a:rPr lang="de-DE" sz="1400" kern="0" dirty="0">
                <a:solidFill>
                  <a:srgbClr val="000000"/>
                </a:solidFill>
                <a:ea typeface="Arial Unicode MS" pitchFamily="34" charset="-128"/>
                <a:cs typeface="Arial Unicode MS" pitchFamily="34" charset="-128"/>
              </a:rPr>
              <a:t> (RCM) </a:t>
            </a:r>
            <a:r>
              <a:rPr lang="de-DE" sz="1400" kern="0" dirty="0" err="1">
                <a:solidFill>
                  <a:srgbClr val="000000"/>
                </a:solidFill>
                <a:ea typeface="Arial Unicode MS" pitchFamily="34" charset="-128"/>
                <a:cs typeface="Arial Unicode MS" pitchFamily="34" charset="-128"/>
              </a:rPr>
              <a:t>and</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failure</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modes</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and</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effects</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analysis</a:t>
            </a:r>
            <a:r>
              <a:rPr lang="de-DE" sz="1400" kern="0" dirty="0">
                <a:solidFill>
                  <a:srgbClr val="000000"/>
                </a:solidFill>
                <a:ea typeface="Arial Unicode MS" pitchFamily="34" charset="-128"/>
                <a:cs typeface="Arial Unicode MS" pitchFamily="34" charset="-128"/>
              </a:rPr>
              <a:t> (FMEA) </a:t>
            </a:r>
            <a:r>
              <a:rPr lang="de-DE" sz="1400" kern="0" dirty="0" err="1">
                <a:solidFill>
                  <a:srgbClr val="000000"/>
                </a:solidFill>
                <a:ea typeface="Arial Unicode MS" pitchFamily="34" charset="-128"/>
                <a:cs typeface="Arial Unicode MS" pitchFamily="34" charset="-128"/>
              </a:rPr>
              <a:t>and</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asset</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criticality</a:t>
            </a:r>
            <a:r>
              <a:rPr lang="de-DE" sz="1400" kern="0" dirty="0">
                <a:solidFill>
                  <a:srgbClr val="000000"/>
                </a:solidFill>
                <a:ea typeface="Arial Unicode MS" pitchFamily="34" charset="-128"/>
                <a:cs typeface="Arial Unicode MS" pitchFamily="34" charset="-128"/>
              </a:rPr>
              <a:t> </a:t>
            </a:r>
          </a:p>
          <a:p>
            <a:pPr marL="285778" indent="-285778" defTabSz="1088667" fontAlgn="base">
              <a:spcBef>
                <a:spcPts val="600"/>
              </a:spcBef>
              <a:spcAft>
                <a:spcPct val="0"/>
              </a:spcAft>
              <a:buClr>
                <a:srgbClr val="F0AB00"/>
              </a:buClr>
              <a:buSzPct val="80000"/>
              <a:buFont typeface="Arial" panose="020B0604020202020204" pitchFamily="34" charset="0"/>
              <a:buChar char="•"/>
            </a:pPr>
            <a:endParaRPr lang="de-DE" sz="1400" kern="0" dirty="0">
              <a:solidFill>
                <a:srgbClr val="000000"/>
              </a:solidFill>
              <a:ea typeface="Arial Unicode MS" pitchFamily="34" charset="-128"/>
              <a:cs typeface="Arial Unicode MS" pitchFamily="34" charset="-128"/>
            </a:endParaRPr>
          </a:p>
          <a:p>
            <a:pPr marL="285778" indent="-285778" defTabSz="1088667" fontAlgn="base">
              <a:spcBef>
                <a:spcPts val="600"/>
              </a:spcBef>
              <a:spcAft>
                <a:spcPct val="0"/>
              </a:spcAft>
              <a:buClr>
                <a:srgbClr val="F0AB00"/>
              </a:buClr>
              <a:buSzPct val="80000"/>
              <a:buFont typeface="Arial" panose="020B0604020202020204" pitchFamily="34" charset="0"/>
              <a:buChar char="•"/>
            </a:pPr>
            <a:endParaRPr lang="de-DE" sz="1400" kern="0" dirty="0">
              <a:solidFill>
                <a:srgbClr val="000000"/>
              </a:solidFill>
              <a:ea typeface="Arial Unicode MS" pitchFamily="34" charset="-128"/>
              <a:cs typeface="Arial Unicode MS" pitchFamily="34" charset="-128"/>
            </a:endParaRPr>
          </a:p>
        </p:txBody>
      </p:sp>
      <p:sp>
        <p:nvSpPr>
          <p:cNvPr id="14" name="Textfeld 13"/>
          <p:cNvSpPr txBox="1"/>
          <p:nvPr/>
        </p:nvSpPr>
        <p:spPr>
          <a:xfrm>
            <a:off x="6773289" y="4818737"/>
            <a:ext cx="4530987" cy="1954833"/>
          </a:xfrm>
          <a:prstGeom prst="rect">
            <a:avLst/>
          </a:prstGeom>
          <a:noFill/>
        </p:spPr>
        <p:txBody>
          <a:bodyPr wrap="square" lIns="0" tIns="0" rIns="0" bIns="0" rtlCol="0">
            <a:spAutoFit/>
          </a:bodyPr>
          <a:lstStyle/>
          <a:p>
            <a:pPr marL="285778" indent="-285778" defTabSz="1088667" fontAlgn="base">
              <a:spcBef>
                <a:spcPts val="600"/>
              </a:spcBef>
              <a:spcAft>
                <a:spcPct val="0"/>
              </a:spcAft>
              <a:buClr>
                <a:srgbClr val="F0AB00"/>
              </a:buClr>
              <a:buSzPct val="80000"/>
              <a:buFont typeface="Arial" panose="020B0604020202020204" pitchFamily="34" charset="0"/>
              <a:buChar char="•"/>
            </a:pPr>
            <a:r>
              <a:rPr lang="de-DE" sz="1400" kern="0" dirty="0" err="1">
                <a:solidFill>
                  <a:srgbClr val="000000"/>
                </a:solidFill>
                <a:ea typeface="Arial Unicode MS" pitchFamily="34" charset="-128"/>
                <a:cs typeface="Arial Unicode MS" pitchFamily="34" charset="-128"/>
              </a:rPr>
              <a:t>Planning</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and</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budgeting</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for</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lifecycle</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costs</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capital</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expenditure</a:t>
            </a:r>
            <a:r>
              <a:rPr lang="de-DE" sz="1400" kern="0" dirty="0">
                <a:solidFill>
                  <a:srgbClr val="000000"/>
                </a:solidFill>
                <a:ea typeface="Arial Unicode MS" pitchFamily="34" charset="-128"/>
                <a:cs typeface="Arial Unicode MS" pitchFamily="34" charset="-128"/>
              </a:rPr>
              <a:t>/ operational </a:t>
            </a:r>
            <a:r>
              <a:rPr lang="de-DE" sz="1400" kern="0" dirty="0" err="1">
                <a:solidFill>
                  <a:srgbClr val="000000"/>
                </a:solidFill>
                <a:ea typeface="Arial Unicode MS" pitchFamily="34" charset="-128"/>
                <a:cs typeface="Arial Unicode MS" pitchFamily="34" charset="-128"/>
              </a:rPr>
              <a:t>expenditure</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based</a:t>
            </a:r>
            <a:r>
              <a:rPr lang="de-DE" sz="1400" kern="0" dirty="0">
                <a:solidFill>
                  <a:srgbClr val="000000"/>
                </a:solidFill>
                <a:ea typeface="Arial Unicode MS" pitchFamily="34" charset="-128"/>
                <a:cs typeface="Arial Unicode MS" pitchFamily="34" charset="-128"/>
              </a:rPr>
              <a:t> on </a:t>
            </a:r>
            <a:r>
              <a:rPr lang="de-DE" sz="1400" kern="0" dirty="0" err="1">
                <a:solidFill>
                  <a:srgbClr val="000000"/>
                </a:solidFill>
                <a:ea typeface="Arial Unicode MS" pitchFamily="34" charset="-128"/>
                <a:cs typeface="Arial Unicode MS" pitchFamily="34" charset="-128"/>
              </a:rPr>
              <a:t>risk</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and</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performance</a:t>
            </a:r>
            <a:endParaRPr lang="de-DE" sz="1400" kern="0" dirty="0">
              <a:solidFill>
                <a:srgbClr val="000000"/>
              </a:solidFill>
              <a:ea typeface="Arial Unicode MS" pitchFamily="34" charset="-128"/>
              <a:cs typeface="Arial Unicode MS" pitchFamily="34" charset="-128"/>
            </a:endParaRPr>
          </a:p>
          <a:p>
            <a:pPr marL="285778" indent="-285778" defTabSz="1088667" fontAlgn="base">
              <a:spcBef>
                <a:spcPts val="600"/>
              </a:spcBef>
              <a:spcAft>
                <a:spcPct val="0"/>
              </a:spcAft>
              <a:buClr>
                <a:srgbClr val="F0AB00"/>
              </a:buClr>
              <a:buSzPct val="80000"/>
              <a:buFont typeface="Arial" panose="020B0604020202020204" pitchFamily="34" charset="0"/>
              <a:buChar char="•"/>
            </a:pPr>
            <a:r>
              <a:rPr lang="de-DE" sz="1400" kern="0" dirty="0">
                <a:solidFill>
                  <a:srgbClr val="000000"/>
                </a:solidFill>
                <a:ea typeface="Arial Unicode MS" pitchFamily="34" charset="-128"/>
                <a:cs typeface="Arial Unicode MS" pitchFamily="34" charset="-128"/>
              </a:rPr>
              <a:t>Simulation, </a:t>
            </a:r>
            <a:r>
              <a:rPr lang="de-DE" sz="1400" kern="0" dirty="0" err="1">
                <a:solidFill>
                  <a:srgbClr val="000000"/>
                </a:solidFill>
                <a:ea typeface="Arial Unicode MS" pitchFamily="34" charset="-128"/>
                <a:cs typeface="Arial Unicode MS" pitchFamily="34" charset="-128"/>
              </a:rPr>
              <a:t>planning</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and</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optimization</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of</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maintenance</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activities</a:t>
            </a:r>
            <a:endParaRPr lang="de-DE" sz="1400" kern="0" dirty="0">
              <a:solidFill>
                <a:srgbClr val="000000"/>
              </a:solidFill>
              <a:ea typeface="Arial Unicode MS" pitchFamily="34" charset="-128"/>
              <a:cs typeface="Arial Unicode MS" pitchFamily="34" charset="-128"/>
            </a:endParaRPr>
          </a:p>
          <a:p>
            <a:pPr marL="285778" indent="-285778" defTabSz="1088667" fontAlgn="base">
              <a:spcBef>
                <a:spcPts val="600"/>
              </a:spcBef>
              <a:spcAft>
                <a:spcPct val="0"/>
              </a:spcAft>
              <a:buClr>
                <a:srgbClr val="F0AB00"/>
              </a:buClr>
              <a:buSzPct val="80000"/>
              <a:buFont typeface="Arial" panose="020B0604020202020204" pitchFamily="34" charset="0"/>
              <a:buChar char="•"/>
            </a:pPr>
            <a:r>
              <a:rPr lang="de-DE" sz="1400" kern="0" dirty="0" err="1">
                <a:solidFill>
                  <a:srgbClr val="000000"/>
                </a:solidFill>
                <a:ea typeface="Arial Unicode MS" pitchFamily="34" charset="-128"/>
                <a:cs typeface="Arial Unicode MS" pitchFamily="34" charset="-128"/>
              </a:rPr>
              <a:t>Process</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integration</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with</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predictive</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maintenance</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and</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service</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and</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asset</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intelligence</a:t>
            </a:r>
            <a:r>
              <a:rPr lang="de-DE" sz="1400" kern="0" dirty="0">
                <a:solidFill>
                  <a:srgbClr val="000000"/>
                </a:solidFill>
                <a:ea typeface="Arial Unicode MS" pitchFamily="34" charset="-128"/>
                <a:cs typeface="Arial Unicode MS" pitchFamily="34" charset="-128"/>
              </a:rPr>
              <a:t> </a:t>
            </a:r>
            <a:r>
              <a:rPr lang="de-DE" sz="1400" kern="0" dirty="0" err="1">
                <a:solidFill>
                  <a:srgbClr val="000000"/>
                </a:solidFill>
                <a:ea typeface="Arial Unicode MS" pitchFamily="34" charset="-128"/>
                <a:cs typeface="Arial Unicode MS" pitchFamily="34" charset="-128"/>
              </a:rPr>
              <a:t>network</a:t>
            </a:r>
            <a:r>
              <a:rPr lang="de-DE" sz="1400" kern="0" dirty="0">
                <a:solidFill>
                  <a:srgbClr val="000000"/>
                </a:solidFill>
                <a:ea typeface="Arial Unicode MS" pitchFamily="34" charset="-128"/>
                <a:cs typeface="Arial Unicode MS" pitchFamily="34" charset="-128"/>
              </a:rPr>
              <a:t> </a:t>
            </a:r>
          </a:p>
          <a:p>
            <a:pPr marL="285778" indent="-285778" defTabSz="1088667" fontAlgn="base">
              <a:spcBef>
                <a:spcPts val="600"/>
              </a:spcBef>
              <a:spcAft>
                <a:spcPct val="0"/>
              </a:spcAft>
              <a:buClr>
                <a:srgbClr val="F0AB00"/>
              </a:buClr>
              <a:buSzPct val="80000"/>
              <a:buFont typeface="Arial" panose="020B0604020202020204" pitchFamily="34" charset="0"/>
              <a:buChar char="•"/>
            </a:pPr>
            <a:endParaRPr lang="de-DE" sz="1400" kern="0" dirty="0">
              <a:solidFill>
                <a:srgbClr val="000000"/>
              </a:solidFill>
              <a:ea typeface="Arial Unicode MS" pitchFamily="34" charset="-128"/>
              <a:cs typeface="Arial Unicode MS" pitchFamily="34" charset="-128"/>
            </a:endParaRPr>
          </a:p>
        </p:txBody>
      </p:sp>
    </p:spTree>
    <p:extLst>
      <p:ext uri="{BB962C8B-B14F-4D97-AF65-F5344CB8AC3E}">
        <p14:creationId xmlns:p14="http://schemas.microsoft.com/office/powerpoint/2010/main" val="90560009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tLang="de-DE" dirty="0"/>
              <a:t>Quality Management (QM)</a:t>
            </a:r>
            <a:endParaRPr lang="de-DE" dirty="0"/>
          </a:p>
        </p:txBody>
      </p:sp>
      <p:sp>
        <p:nvSpPr>
          <p:cNvPr id="3" name="Untertitel 2"/>
          <p:cNvSpPr>
            <a:spLocks noGrp="1"/>
          </p:cNvSpPr>
          <p:nvPr>
            <p:ph type="subTitle" idx="1"/>
          </p:nvPr>
        </p:nvSpPr>
        <p:spPr/>
        <p:txBody>
          <a:bodyPr/>
          <a:lstStyle/>
          <a:p>
            <a:r>
              <a:rPr lang="en-US" dirty="0"/>
              <a:t>Curriculum: Introduction to S/4HANA using Global Bike</a:t>
            </a:r>
          </a:p>
          <a:p>
            <a:endParaRPr lang="en-US" dirty="0"/>
          </a:p>
        </p:txBody>
      </p:sp>
    </p:spTree>
    <p:extLst>
      <p:ext uri="{BB962C8B-B14F-4D97-AF65-F5344CB8AC3E}">
        <p14:creationId xmlns:p14="http://schemas.microsoft.com/office/powerpoint/2010/main" val="92319252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324167" y="1337791"/>
            <a:ext cx="11544866" cy="4745331"/>
          </a:xfrm>
        </p:spPr>
        <p:txBody>
          <a:bodyPr/>
          <a:lstStyle/>
          <a:p>
            <a:endParaRPr lang="de-DE" dirty="0"/>
          </a:p>
          <a:p>
            <a:endParaRPr lang="de-DE" dirty="0"/>
          </a:p>
          <a:p>
            <a:r>
              <a:rPr lang="de-DE" sz="2000" dirty="0"/>
              <a:t>Challenge: </a:t>
            </a:r>
            <a:r>
              <a:rPr lang="de-DE" sz="2000" dirty="0" err="1"/>
              <a:t>mass</a:t>
            </a:r>
            <a:r>
              <a:rPr lang="de-DE" sz="2000" dirty="0"/>
              <a:t> </a:t>
            </a:r>
            <a:r>
              <a:rPr lang="de-DE" sz="2000" dirty="0" err="1"/>
              <a:t>personalization</a:t>
            </a:r>
            <a:r>
              <a:rPr lang="de-DE" sz="2000" dirty="0"/>
              <a:t> </a:t>
            </a:r>
            <a:r>
              <a:rPr lang="de-DE" sz="2000" dirty="0" err="1"/>
              <a:t>while</a:t>
            </a:r>
            <a:r>
              <a:rPr lang="de-DE" sz="2000" dirty="0"/>
              <a:t> </a:t>
            </a:r>
            <a:r>
              <a:rPr lang="de-DE" sz="2000" dirty="0" err="1"/>
              <a:t>ensuring</a:t>
            </a:r>
            <a:r>
              <a:rPr lang="de-DE" sz="2000" dirty="0"/>
              <a:t> </a:t>
            </a:r>
            <a:r>
              <a:rPr lang="de-DE" sz="2000" dirty="0" err="1"/>
              <a:t>consistent</a:t>
            </a:r>
            <a:r>
              <a:rPr lang="de-DE" sz="2000" dirty="0"/>
              <a:t> </a:t>
            </a:r>
            <a:r>
              <a:rPr lang="de-DE" sz="2000" dirty="0" err="1"/>
              <a:t>quality</a:t>
            </a:r>
            <a:r>
              <a:rPr lang="de-DE" sz="2000" dirty="0"/>
              <a:t> in </a:t>
            </a:r>
            <a:r>
              <a:rPr lang="de-DE" sz="2000" dirty="0" err="1"/>
              <a:t>every</a:t>
            </a:r>
            <a:r>
              <a:rPr lang="de-DE" sz="2000" dirty="0"/>
              <a:t> </a:t>
            </a:r>
            <a:r>
              <a:rPr lang="de-DE" sz="2000" dirty="0" err="1"/>
              <a:t>product</a:t>
            </a:r>
            <a:endParaRPr lang="de-DE" sz="2000" dirty="0"/>
          </a:p>
          <a:p>
            <a:endParaRPr lang="de-DE" sz="2000" dirty="0"/>
          </a:p>
          <a:p>
            <a:r>
              <a:rPr lang="de-DE" sz="2000" dirty="0" err="1"/>
              <a:t>Manufacturers</a:t>
            </a:r>
            <a:r>
              <a:rPr lang="de-DE" sz="2000" dirty="0"/>
              <a:t> </a:t>
            </a:r>
            <a:r>
              <a:rPr lang="de-DE" sz="2000" dirty="0" err="1"/>
              <a:t>require</a:t>
            </a:r>
            <a:r>
              <a:rPr lang="de-DE" sz="2000" dirty="0"/>
              <a:t> flexible </a:t>
            </a:r>
            <a:r>
              <a:rPr lang="de-DE" sz="2000" dirty="0" err="1"/>
              <a:t>and</a:t>
            </a:r>
            <a:r>
              <a:rPr lang="de-DE" sz="2000" dirty="0"/>
              <a:t> </a:t>
            </a:r>
            <a:r>
              <a:rPr lang="de-DE" sz="2000" dirty="0" err="1"/>
              <a:t>intergrated</a:t>
            </a:r>
            <a:r>
              <a:rPr lang="de-DE" sz="2000" dirty="0"/>
              <a:t> QM </a:t>
            </a:r>
            <a:r>
              <a:rPr lang="de-DE" sz="2000" dirty="0" err="1"/>
              <a:t>processes</a:t>
            </a:r>
            <a:r>
              <a:rPr lang="de-DE" sz="2000" dirty="0"/>
              <a:t> </a:t>
            </a:r>
            <a:r>
              <a:rPr lang="de-DE" sz="2000" dirty="0" err="1"/>
              <a:t>from</a:t>
            </a:r>
            <a:r>
              <a:rPr lang="de-DE" sz="2000" dirty="0"/>
              <a:t> design </a:t>
            </a:r>
            <a:r>
              <a:rPr lang="de-DE" sz="2000" dirty="0" err="1"/>
              <a:t>to</a:t>
            </a:r>
            <a:r>
              <a:rPr lang="de-DE" sz="2000" dirty="0"/>
              <a:t> final </a:t>
            </a:r>
            <a:r>
              <a:rPr lang="de-DE" sz="2000" dirty="0" err="1"/>
              <a:t>delivery</a:t>
            </a:r>
            <a:endParaRPr lang="de-DE" sz="2000" dirty="0"/>
          </a:p>
          <a:p>
            <a:endParaRPr lang="de-DE" sz="2000" dirty="0"/>
          </a:p>
          <a:p>
            <a:r>
              <a:rPr lang="de-DE" sz="2000" dirty="0" err="1"/>
              <a:t>With</a:t>
            </a:r>
            <a:r>
              <a:rPr lang="de-DE" sz="2000" dirty="0"/>
              <a:t> </a:t>
            </a:r>
            <a:r>
              <a:rPr lang="de-DE" sz="2000" b="1" dirty="0"/>
              <a:t>S/4HANA</a:t>
            </a:r>
            <a:r>
              <a:rPr lang="de-DE" sz="2000" dirty="0"/>
              <a:t>, Quality </a:t>
            </a:r>
            <a:r>
              <a:rPr lang="de-DE" sz="2000" dirty="0" err="1"/>
              <a:t>management</a:t>
            </a:r>
            <a:r>
              <a:rPr lang="de-DE" sz="2000" dirty="0"/>
              <a:t> </a:t>
            </a:r>
            <a:r>
              <a:rPr lang="de-DE" sz="2000" dirty="0" err="1"/>
              <a:t>becomes</a:t>
            </a:r>
            <a:r>
              <a:rPr lang="de-DE" sz="2000" dirty="0"/>
              <a:t> </a:t>
            </a:r>
            <a:r>
              <a:rPr lang="de-DE" sz="2000" dirty="0" err="1"/>
              <a:t>fully</a:t>
            </a:r>
            <a:r>
              <a:rPr lang="de-DE" sz="2000" dirty="0"/>
              <a:t> </a:t>
            </a:r>
            <a:r>
              <a:rPr lang="de-DE" sz="2000" dirty="0" err="1"/>
              <a:t>integrated</a:t>
            </a:r>
            <a:r>
              <a:rPr lang="de-DE" sz="2000" dirty="0"/>
              <a:t> in </a:t>
            </a:r>
            <a:r>
              <a:rPr lang="de-DE" sz="2000" dirty="0" err="1"/>
              <a:t>the</a:t>
            </a:r>
            <a:r>
              <a:rPr lang="de-DE" sz="2000" dirty="0"/>
              <a:t> </a:t>
            </a:r>
            <a:r>
              <a:rPr lang="de-DE" sz="2000" dirty="0" err="1"/>
              <a:t>entire</a:t>
            </a:r>
            <a:r>
              <a:rPr lang="de-DE" sz="2000" dirty="0"/>
              <a:t> </a:t>
            </a:r>
            <a:r>
              <a:rPr lang="de-DE" sz="2000" dirty="0" err="1"/>
              <a:t>quality</a:t>
            </a:r>
            <a:r>
              <a:rPr lang="de-DE" sz="2000" dirty="0"/>
              <a:t> </a:t>
            </a:r>
            <a:r>
              <a:rPr lang="de-DE" sz="2000" dirty="0" err="1"/>
              <a:t>process</a:t>
            </a:r>
            <a:endParaRPr lang="de-DE" sz="2000" dirty="0"/>
          </a:p>
          <a:p>
            <a:pPr lvl="1"/>
            <a:r>
              <a:rPr lang="de-DE" sz="2000" dirty="0" err="1"/>
              <a:t>Improves</a:t>
            </a:r>
            <a:r>
              <a:rPr lang="de-DE" sz="2000" dirty="0"/>
              <a:t> </a:t>
            </a:r>
            <a:r>
              <a:rPr lang="de-DE" sz="2000" dirty="0" err="1"/>
              <a:t>the</a:t>
            </a:r>
            <a:r>
              <a:rPr lang="de-DE" sz="2000" dirty="0"/>
              <a:t> Segment </a:t>
            </a:r>
            <a:r>
              <a:rPr lang="de-DE" sz="2000" dirty="0" err="1"/>
              <a:t>of</a:t>
            </a:r>
            <a:r>
              <a:rPr lang="de-DE" sz="2000" dirty="0"/>
              <a:t> </a:t>
            </a:r>
            <a:r>
              <a:rPr lang="de-DE" sz="2000" dirty="0" err="1"/>
              <a:t>One</a:t>
            </a:r>
            <a:r>
              <a:rPr lang="de-DE" sz="2000" dirty="0"/>
              <a:t> </a:t>
            </a:r>
            <a:r>
              <a:rPr lang="de-DE" sz="2000" dirty="0" err="1"/>
              <a:t>process</a:t>
            </a:r>
            <a:endParaRPr lang="de-DE" sz="2000" dirty="0"/>
          </a:p>
          <a:p>
            <a:pPr lvl="1"/>
            <a:endParaRPr lang="de-DE" sz="1800" dirty="0"/>
          </a:p>
          <a:p>
            <a:r>
              <a:rPr lang="de-DE" sz="1999" dirty="0" err="1"/>
              <a:t>Streamlined</a:t>
            </a:r>
            <a:r>
              <a:rPr lang="de-DE" sz="1999" dirty="0"/>
              <a:t> </a:t>
            </a:r>
            <a:r>
              <a:rPr lang="de-DE" sz="1999" dirty="0" err="1"/>
              <a:t>and</a:t>
            </a:r>
            <a:r>
              <a:rPr lang="de-DE" sz="1999" dirty="0"/>
              <a:t> </a:t>
            </a:r>
            <a:r>
              <a:rPr lang="de-DE" sz="1999" dirty="0" err="1"/>
              <a:t>exceptional</a:t>
            </a:r>
            <a:r>
              <a:rPr lang="de-DE" sz="1999" dirty="0"/>
              <a:t> end </a:t>
            </a:r>
            <a:r>
              <a:rPr lang="de-DE" sz="1999" dirty="0" err="1"/>
              <a:t>user</a:t>
            </a:r>
            <a:r>
              <a:rPr lang="de-DE" sz="1999" dirty="0"/>
              <a:t> </a:t>
            </a:r>
            <a:r>
              <a:rPr lang="de-DE" sz="1999" dirty="0" err="1"/>
              <a:t>experience</a:t>
            </a:r>
            <a:r>
              <a:rPr lang="de-DE" sz="1999" dirty="0"/>
              <a:t> </a:t>
            </a:r>
            <a:r>
              <a:rPr lang="de-DE" sz="1999" dirty="0" err="1"/>
              <a:t>together</a:t>
            </a:r>
            <a:r>
              <a:rPr lang="de-DE" sz="1999" dirty="0"/>
              <a:t> </a:t>
            </a:r>
            <a:r>
              <a:rPr lang="de-DE" sz="1999" dirty="0" err="1"/>
              <a:t>with</a:t>
            </a:r>
            <a:r>
              <a:rPr lang="de-DE" sz="1999" dirty="0"/>
              <a:t> </a:t>
            </a:r>
            <a:r>
              <a:rPr lang="de-DE" sz="1999" dirty="0" err="1"/>
              <a:t>new</a:t>
            </a:r>
            <a:r>
              <a:rPr lang="de-DE" sz="1999" dirty="0"/>
              <a:t> </a:t>
            </a:r>
            <a:r>
              <a:rPr lang="de-DE" sz="1999" dirty="0" err="1"/>
              <a:t>functionalities</a:t>
            </a:r>
            <a:endParaRPr lang="de-DE" sz="1999" dirty="0"/>
          </a:p>
        </p:txBody>
      </p:sp>
      <p:sp>
        <p:nvSpPr>
          <p:cNvPr id="3" name="Titel 2"/>
          <p:cNvSpPr>
            <a:spLocks noGrp="1"/>
          </p:cNvSpPr>
          <p:nvPr>
            <p:ph type="title"/>
          </p:nvPr>
        </p:nvSpPr>
        <p:spPr/>
        <p:txBody>
          <a:bodyPr/>
          <a:lstStyle/>
          <a:p>
            <a:r>
              <a:rPr lang="de-DE" dirty="0" err="1"/>
              <a:t>Innovations</a:t>
            </a:r>
            <a:r>
              <a:rPr lang="de-DE" dirty="0"/>
              <a:t> in S/4HANA in QM</a:t>
            </a:r>
            <a:br>
              <a:rPr lang="de-DE" dirty="0"/>
            </a:br>
            <a:r>
              <a:rPr lang="de-DE" dirty="0"/>
              <a:t>Integrated QM </a:t>
            </a:r>
            <a:r>
              <a:rPr lang="de-DE" dirty="0" err="1"/>
              <a:t>capabilties</a:t>
            </a:r>
            <a:endParaRPr lang="de-DE" dirty="0"/>
          </a:p>
        </p:txBody>
      </p:sp>
    </p:spTree>
    <p:extLst>
      <p:ext uri="{BB962C8B-B14F-4D97-AF65-F5344CB8AC3E}">
        <p14:creationId xmlns:p14="http://schemas.microsoft.com/office/powerpoint/2010/main" val="207624044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err="1"/>
              <a:t>Innovations</a:t>
            </a:r>
            <a:r>
              <a:rPr lang="de-DE" dirty="0"/>
              <a:t> in S/4HANA in QM</a:t>
            </a:r>
            <a:br>
              <a:rPr lang="de-DE" dirty="0"/>
            </a:br>
            <a:r>
              <a:rPr lang="de-DE" dirty="0"/>
              <a:t>Integrated QM </a:t>
            </a:r>
            <a:r>
              <a:rPr lang="de-DE" dirty="0" err="1"/>
              <a:t>capabilties</a:t>
            </a:r>
            <a:endParaRPr lang="de-DE" dirty="0"/>
          </a:p>
        </p:txBody>
      </p:sp>
      <p:sp>
        <p:nvSpPr>
          <p:cNvPr id="4" name="Abgerundetes Rechteck 3"/>
          <p:cNvSpPr/>
          <p:nvPr/>
        </p:nvSpPr>
        <p:spPr bwMode="gray">
          <a:xfrm>
            <a:off x="1187806" y="1396942"/>
            <a:ext cx="9610248" cy="5034583"/>
          </a:xfrm>
          <a:prstGeom prst="roundRect">
            <a:avLst/>
          </a:prstGeom>
          <a:ln>
            <a:headEnd/>
            <a:tailEnd/>
          </a:ln>
        </p:spPr>
        <p:style>
          <a:lnRef idx="2">
            <a:schemeClr val="accent3"/>
          </a:lnRef>
          <a:fillRef idx="1">
            <a:schemeClr val="lt1"/>
          </a:fillRef>
          <a:effectRef idx="0">
            <a:schemeClr val="accent3"/>
          </a:effectRef>
          <a:fontRef idx="minor">
            <a:schemeClr val="dk1"/>
          </a:fontRef>
        </p:style>
        <p:txBody>
          <a:bodyPr lIns="90021" tIns="72017" rIns="90021" bIns="72017" rtlCol="0" anchor="ctr"/>
          <a:lstStyle/>
          <a:p>
            <a:pPr algn="ctr" defTabSz="914583" fontAlgn="base">
              <a:spcBef>
                <a:spcPct val="50000"/>
              </a:spcBef>
              <a:spcAft>
                <a:spcPct val="0"/>
              </a:spcAft>
              <a:buClr>
                <a:srgbClr val="F0AB00"/>
              </a:buClr>
              <a:buSzPct val="80000"/>
            </a:pPr>
            <a:endParaRPr lang="de-DE" sz="2000" kern="0" dirty="0" err="1">
              <a:ea typeface="Arial Unicode MS" pitchFamily="34" charset="-128"/>
              <a:cs typeface="Arial Unicode MS" pitchFamily="34" charset="-128"/>
            </a:endParaRPr>
          </a:p>
        </p:txBody>
      </p:sp>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75187" y="1182192"/>
            <a:ext cx="2732032" cy="2111117"/>
          </a:xfrm>
          <a:prstGeom prst="rect">
            <a:avLst/>
          </a:prstGeom>
        </p:spPr>
      </p:pic>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84548" y="3018165"/>
            <a:ext cx="2024103" cy="2024103"/>
          </a:xfrm>
          <a:prstGeom prst="rect">
            <a:avLst/>
          </a:prstGeom>
        </p:spPr>
      </p:pic>
      <p:pic>
        <p:nvPicPr>
          <p:cNvPr id="7" name="Grafi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37972" y="4238699"/>
            <a:ext cx="1785171" cy="1785171"/>
          </a:xfrm>
          <a:prstGeom prst="rect">
            <a:avLst/>
          </a:prstGeom>
        </p:spPr>
      </p:pic>
      <p:pic>
        <p:nvPicPr>
          <p:cNvPr id="8" name="Grafik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97403" y="4238699"/>
            <a:ext cx="1838553" cy="1838553"/>
          </a:xfrm>
          <a:prstGeom prst="rect">
            <a:avLst/>
          </a:prstGeom>
        </p:spPr>
      </p:pic>
      <p:pic>
        <p:nvPicPr>
          <p:cNvPr id="9" name="Grafik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00160" y="2096150"/>
            <a:ext cx="1462215" cy="1462215"/>
          </a:xfrm>
          <a:prstGeom prst="rect">
            <a:avLst/>
          </a:prstGeom>
        </p:spPr>
      </p:pic>
      <p:sp>
        <p:nvSpPr>
          <p:cNvPr id="10" name="Textfeld 9"/>
          <p:cNvSpPr txBox="1"/>
          <p:nvPr/>
        </p:nvSpPr>
        <p:spPr>
          <a:xfrm>
            <a:off x="4668675" y="5657791"/>
            <a:ext cx="2855848" cy="277063"/>
          </a:xfrm>
          <a:prstGeom prst="rect">
            <a:avLst/>
          </a:prstGeom>
          <a:noFill/>
        </p:spPr>
        <p:txBody>
          <a:bodyPr wrap="square" lIns="0" tIns="0" rIns="0" bIns="0" rtlCol="0">
            <a:spAutoFit/>
          </a:bodyPr>
          <a:lstStyle/>
          <a:p>
            <a:pPr fontAlgn="base">
              <a:spcBef>
                <a:spcPts val="600"/>
              </a:spcBef>
              <a:spcAft>
                <a:spcPct val="0"/>
              </a:spcAft>
              <a:buClr>
                <a:srgbClr val="F0AB00"/>
              </a:buClr>
              <a:buSzPct val="80000"/>
            </a:pPr>
            <a:r>
              <a:rPr lang="de-DE" sz="1800" b="1" kern="0" dirty="0">
                <a:solidFill>
                  <a:schemeClr val="tx2">
                    <a:lumMod val="75000"/>
                  </a:schemeClr>
                </a:solidFill>
                <a:ea typeface="Arial Unicode MS" pitchFamily="34" charset="-128"/>
                <a:cs typeface="Arial Unicode MS" pitchFamily="34" charset="-128"/>
              </a:rPr>
              <a:t>Integrated QM </a:t>
            </a:r>
            <a:r>
              <a:rPr lang="de-DE" sz="1800" b="1" kern="0" dirty="0" err="1">
                <a:solidFill>
                  <a:schemeClr val="tx2">
                    <a:lumMod val="75000"/>
                  </a:schemeClr>
                </a:solidFill>
                <a:ea typeface="Arial Unicode MS" pitchFamily="34" charset="-128"/>
                <a:cs typeface="Arial Unicode MS" pitchFamily="34" charset="-128"/>
              </a:rPr>
              <a:t>capabilities</a:t>
            </a:r>
            <a:endParaRPr lang="de-DE" sz="1800" b="1" kern="0" dirty="0">
              <a:solidFill>
                <a:schemeClr val="tx2">
                  <a:lumMod val="75000"/>
                </a:schemeClr>
              </a:solidFill>
              <a:ea typeface="Arial Unicode MS" pitchFamily="34" charset="-128"/>
              <a:cs typeface="Arial Unicode MS" pitchFamily="34" charset="-128"/>
            </a:endParaRPr>
          </a:p>
        </p:txBody>
      </p:sp>
      <p:sp>
        <p:nvSpPr>
          <p:cNvPr id="11" name="Textfeld 10"/>
          <p:cNvSpPr txBox="1"/>
          <p:nvPr/>
        </p:nvSpPr>
        <p:spPr>
          <a:xfrm>
            <a:off x="1575125" y="5975547"/>
            <a:ext cx="1625151" cy="215494"/>
          </a:xfrm>
          <a:prstGeom prst="rect">
            <a:avLst/>
          </a:prstGeom>
          <a:noFill/>
        </p:spPr>
        <p:txBody>
          <a:bodyPr wrap="square" lIns="0" tIns="0" rIns="0" bIns="0" rtlCol="0">
            <a:spAutoFit/>
          </a:bodyPr>
          <a:lstStyle/>
          <a:p>
            <a:pPr fontAlgn="base">
              <a:spcBef>
                <a:spcPts val="600"/>
              </a:spcBef>
              <a:spcAft>
                <a:spcPct val="0"/>
              </a:spcAft>
              <a:buClr>
                <a:srgbClr val="F0AB00"/>
              </a:buClr>
              <a:buSzPct val="80000"/>
            </a:pPr>
            <a:r>
              <a:rPr lang="de-DE" sz="1400" b="1" kern="0" dirty="0" err="1">
                <a:solidFill>
                  <a:schemeClr val="tx2">
                    <a:lumMod val="75000"/>
                  </a:schemeClr>
                </a:solidFill>
                <a:ea typeface="Arial Unicode MS" pitchFamily="34" charset="-128"/>
                <a:cs typeface="Arial Unicode MS" pitchFamily="34" charset="-128"/>
              </a:rPr>
              <a:t>IoT</a:t>
            </a:r>
            <a:r>
              <a:rPr lang="de-DE" sz="1400" b="1" kern="0" dirty="0">
                <a:solidFill>
                  <a:schemeClr val="tx2">
                    <a:lumMod val="75000"/>
                  </a:schemeClr>
                </a:solidFill>
                <a:ea typeface="Arial Unicode MS" pitchFamily="34" charset="-128"/>
                <a:cs typeface="Arial Unicode MS" pitchFamily="34" charset="-128"/>
              </a:rPr>
              <a:t> </a:t>
            </a:r>
            <a:r>
              <a:rPr lang="de-DE" sz="1400" b="1" kern="0" dirty="0" err="1">
                <a:solidFill>
                  <a:schemeClr val="tx2">
                    <a:lumMod val="75000"/>
                  </a:schemeClr>
                </a:solidFill>
                <a:ea typeface="Arial Unicode MS" pitchFamily="34" charset="-128"/>
                <a:cs typeface="Arial Unicode MS" pitchFamily="34" charset="-128"/>
              </a:rPr>
              <a:t>connectivity</a:t>
            </a:r>
            <a:endParaRPr lang="de-DE" sz="1400" b="1" kern="0" dirty="0">
              <a:solidFill>
                <a:schemeClr val="tx2">
                  <a:lumMod val="75000"/>
                </a:schemeClr>
              </a:solidFill>
              <a:ea typeface="Arial Unicode MS" pitchFamily="34" charset="-128"/>
              <a:cs typeface="Arial Unicode MS" pitchFamily="34" charset="-128"/>
            </a:endParaRPr>
          </a:p>
        </p:txBody>
      </p:sp>
      <p:sp>
        <p:nvSpPr>
          <p:cNvPr id="12" name="Textfeld 11"/>
          <p:cNvSpPr txBox="1"/>
          <p:nvPr/>
        </p:nvSpPr>
        <p:spPr>
          <a:xfrm>
            <a:off x="9355173" y="5975547"/>
            <a:ext cx="1786076" cy="215494"/>
          </a:xfrm>
          <a:prstGeom prst="rect">
            <a:avLst/>
          </a:prstGeom>
          <a:noFill/>
        </p:spPr>
        <p:txBody>
          <a:bodyPr wrap="square" lIns="0" tIns="0" rIns="0" bIns="0" rtlCol="0">
            <a:spAutoFit/>
          </a:bodyPr>
          <a:lstStyle/>
          <a:p>
            <a:pPr fontAlgn="base">
              <a:spcBef>
                <a:spcPts val="600"/>
              </a:spcBef>
              <a:spcAft>
                <a:spcPct val="0"/>
              </a:spcAft>
              <a:buClr>
                <a:srgbClr val="F0AB00"/>
              </a:buClr>
              <a:buSzPct val="80000"/>
            </a:pPr>
            <a:r>
              <a:rPr lang="de-DE" sz="1400" b="1" kern="0" dirty="0">
                <a:solidFill>
                  <a:schemeClr val="tx2">
                    <a:lumMod val="75000"/>
                  </a:schemeClr>
                </a:solidFill>
                <a:ea typeface="Arial Unicode MS" pitchFamily="34" charset="-128"/>
                <a:cs typeface="Arial Unicode MS" pitchFamily="34" charset="-128"/>
              </a:rPr>
              <a:t>Digital Core</a:t>
            </a:r>
          </a:p>
        </p:txBody>
      </p:sp>
      <p:sp>
        <p:nvSpPr>
          <p:cNvPr id="13" name="Textfeld 12"/>
          <p:cNvSpPr txBox="1"/>
          <p:nvPr/>
        </p:nvSpPr>
        <p:spPr>
          <a:xfrm>
            <a:off x="1500159" y="1687819"/>
            <a:ext cx="2158900" cy="430987"/>
          </a:xfrm>
          <a:prstGeom prst="rect">
            <a:avLst/>
          </a:prstGeom>
          <a:noFill/>
        </p:spPr>
        <p:txBody>
          <a:bodyPr wrap="square" lIns="0" tIns="0" rIns="0" bIns="0" rtlCol="0">
            <a:spAutoFit/>
          </a:bodyPr>
          <a:lstStyle/>
          <a:p>
            <a:pPr fontAlgn="base">
              <a:spcBef>
                <a:spcPts val="600"/>
              </a:spcBef>
              <a:spcAft>
                <a:spcPct val="0"/>
              </a:spcAft>
              <a:buClr>
                <a:srgbClr val="F0AB00"/>
              </a:buClr>
              <a:buSzPct val="80000"/>
            </a:pPr>
            <a:r>
              <a:rPr lang="de-DE" sz="1400" b="1" kern="0" dirty="0">
                <a:solidFill>
                  <a:schemeClr val="tx2">
                    <a:lumMod val="75000"/>
                  </a:schemeClr>
                </a:solidFill>
                <a:ea typeface="Arial Unicode MS" pitchFamily="34" charset="-128"/>
                <a:cs typeface="Arial Unicode MS" pitchFamily="34" charset="-128"/>
              </a:rPr>
              <a:t>SAP S/4 HANA Manufacturing Cloud</a:t>
            </a:r>
          </a:p>
        </p:txBody>
      </p:sp>
      <p:sp>
        <p:nvSpPr>
          <p:cNvPr id="14" name="Textfeld 13"/>
          <p:cNvSpPr txBox="1"/>
          <p:nvPr/>
        </p:nvSpPr>
        <p:spPr>
          <a:xfrm>
            <a:off x="1395145" y="3598608"/>
            <a:ext cx="1694878" cy="430987"/>
          </a:xfrm>
          <a:prstGeom prst="rect">
            <a:avLst/>
          </a:prstGeom>
          <a:noFill/>
        </p:spPr>
        <p:txBody>
          <a:bodyPr wrap="square" lIns="0" tIns="0" rIns="0" bIns="0" rtlCol="0">
            <a:spAutoFit/>
          </a:bodyPr>
          <a:lstStyle/>
          <a:p>
            <a:pPr algn="ctr" fontAlgn="base">
              <a:spcBef>
                <a:spcPts val="600"/>
              </a:spcBef>
              <a:spcAft>
                <a:spcPct val="0"/>
              </a:spcAft>
              <a:buClr>
                <a:srgbClr val="F0AB00"/>
              </a:buClr>
              <a:buSzPct val="80000"/>
            </a:pPr>
            <a:r>
              <a:rPr lang="de-DE" sz="1400" b="1" kern="0" dirty="0" err="1">
                <a:solidFill>
                  <a:schemeClr val="tx2">
                    <a:lumMod val="75000"/>
                  </a:schemeClr>
                </a:solidFill>
                <a:ea typeface="Arial Unicode MS" pitchFamily="34" charset="-128"/>
                <a:cs typeface="Arial Unicode MS" pitchFamily="34" charset="-128"/>
              </a:rPr>
              <a:t>Preconfigured</a:t>
            </a:r>
            <a:r>
              <a:rPr lang="de-DE" sz="1400" b="1" kern="0" dirty="0">
                <a:solidFill>
                  <a:schemeClr val="tx2">
                    <a:lumMod val="75000"/>
                  </a:schemeClr>
                </a:solidFill>
                <a:ea typeface="Arial Unicode MS" pitchFamily="34" charset="-128"/>
                <a:cs typeface="Arial Unicode MS" pitchFamily="34" charset="-128"/>
              </a:rPr>
              <a:t> QM </a:t>
            </a:r>
            <a:r>
              <a:rPr lang="de-DE" sz="1400" b="1" kern="0" dirty="0" err="1">
                <a:solidFill>
                  <a:schemeClr val="tx2">
                    <a:lumMod val="75000"/>
                  </a:schemeClr>
                </a:solidFill>
                <a:ea typeface="Arial Unicode MS" pitchFamily="34" charset="-128"/>
                <a:cs typeface="Arial Unicode MS" pitchFamily="34" charset="-128"/>
              </a:rPr>
              <a:t>scenarios</a:t>
            </a:r>
            <a:endParaRPr lang="de-DE" sz="1400" b="1" kern="0" dirty="0">
              <a:solidFill>
                <a:schemeClr val="tx2">
                  <a:lumMod val="75000"/>
                </a:schemeClr>
              </a:solidFill>
              <a:ea typeface="Arial Unicode MS" pitchFamily="34" charset="-128"/>
              <a:cs typeface="Arial Unicode MS" pitchFamily="34" charset="-128"/>
            </a:endParaRPr>
          </a:p>
        </p:txBody>
      </p:sp>
      <p:sp>
        <p:nvSpPr>
          <p:cNvPr id="15" name="Textfeld 14"/>
          <p:cNvSpPr txBox="1"/>
          <p:nvPr/>
        </p:nvSpPr>
        <p:spPr>
          <a:xfrm>
            <a:off x="8371614" y="2974639"/>
            <a:ext cx="2139178" cy="215494"/>
          </a:xfrm>
          <a:prstGeom prst="rect">
            <a:avLst/>
          </a:prstGeom>
          <a:noFill/>
        </p:spPr>
        <p:txBody>
          <a:bodyPr wrap="square" lIns="0" tIns="0" rIns="0" bIns="0" rtlCol="0">
            <a:spAutoFit/>
          </a:bodyPr>
          <a:lstStyle/>
          <a:p>
            <a:pPr algn="ctr" fontAlgn="base">
              <a:spcBef>
                <a:spcPts val="600"/>
              </a:spcBef>
              <a:spcAft>
                <a:spcPct val="0"/>
              </a:spcAft>
              <a:buClr>
                <a:srgbClr val="F0AB00"/>
              </a:buClr>
              <a:buSzPct val="80000"/>
            </a:pPr>
            <a:r>
              <a:rPr lang="de-DE" sz="1400" b="1" kern="0" dirty="0">
                <a:solidFill>
                  <a:schemeClr val="tx2">
                    <a:lumMod val="75000"/>
                  </a:schemeClr>
                </a:solidFill>
                <a:ea typeface="Arial Unicode MS" pitchFamily="34" charset="-128"/>
                <a:cs typeface="Arial Unicode MS" pitchFamily="34" charset="-128"/>
              </a:rPr>
              <a:t>Third-party </a:t>
            </a:r>
            <a:r>
              <a:rPr lang="de-DE" sz="1400" b="1" kern="0" dirty="0" err="1">
                <a:solidFill>
                  <a:schemeClr val="tx2">
                    <a:lumMod val="75000"/>
                  </a:schemeClr>
                </a:solidFill>
                <a:ea typeface="Arial Unicode MS" pitchFamily="34" charset="-128"/>
                <a:cs typeface="Arial Unicode MS" pitchFamily="34" charset="-128"/>
              </a:rPr>
              <a:t>collaboration</a:t>
            </a:r>
            <a:endParaRPr lang="de-DE" sz="1400" b="1" kern="0" dirty="0">
              <a:solidFill>
                <a:schemeClr val="tx2">
                  <a:lumMod val="75000"/>
                </a:schemeClr>
              </a:solidFill>
              <a:ea typeface="Arial Unicode MS" pitchFamily="34" charset="-128"/>
              <a:cs typeface="Arial Unicode MS" pitchFamily="34" charset="-128"/>
            </a:endParaRPr>
          </a:p>
        </p:txBody>
      </p:sp>
      <p:sp>
        <p:nvSpPr>
          <p:cNvPr id="16" name="Textfeld 15"/>
          <p:cNvSpPr txBox="1"/>
          <p:nvPr/>
        </p:nvSpPr>
        <p:spPr>
          <a:xfrm>
            <a:off x="3662570" y="1751775"/>
            <a:ext cx="2028985" cy="430987"/>
          </a:xfrm>
          <a:prstGeom prst="rect">
            <a:avLst/>
          </a:prstGeom>
          <a:noFill/>
        </p:spPr>
        <p:txBody>
          <a:bodyPr wrap="square" lIns="0" tIns="0" rIns="0" bIns="0" rtlCol="0">
            <a:spAutoFit/>
          </a:bodyPr>
          <a:lstStyle/>
          <a:p>
            <a:pPr algn="ctr" fontAlgn="base">
              <a:spcBef>
                <a:spcPts val="600"/>
              </a:spcBef>
              <a:spcAft>
                <a:spcPct val="0"/>
              </a:spcAft>
              <a:buClr>
                <a:srgbClr val="F0AB00"/>
              </a:buClr>
              <a:buSzPct val="80000"/>
            </a:pPr>
            <a:r>
              <a:rPr lang="de-DE" sz="1400" kern="0" dirty="0" err="1">
                <a:ea typeface="Arial Unicode MS" pitchFamily="34" charset="-128"/>
                <a:cs typeface="Arial Unicode MS" pitchFamily="34" charset="-128"/>
              </a:rPr>
              <a:t>Standardization</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of</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issue</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resolution</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procedures</a:t>
            </a:r>
            <a:endParaRPr lang="de-DE" sz="1400" kern="0" dirty="0">
              <a:ea typeface="Arial Unicode MS" pitchFamily="34" charset="-128"/>
              <a:cs typeface="Arial Unicode MS" pitchFamily="34" charset="-128"/>
            </a:endParaRPr>
          </a:p>
        </p:txBody>
      </p:sp>
      <p:cxnSp>
        <p:nvCxnSpPr>
          <p:cNvPr id="19" name="Gerader Verbinder 18"/>
          <p:cNvCxnSpPr/>
          <p:nvPr/>
        </p:nvCxnSpPr>
        <p:spPr>
          <a:xfrm flipH="1" flipV="1">
            <a:off x="4874519" y="2359329"/>
            <a:ext cx="451495" cy="430202"/>
          </a:xfrm>
          <a:prstGeom prst="line">
            <a:avLst/>
          </a:prstGeom>
          <a:ln/>
        </p:spPr>
        <p:style>
          <a:lnRef idx="2">
            <a:schemeClr val="accent3"/>
          </a:lnRef>
          <a:fillRef idx="0">
            <a:schemeClr val="accent3"/>
          </a:fillRef>
          <a:effectRef idx="1">
            <a:schemeClr val="accent3"/>
          </a:effectRef>
          <a:fontRef idx="minor">
            <a:schemeClr val="tx1"/>
          </a:fontRef>
        </p:style>
      </p:cxnSp>
      <p:cxnSp>
        <p:nvCxnSpPr>
          <p:cNvPr id="23" name="Gerader Verbinder 22"/>
          <p:cNvCxnSpPr/>
          <p:nvPr/>
        </p:nvCxnSpPr>
        <p:spPr>
          <a:xfrm flipH="1" flipV="1">
            <a:off x="4745265" y="3237604"/>
            <a:ext cx="729561" cy="57339"/>
          </a:xfrm>
          <a:prstGeom prst="line">
            <a:avLst/>
          </a:prstGeom>
          <a:ln/>
        </p:spPr>
        <p:style>
          <a:lnRef idx="2">
            <a:schemeClr val="accent3"/>
          </a:lnRef>
          <a:fillRef idx="0">
            <a:schemeClr val="accent3"/>
          </a:fillRef>
          <a:effectRef idx="1">
            <a:schemeClr val="accent3"/>
          </a:effectRef>
          <a:fontRef idx="minor">
            <a:schemeClr val="tx1"/>
          </a:fontRef>
        </p:style>
      </p:cxnSp>
      <p:cxnSp>
        <p:nvCxnSpPr>
          <p:cNvPr id="24" name="Gerader Verbinder 23"/>
          <p:cNvCxnSpPr/>
          <p:nvPr/>
        </p:nvCxnSpPr>
        <p:spPr>
          <a:xfrm flipH="1">
            <a:off x="4977234" y="3543826"/>
            <a:ext cx="571677" cy="298064"/>
          </a:xfrm>
          <a:prstGeom prst="line">
            <a:avLst/>
          </a:prstGeom>
          <a:ln/>
        </p:spPr>
        <p:style>
          <a:lnRef idx="2">
            <a:schemeClr val="accent3"/>
          </a:lnRef>
          <a:fillRef idx="0">
            <a:schemeClr val="accent3"/>
          </a:fillRef>
          <a:effectRef idx="1">
            <a:schemeClr val="accent3"/>
          </a:effectRef>
          <a:fontRef idx="minor">
            <a:schemeClr val="tx1"/>
          </a:fontRef>
        </p:style>
      </p:cxnSp>
      <p:cxnSp>
        <p:nvCxnSpPr>
          <p:cNvPr id="25" name="Gerader Verbinder 24"/>
          <p:cNvCxnSpPr/>
          <p:nvPr/>
        </p:nvCxnSpPr>
        <p:spPr>
          <a:xfrm flipH="1">
            <a:off x="4928597" y="3820828"/>
            <a:ext cx="762958" cy="835743"/>
          </a:xfrm>
          <a:prstGeom prst="line">
            <a:avLst/>
          </a:prstGeom>
          <a:ln/>
        </p:spPr>
        <p:style>
          <a:lnRef idx="2">
            <a:schemeClr val="accent3"/>
          </a:lnRef>
          <a:fillRef idx="0">
            <a:schemeClr val="accent3"/>
          </a:fillRef>
          <a:effectRef idx="1">
            <a:schemeClr val="accent3"/>
          </a:effectRef>
          <a:fontRef idx="minor">
            <a:schemeClr val="tx1"/>
          </a:fontRef>
        </p:style>
      </p:cxnSp>
      <p:sp>
        <p:nvSpPr>
          <p:cNvPr id="34" name="Textfeld 33"/>
          <p:cNvSpPr txBox="1"/>
          <p:nvPr/>
        </p:nvSpPr>
        <p:spPr>
          <a:xfrm>
            <a:off x="3647654" y="4766683"/>
            <a:ext cx="1827171" cy="430987"/>
          </a:xfrm>
          <a:prstGeom prst="rect">
            <a:avLst/>
          </a:prstGeom>
          <a:noFill/>
        </p:spPr>
        <p:txBody>
          <a:bodyPr wrap="square" lIns="0" tIns="0" rIns="0" bIns="0" rtlCol="0">
            <a:spAutoFit/>
          </a:bodyPr>
          <a:lstStyle/>
          <a:p>
            <a:pPr fontAlgn="base">
              <a:spcBef>
                <a:spcPts val="600"/>
              </a:spcBef>
              <a:spcAft>
                <a:spcPct val="0"/>
              </a:spcAft>
              <a:buClr>
                <a:srgbClr val="F0AB00"/>
              </a:buClr>
              <a:buSzPct val="80000"/>
            </a:pPr>
            <a:r>
              <a:rPr lang="de-DE" sz="1400" kern="0" dirty="0" err="1">
                <a:ea typeface="Arial Unicode MS" pitchFamily="34" charset="-128"/>
                <a:cs typeface="Arial Unicode MS" pitchFamily="34" charset="-128"/>
              </a:rPr>
              <a:t>Advanced</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closed</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loop</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inspection</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planning</a:t>
            </a:r>
            <a:endParaRPr lang="de-DE" sz="1400" kern="0" dirty="0">
              <a:ea typeface="Arial Unicode MS" pitchFamily="34" charset="-128"/>
              <a:cs typeface="Arial Unicode MS" pitchFamily="34" charset="-128"/>
            </a:endParaRPr>
          </a:p>
        </p:txBody>
      </p:sp>
      <p:sp>
        <p:nvSpPr>
          <p:cNvPr id="37" name="Textfeld 36"/>
          <p:cNvSpPr txBox="1"/>
          <p:nvPr/>
        </p:nvSpPr>
        <p:spPr>
          <a:xfrm>
            <a:off x="3046398" y="2936271"/>
            <a:ext cx="2028985" cy="430987"/>
          </a:xfrm>
          <a:prstGeom prst="rect">
            <a:avLst/>
          </a:prstGeom>
          <a:noFill/>
        </p:spPr>
        <p:txBody>
          <a:bodyPr wrap="square" lIns="0" tIns="0" rIns="0" bIns="0" rtlCol="0">
            <a:spAutoFit/>
          </a:bodyPr>
          <a:lstStyle/>
          <a:p>
            <a:pPr algn="ctr" fontAlgn="base">
              <a:spcBef>
                <a:spcPts val="600"/>
              </a:spcBef>
              <a:spcAft>
                <a:spcPct val="0"/>
              </a:spcAft>
              <a:buClr>
                <a:srgbClr val="F0AB00"/>
              </a:buClr>
              <a:buSzPct val="80000"/>
            </a:pPr>
            <a:r>
              <a:rPr lang="de-DE" sz="1400" kern="0" dirty="0" err="1">
                <a:ea typeface="Arial Unicode MS" pitchFamily="34" charset="-128"/>
                <a:cs typeface="Arial Unicode MS" pitchFamily="34" charset="-128"/>
              </a:rPr>
              <a:t>Predictive</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quality</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management</a:t>
            </a:r>
            <a:endParaRPr lang="de-DE" sz="1400" kern="0" dirty="0">
              <a:ea typeface="Arial Unicode MS" pitchFamily="34" charset="-128"/>
              <a:cs typeface="Arial Unicode MS" pitchFamily="34" charset="-128"/>
            </a:endParaRPr>
          </a:p>
        </p:txBody>
      </p:sp>
      <p:sp>
        <p:nvSpPr>
          <p:cNvPr id="40" name="Textfeld 39"/>
          <p:cNvSpPr txBox="1"/>
          <p:nvPr/>
        </p:nvSpPr>
        <p:spPr>
          <a:xfrm>
            <a:off x="3158843" y="3879718"/>
            <a:ext cx="2028985" cy="430987"/>
          </a:xfrm>
          <a:prstGeom prst="rect">
            <a:avLst/>
          </a:prstGeom>
          <a:noFill/>
        </p:spPr>
        <p:txBody>
          <a:bodyPr wrap="square" lIns="0" tIns="0" rIns="0" bIns="0" rtlCol="0">
            <a:spAutoFit/>
          </a:bodyPr>
          <a:lstStyle/>
          <a:p>
            <a:pPr algn="ctr" fontAlgn="base">
              <a:spcBef>
                <a:spcPts val="600"/>
              </a:spcBef>
              <a:spcAft>
                <a:spcPct val="0"/>
              </a:spcAft>
              <a:buClr>
                <a:srgbClr val="F0AB00"/>
              </a:buClr>
              <a:buSzPct val="80000"/>
            </a:pPr>
            <a:r>
              <a:rPr lang="de-DE" sz="1400" kern="0" dirty="0" err="1">
                <a:ea typeface="Arial Unicode MS" pitchFamily="34" charset="-128"/>
                <a:cs typeface="Arial Unicode MS" pitchFamily="34" charset="-128"/>
              </a:rPr>
              <a:t>Machine</a:t>
            </a:r>
            <a:r>
              <a:rPr lang="de-DE" sz="1400" kern="0" dirty="0">
                <a:ea typeface="Arial Unicode MS" pitchFamily="34" charset="-128"/>
                <a:cs typeface="Arial Unicode MS" pitchFamily="34" charset="-128"/>
              </a:rPr>
              <a:t> – Learning </a:t>
            </a:r>
            <a:r>
              <a:rPr lang="de-DE" sz="1400" kern="0" dirty="0" err="1">
                <a:ea typeface="Arial Unicode MS" pitchFamily="34" charset="-128"/>
                <a:cs typeface="Arial Unicode MS" pitchFamily="34" charset="-128"/>
              </a:rPr>
              <a:t>capabilities</a:t>
            </a:r>
            <a:endParaRPr lang="de-DE" sz="1400" kern="0" dirty="0">
              <a:ea typeface="Arial Unicode MS" pitchFamily="34" charset="-128"/>
              <a:cs typeface="Arial Unicode MS" pitchFamily="34" charset="-128"/>
            </a:endParaRPr>
          </a:p>
        </p:txBody>
      </p:sp>
      <p:sp>
        <p:nvSpPr>
          <p:cNvPr id="44" name="Textfeld 43"/>
          <p:cNvSpPr txBox="1"/>
          <p:nvPr/>
        </p:nvSpPr>
        <p:spPr>
          <a:xfrm>
            <a:off x="6279589" y="2413629"/>
            <a:ext cx="1917136" cy="430987"/>
          </a:xfrm>
          <a:prstGeom prst="rect">
            <a:avLst/>
          </a:prstGeom>
          <a:noFill/>
        </p:spPr>
        <p:txBody>
          <a:bodyPr wrap="square" lIns="0" tIns="0" rIns="0" bIns="0" rtlCol="0">
            <a:spAutoFit/>
          </a:bodyPr>
          <a:lstStyle/>
          <a:p>
            <a:pPr algn="ctr" fontAlgn="base">
              <a:spcBef>
                <a:spcPts val="600"/>
              </a:spcBef>
              <a:spcAft>
                <a:spcPct val="0"/>
              </a:spcAft>
              <a:buClr>
                <a:srgbClr val="F0AB00"/>
              </a:buClr>
              <a:buSzPct val="80000"/>
            </a:pPr>
            <a:r>
              <a:rPr lang="de-DE" sz="1400" kern="0" dirty="0" err="1">
                <a:ea typeface="Arial Unicode MS" pitchFamily="34" charset="-128"/>
                <a:cs typeface="Arial Unicode MS" pitchFamily="34" charset="-128"/>
              </a:rPr>
              <a:t>Simplified</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inspection</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planning</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process</a:t>
            </a:r>
            <a:endParaRPr lang="de-DE" sz="1400" kern="0" dirty="0">
              <a:ea typeface="Arial Unicode MS" pitchFamily="34" charset="-128"/>
              <a:cs typeface="Arial Unicode MS" pitchFamily="34" charset="-128"/>
            </a:endParaRPr>
          </a:p>
        </p:txBody>
      </p:sp>
      <p:cxnSp>
        <p:nvCxnSpPr>
          <p:cNvPr id="45" name="Gerader Verbinder 44"/>
          <p:cNvCxnSpPr/>
          <p:nvPr/>
        </p:nvCxnSpPr>
        <p:spPr>
          <a:xfrm flipH="1">
            <a:off x="6067603" y="2656570"/>
            <a:ext cx="276570" cy="222654"/>
          </a:xfrm>
          <a:prstGeom prst="line">
            <a:avLst/>
          </a:prstGeom>
          <a:ln/>
        </p:spPr>
        <p:style>
          <a:lnRef idx="2">
            <a:schemeClr val="accent3"/>
          </a:lnRef>
          <a:fillRef idx="0">
            <a:schemeClr val="accent3"/>
          </a:fillRef>
          <a:effectRef idx="1">
            <a:schemeClr val="accent3"/>
          </a:effectRef>
          <a:fontRef idx="minor">
            <a:schemeClr val="tx1"/>
          </a:fontRef>
        </p:style>
      </p:cxnSp>
      <p:sp>
        <p:nvSpPr>
          <p:cNvPr id="49" name="Textfeld 48"/>
          <p:cNvSpPr txBox="1"/>
          <p:nvPr/>
        </p:nvSpPr>
        <p:spPr>
          <a:xfrm>
            <a:off x="6680815" y="4638729"/>
            <a:ext cx="2046604" cy="430987"/>
          </a:xfrm>
          <a:prstGeom prst="rect">
            <a:avLst/>
          </a:prstGeom>
          <a:noFill/>
        </p:spPr>
        <p:txBody>
          <a:bodyPr wrap="square" lIns="0" tIns="0" rIns="0" bIns="0" rtlCol="0">
            <a:spAutoFit/>
          </a:bodyPr>
          <a:lstStyle/>
          <a:p>
            <a:pPr algn="ctr" fontAlgn="base">
              <a:spcBef>
                <a:spcPts val="600"/>
              </a:spcBef>
              <a:spcAft>
                <a:spcPct val="0"/>
              </a:spcAft>
              <a:buClr>
                <a:srgbClr val="F0AB00"/>
              </a:buClr>
              <a:buSzPct val="80000"/>
            </a:pPr>
            <a:r>
              <a:rPr lang="de-DE" sz="1400" kern="0" dirty="0" err="1">
                <a:ea typeface="Arial Unicode MS" pitchFamily="34" charset="-128"/>
                <a:cs typeface="Arial Unicode MS" pitchFamily="34" charset="-128"/>
              </a:rPr>
              <a:t>Comprehensive</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analysis</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of</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quality</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management</a:t>
            </a:r>
            <a:endParaRPr lang="de-DE" sz="1400" kern="0" dirty="0">
              <a:ea typeface="Arial Unicode MS" pitchFamily="34" charset="-128"/>
              <a:cs typeface="Arial Unicode MS" pitchFamily="34" charset="-128"/>
            </a:endParaRPr>
          </a:p>
        </p:txBody>
      </p:sp>
      <p:cxnSp>
        <p:nvCxnSpPr>
          <p:cNvPr id="50" name="Gerader Verbinder 49"/>
          <p:cNvCxnSpPr/>
          <p:nvPr/>
        </p:nvCxnSpPr>
        <p:spPr>
          <a:xfrm flipH="1" flipV="1">
            <a:off x="6344173" y="4444519"/>
            <a:ext cx="336642" cy="194210"/>
          </a:xfrm>
          <a:prstGeom prst="line">
            <a:avLst/>
          </a:prstGeom>
          <a:ln/>
        </p:spPr>
        <p:style>
          <a:lnRef idx="2">
            <a:schemeClr val="accent3"/>
          </a:lnRef>
          <a:fillRef idx="0">
            <a:schemeClr val="accent3"/>
          </a:fillRef>
          <a:effectRef idx="1">
            <a:schemeClr val="accent3"/>
          </a:effectRef>
          <a:fontRef idx="minor">
            <a:schemeClr val="tx1"/>
          </a:fontRef>
        </p:style>
      </p:cxnSp>
      <p:sp>
        <p:nvSpPr>
          <p:cNvPr id="53" name="Textfeld 52"/>
          <p:cNvSpPr txBox="1"/>
          <p:nvPr/>
        </p:nvSpPr>
        <p:spPr>
          <a:xfrm>
            <a:off x="6918790" y="3752553"/>
            <a:ext cx="2312034" cy="430987"/>
          </a:xfrm>
          <a:prstGeom prst="rect">
            <a:avLst/>
          </a:prstGeom>
          <a:noFill/>
        </p:spPr>
        <p:txBody>
          <a:bodyPr wrap="square" lIns="0" tIns="0" rIns="0" bIns="0" rtlCol="0">
            <a:spAutoFit/>
          </a:bodyPr>
          <a:lstStyle/>
          <a:p>
            <a:pPr algn="ctr" fontAlgn="base">
              <a:spcBef>
                <a:spcPts val="600"/>
              </a:spcBef>
              <a:spcAft>
                <a:spcPct val="0"/>
              </a:spcAft>
              <a:buClr>
                <a:srgbClr val="F0AB00"/>
              </a:buClr>
              <a:buSzPct val="80000"/>
            </a:pPr>
            <a:r>
              <a:rPr lang="de-DE" sz="1400" kern="0" dirty="0" err="1">
                <a:ea typeface="Arial Unicode MS" pitchFamily="34" charset="-128"/>
                <a:cs typeface="Arial Unicode MS" pitchFamily="34" charset="-128"/>
              </a:rPr>
              <a:t>Streamlined</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test</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equipment</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management</a:t>
            </a:r>
            <a:endParaRPr lang="de-DE" sz="1400" kern="0" dirty="0">
              <a:ea typeface="Arial Unicode MS" pitchFamily="34" charset="-128"/>
              <a:cs typeface="Arial Unicode MS" pitchFamily="34" charset="-128"/>
            </a:endParaRPr>
          </a:p>
        </p:txBody>
      </p:sp>
      <p:cxnSp>
        <p:nvCxnSpPr>
          <p:cNvPr id="57" name="Gerader Verbinder 56"/>
          <p:cNvCxnSpPr/>
          <p:nvPr/>
        </p:nvCxnSpPr>
        <p:spPr>
          <a:xfrm flipH="1" flipV="1">
            <a:off x="6440980" y="4082862"/>
            <a:ext cx="855440" cy="63"/>
          </a:xfrm>
          <a:prstGeom prst="line">
            <a:avLst/>
          </a:prstGeom>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3387666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ltLang="de-DE" sz="5000" dirty="0">
                <a:latin typeface="Arial" panose="020B0604020202020204" pitchFamily="34" charset="0"/>
              </a:rPr>
              <a:t>Warehouse Management (WM)</a:t>
            </a:r>
            <a:endParaRPr lang="de-DE" sz="5000" dirty="0"/>
          </a:p>
        </p:txBody>
      </p:sp>
      <p:sp>
        <p:nvSpPr>
          <p:cNvPr id="3" name="Untertitel 2"/>
          <p:cNvSpPr>
            <a:spLocks noGrp="1"/>
          </p:cNvSpPr>
          <p:nvPr>
            <p:ph type="subTitle" idx="1"/>
          </p:nvPr>
        </p:nvSpPr>
        <p:spPr/>
        <p:txBody>
          <a:bodyPr/>
          <a:lstStyle/>
          <a:p>
            <a:r>
              <a:rPr lang="en-US" dirty="0"/>
              <a:t>Curriculum: Introduction to S/4HANA using Global Bike</a:t>
            </a:r>
          </a:p>
          <a:p>
            <a:endParaRPr lang="en-US" dirty="0"/>
          </a:p>
        </p:txBody>
      </p:sp>
    </p:spTree>
    <p:extLst>
      <p:ext uri="{BB962C8B-B14F-4D97-AF65-F5344CB8AC3E}">
        <p14:creationId xmlns:p14="http://schemas.microsoft.com/office/powerpoint/2010/main" val="322672544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err="1"/>
              <a:t>Innovations</a:t>
            </a:r>
            <a:r>
              <a:rPr lang="de-DE" dirty="0"/>
              <a:t> in S/4HANA in QM</a:t>
            </a:r>
            <a:br>
              <a:rPr lang="de-DE" dirty="0"/>
            </a:br>
            <a:r>
              <a:rPr lang="de-DE" dirty="0" err="1"/>
              <a:t>Preconfigured</a:t>
            </a:r>
            <a:r>
              <a:rPr lang="de-DE" dirty="0"/>
              <a:t> </a:t>
            </a:r>
            <a:r>
              <a:rPr lang="de-DE" dirty="0" err="1"/>
              <a:t>core</a:t>
            </a:r>
            <a:r>
              <a:rPr lang="de-DE" dirty="0"/>
              <a:t> </a:t>
            </a:r>
            <a:r>
              <a:rPr lang="de-DE" dirty="0" err="1"/>
              <a:t>processes</a:t>
            </a:r>
            <a:endParaRPr lang="de-DE" dirty="0"/>
          </a:p>
        </p:txBody>
      </p:sp>
      <p:sp>
        <p:nvSpPr>
          <p:cNvPr id="8" name="Eingekerbter Richtungspfeil 7"/>
          <p:cNvSpPr/>
          <p:nvPr/>
        </p:nvSpPr>
        <p:spPr bwMode="gray">
          <a:xfrm>
            <a:off x="581423" y="2008726"/>
            <a:ext cx="1923250" cy="623987"/>
          </a:xfrm>
          <a:prstGeom prst="chevron">
            <a:avLst/>
          </a:prstGeom>
          <a:solidFill>
            <a:schemeClr val="bg1">
              <a:lumMod val="85000"/>
            </a:schemeClr>
          </a:solidFill>
          <a:ln w="6350" algn="ctr">
            <a:noFill/>
            <a:miter lim="800000"/>
            <a:headEnd/>
            <a:tailEnd/>
          </a:ln>
        </p:spPr>
        <p:txBody>
          <a:bodyPr lIns="90021" tIns="72017" rIns="90021" bIns="72017" rtlCol="0" anchor="ctr"/>
          <a:lstStyle/>
          <a:p>
            <a:pPr algn="ctr" defTabSz="914583" fontAlgn="base">
              <a:spcBef>
                <a:spcPct val="50000"/>
              </a:spcBef>
              <a:spcAft>
                <a:spcPct val="0"/>
              </a:spcAft>
              <a:buClr>
                <a:srgbClr val="F0AB00"/>
              </a:buClr>
              <a:buSzPct val="80000"/>
            </a:pPr>
            <a:r>
              <a:rPr lang="de-DE" sz="1400" b="1" kern="0" dirty="0" err="1">
                <a:ea typeface="Arial Unicode MS" pitchFamily="34" charset="-128"/>
                <a:cs typeface="Arial Unicode MS" pitchFamily="34" charset="-128"/>
              </a:rPr>
              <a:t>Procurement</a:t>
            </a:r>
          </a:p>
        </p:txBody>
      </p:sp>
      <p:sp>
        <p:nvSpPr>
          <p:cNvPr id="9" name="Eingekerbter Richtungspfeil 8"/>
          <p:cNvSpPr/>
          <p:nvPr/>
        </p:nvSpPr>
        <p:spPr bwMode="gray">
          <a:xfrm>
            <a:off x="581422" y="3335975"/>
            <a:ext cx="1923251" cy="623987"/>
          </a:xfrm>
          <a:prstGeom prst="chevron">
            <a:avLst/>
          </a:prstGeom>
          <a:solidFill>
            <a:schemeClr val="bg1">
              <a:lumMod val="85000"/>
            </a:schemeClr>
          </a:solidFill>
          <a:ln w="6350" algn="ctr">
            <a:noFill/>
            <a:miter lim="800000"/>
            <a:headEnd/>
            <a:tailEnd/>
          </a:ln>
        </p:spPr>
        <p:txBody>
          <a:bodyPr lIns="90021" tIns="72017" rIns="90021" bIns="72017" rtlCol="0" anchor="ctr"/>
          <a:lstStyle/>
          <a:p>
            <a:pPr algn="ctr" defTabSz="914583" fontAlgn="base">
              <a:spcBef>
                <a:spcPct val="50000"/>
              </a:spcBef>
              <a:spcAft>
                <a:spcPct val="0"/>
              </a:spcAft>
              <a:buClr>
                <a:srgbClr val="F0AB00"/>
              </a:buClr>
              <a:buSzPct val="80000"/>
            </a:pPr>
            <a:r>
              <a:rPr lang="de-DE" sz="1400" b="1" kern="0" dirty="0" err="1">
                <a:ea typeface="Arial Unicode MS" pitchFamily="34" charset="-128"/>
                <a:cs typeface="Arial Unicode MS" pitchFamily="34" charset="-128"/>
              </a:rPr>
              <a:t>Inventory</a:t>
            </a:r>
            <a:r>
              <a:rPr lang="de-DE" sz="1400" b="1" kern="0" dirty="0">
                <a:ea typeface="Arial Unicode MS" pitchFamily="34" charset="-128"/>
                <a:cs typeface="Arial Unicode MS" pitchFamily="34" charset="-128"/>
              </a:rPr>
              <a:t> Management</a:t>
            </a:r>
          </a:p>
        </p:txBody>
      </p:sp>
      <p:sp>
        <p:nvSpPr>
          <p:cNvPr id="10" name="Eingekerbter Richtungspfeil 9"/>
          <p:cNvSpPr/>
          <p:nvPr/>
        </p:nvSpPr>
        <p:spPr bwMode="gray">
          <a:xfrm>
            <a:off x="581422" y="4466650"/>
            <a:ext cx="1923251" cy="623987"/>
          </a:xfrm>
          <a:prstGeom prst="chevron">
            <a:avLst/>
          </a:prstGeom>
          <a:solidFill>
            <a:schemeClr val="bg1">
              <a:lumMod val="85000"/>
            </a:schemeClr>
          </a:solidFill>
          <a:ln w="6350" algn="ctr">
            <a:noFill/>
            <a:miter lim="800000"/>
            <a:headEnd/>
            <a:tailEnd/>
          </a:ln>
        </p:spPr>
        <p:txBody>
          <a:bodyPr lIns="90021" tIns="72017" rIns="90021" bIns="72017" rtlCol="0" anchor="ctr"/>
          <a:lstStyle/>
          <a:p>
            <a:pPr algn="ctr" defTabSz="914583" fontAlgn="base">
              <a:spcBef>
                <a:spcPct val="50000"/>
              </a:spcBef>
              <a:spcAft>
                <a:spcPct val="0"/>
              </a:spcAft>
              <a:buClr>
                <a:srgbClr val="F0AB00"/>
              </a:buClr>
              <a:buSzPct val="80000"/>
            </a:pPr>
            <a:r>
              <a:rPr lang="de-DE" sz="1400" b="1" kern="0" dirty="0" err="1">
                <a:ea typeface="Arial Unicode MS" pitchFamily="34" charset="-128"/>
                <a:cs typeface="Arial Unicode MS" pitchFamily="34" charset="-128"/>
              </a:rPr>
              <a:t>Production</a:t>
            </a:r>
            <a:endParaRPr lang="de-DE" sz="1400" b="1" kern="0" dirty="0">
              <a:ea typeface="Arial Unicode MS" pitchFamily="34" charset="-128"/>
              <a:cs typeface="Arial Unicode MS" pitchFamily="34" charset="-128"/>
            </a:endParaRPr>
          </a:p>
        </p:txBody>
      </p:sp>
      <p:sp>
        <p:nvSpPr>
          <p:cNvPr id="11" name="Eingekerbter Richtungspfeil 10"/>
          <p:cNvSpPr/>
          <p:nvPr/>
        </p:nvSpPr>
        <p:spPr bwMode="gray">
          <a:xfrm>
            <a:off x="581422" y="5597324"/>
            <a:ext cx="1923251" cy="623987"/>
          </a:xfrm>
          <a:prstGeom prst="chevron">
            <a:avLst/>
          </a:prstGeom>
          <a:solidFill>
            <a:schemeClr val="bg1">
              <a:lumMod val="85000"/>
            </a:schemeClr>
          </a:solidFill>
          <a:ln w="6350" algn="ctr">
            <a:noFill/>
            <a:miter lim="800000"/>
            <a:headEnd/>
            <a:tailEnd/>
          </a:ln>
        </p:spPr>
        <p:txBody>
          <a:bodyPr lIns="90021" tIns="72017" rIns="90021" bIns="72017" rtlCol="0" anchor="ctr"/>
          <a:lstStyle/>
          <a:p>
            <a:pPr algn="ctr" defTabSz="914583" fontAlgn="base">
              <a:spcBef>
                <a:spcPct val="50000"/>
              </a:spcBef>
              <a:spcAft>
                <a:spcPct val="0"/>
              </a:spcAft>
              <a:buClr>
                <a:srgbClr val="F0AB00"/>
              </a:buClr>
              <a:buSzPct val="80000"/>
            </a:pPr>
            <a:r>
              <a:rPr lang="de-DE" sz="1400" b="1" kern="0" dirty="0" err="1">
                <a:ea typeface="Arial Unicode MS" pitchFamily="34" charset="-128"/>
                <a:cs typeface="Arial Unicode MS" pitchFamily="34" charset="-128"/>
              </a:rPr>
              <a:t>Sales</a:t>
            </a:r>
            <a:endParaRPr lang="de-DE" sz="1400" b="1" kern="0" dirty="0">
              <a:ea typeface="Arial Unicode MS" pitchFamily="34" charset="-128"/>
              <a:cs typeface="Arial Unicode MS" pitchFamily="34" charset="-128"/>
            </a:endParaRPr>
          </a:p>
        </p:txBody>
      </p:sp>
      <p:sp>
        <p:nvSpPr>
          <p:cNvPr id="12" name="Rechteck 11"/>
          <p:cNvSpPr/>
          <p:nvPr/>
        </p:nvSpPr>
        <p:spPr bwMode="gray">
          <a:xfrm>
            <a:off x="2665165" y="1444574"/>
            <a:ext cx="9071103" cy="5005016"/>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lIns="90021" tIns="72017" rIns="90021" bIns="72017" rtlCol="0" anchor="ctr"/>
          <a:lstStyle/>
          <a:p>
            <a:pPr defTabSz="914583" fontAlgn="base">
              <a:spcBef>
                <a:spcPct val="50000"/>
              </a:spcBef>
              <a:spcAft>
                <a:spcPct val="0"/>
              </a:spcAft>
              <a:buClr>
                <a:srgbClr val="F0AB00"/>
              </a:buClr>
              <a:buSzPct val="80000"/>
            </a:pPr>
            <a:endParaRPr lang="de-DE" sz="1400" kern="0" dirty="0">
              <a:ea typeface="Arial Unicode MS" pitchFamily="34" charset="-128"/>
              <a:cs typeface="Arial Unicode MS" pitchFamily="34" charset="-128"/>
            </a:endParaRPr>
          </a:p>
        </p:txBody>
      </p:sp>
      <p:sp>
        <p:nvSpPr>
          <p:cNvPr id="13" name="Rechteck 12"/>
          <p:cNvSpPr/>
          <p:nvPr/>
        </p:nvSpPr>
        <p:spPr bwMode="gray">
          <a:xfrm>
            <a:off x="2665165" y="1444574"/>
            <a:ext cx="9071103" cy="438557"/>
          </a:xfrm>
          <a:prstGeom prst="rect">
            <a:avLst/>
          </a:prstGeom>
          <a:solidFill>
            <a:schemeClr val="bg1">
              <a:lumMod val="75000"/>
            </a:schemeClr>
          </a:solidFill>
          <a:ln w="6350" algn="ctr">
            <a:noFill/>
            <a:miter lim="800000"/>
            <a:headEnd/>
            <a:tailEnd/>
          </a:ln>
        </p:spPr>
        <p:txBody>
          <a:bodyPr lIns="90021" tIns="72017" rIns="90021" bIns="72017" rtlCol="0" anchor="ctr"/>
          <a:lstStyle/>
          <a:p>
            <a:pPr algn="ctr" defTabSz="914583" fontAlgn="base">
              <a:spcBef>
                <a:spcPct val="50000"/>
              </a:spcBef>
              <a:spcAft>
                <a:spcPct val="0"/>
              </a:spcAft>
              <a:buClr>
                <a:srgbClr val="F0AB00"/>
              </a:buClr>
              <a:buSzPct val="80000"/>
            </a:pPr>
            <a:r>
              <a:rPr lang="de-DE" sz="1600" kern="0" dirty="0">
                <a:ea typeface="Arial Unicode MS" pitchFamily="34" charset="-128"/>
                <a:cs typeface="Arial Unicode MS" pitchFamily="34" charset="-128"/>
              </a:rPr>
              <a:t>Quality Management</a:t>
            </a:r>
          </a:p>
        </p:txBody>
      </p:sp>
      <p:sp>
        <p:nvSpPr>
          <p:cNvPr id="14" name="Textfeld 13"/>
          <p:cNvSpPr txBox="1"/>
          <p:nvPr/>
        </p:nvSpPr>
        <p:spPr>
          <a:xfrm>
            <a:off x="3974892" y="2008726"/>
            <a:ext cx="6915147" cy="4576682"/>
          </a:xfrm>
          <a:prstGeom prst="rect">
            <a:avLst/>
          </a:prstGeom>
          <a:noFill/>
        </p:spPr>
        <p:txBody>
          <a:bodyPr wrap="square" lIns="0" tIns="0" rIns="0" bIns="0" rtlCol="0">
            <a:spAutoFit/>
          </a:bodyPr>
          <a:lstStyle/>
          <a:p>
            <a:pPr marL="285807" indent="-285807" fontAlgn="base">
              <a:spcBef>
                <a:spcPts val="600"/>
              </a:spcBef>
              <a:spcAft>
                <a:spcPct val="0"/>
              </a:spcAft>
              <a:buClr>
                <a:srgbClr val="F0AB00"/>
              </a:buClr>
              <a:buSzPct val="80000"/>
              <a:buFont typeface="Wingdings" panose="05000000000000000000" pitchFamily="2" charset="2"/>
              <a:buChar char="§"/>
            </a:pPr>
            <a:r>
              <a:rPr lang="de-DE" sz="1400" b="1" kern="0" dirty="0">
                <a:ea typeface="Arial Unicode MS" pitchFamily="34" charset="-128"/>
                <a:cs typeface="Arial Unicode MS" pitchFamily="34" charset="-128"/>
              </a:rPr>
              <a:t>Quality </a:t>
            </a:r>
            <a:r>
              <a:rPr lang="de-DE" sz="1400" b="1" kern="0" dirty="0" err="1">
                <a:ea typeface="Arial Unicode MS" pitchFamily="34" charset="-128"/>
                <a:cs typeface="Arial Unicode MS" pitchFamily="34" charset="-128"/>
              </a:rPr>
              <a:t>management</a:t>
            </a:r>
            <a:r>
              <a:rPr lang="de-DE" sz="1400" b="1" kern="0" dirty="0">
                <a:ea typeface="Arial Unicode MS" pitchFamily="34" charset="-128"/>
                <a:cs typeface="Arial Unicode MS" pitchFamily="34" charset="-128"/>
              </a:rPr>
              <a:t> in </a:t>
            </a:r>
            <a:r>
              <a:rPr lang="de-DE" sz="1400" b="1" kern="0" dirty="0" err="1">
                <a:ea typeface="Arial Unicode MS" pitchFamily="34" charset="-128"/>
                <a:cs typeface="Arial Unicode MS" pitchFamily="34" charset="-128"/>
              </a:rPr>
              <a:t>procurement</a:t>
            </a:r>
            <a:endParaRPr lang="de-DE" sz="1400" b="1" kern="0" dirty="0">
              <a:ea typeface="Arial Unicode MS" pitchFamily="34" charset="-128"/>
              <a:cs typeface="Arial Unicode MS" pitchFamily="34" charset="-128"/>
            </a:endParaRPr>
          </a:p>
          <a:p>
            <a:pPr marL="743099" lvl="1" indent="-285807" fontAlgn="base">
              <a:spcBef>
                <a:spcPts val="600"/>
              </a:spcBef>
              <a:spcAft>
                <a:spcPct val="0"/>
              </a:spcAft>
              <a:buClr>
                <a:srgbClr val="F0AB00"/>
              </a:buClr>
              <a:buSzPct val="80000"/>
              <a:buFont typeface="Wingdings" panose="05000000000000000000" pitchFamily="2" charset="2"/>
              <a:buChar char="§"/>
            </a:pPr>
            <a:r>
              <a:rPr lang="de-DE" sz="1400" kern="0" dirty="0">
                <a:ea typeface="Arial Unicode MS" pitchFamily="34" charset="-128"/>
                <a:cs typeface="Arial Unicode MS" pitchFamily="34" charset="-128"/>
              </a:rPr>
              <a:t>Regular </a:t>
            </a:r>
            <a:r>
              <a:rPr lang="de-DE" sz="1400" kern="0" dirty="0" err="1">
                <a:ea typeface="Arial Unicode MS" pitchFamily="34" charset="-128"/>
                <a:cs typeface="Arial Unicode MS" pitchFamily="34" charset="-128"/>
              </a:rPr>
              <a:t>quality</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inspection</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process</a:t>
            </a:r>
            <a:r>
              <a:rPr lang="de-DE" sz="1400" kern="0" dirty="0">
                <a:ea typeface="Arial Unicode MS" pitchFamily="34" charset="-128"/>
                <a:cs typeface="Arial Unicode MS" pitchFamily="34" charset="-128"/>
              </a:rPr>
              <a:t> at </a:t>
            </a:r>
            <a:r>
              <a:rPr lang="de-DE" sz="1400" kern="0" dirty="0" err="1">
                <a:ea typeface="Arial Unicode MS" pitchFamily="34" charset="-128"/>
                <a:cs typeface="Arial Unicode MS" pitchFamily="34" charset="-128"/>
              </a:rPr>
              <a:t>goods</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receipt</a:t>
            </a:r>
            <a:endParaRPr lang="de-DE" sz="1400" kern="0" dirty="0">
              <a:ea typeface="Arial Unicode MS" pitchFamily="34" charset="-128"/>
              <a:cs typeface="Arial Unicode MS" pitchFamily="34" charset="-128"/>
            </a:endParaRPr>
          </a:p>
          <a:p>
            <a:pPr marL="743099" lvl="1" indent="-285807" fontAlgn="base">
              <a:spcBef>
                <a:spcPts val="600"/>
              </a:spcBef>
              <a:spcAft>
                <a:spcPct val="0"/>
              </a:spcAft>
              <a:buClr>
                <a:srgbClr val="F0AB00"/>
              </a:buClr>
              <a:buSzPct val="80000"/>
              <a:buFont typeface="Wingdings" panose="05000000000000000000" pitchFamily="2" charset="2"/>
              <a:buChar char="§"/>
            </a:pPr>
            <a:r>
              <a:rPr lang="de-DE" sz="1400" kern="0" dirty="0">
                <a:ea typeface="Arial Unicode MS" pitchFamily="34" charset="-128"/>
                <a:cs typeface="Arial Unicode MS" pitchFamily="34" charset="-128"/>
              </a:rPr>
              <a:t>Quality </a:t>
            </a:r>
            <a:r>
              <a:rPr lang="de-DE" sz="1400" kern="0" dirty="0" err="1">
                <a:ea typeface="Arial Unicode MS" pitchFamily="34" charset="-128"/>
                <a:cs typeface="Arial Unicode MS" pitchFamily="34" charset="-128"/>
              </a:rPr>
              <a:t>inspection</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process</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with</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dynamic</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modification</a:t>
            </a:r>
            <a:endParaRPr lang="de-DE" sz="1400" kern="0" dirty="0">
              <a:ea typeface="Arial Unicode MS" pitchFamily="34" charset="-128"/>
              <a:cs typeface="Arial Unicode MS" pitchFamily="34" charset="-128"/>
            </a:endParaRPr>
          </a:p>
          <a:p>
            <a:pPr marL="743099" lvl="1" indent="-285807" fontAlgn="base">
              <a:spcBef>
                <a:spcPts val="600"/>
              </a:spcBef>
              <a:spcAft>
                <a:spcPct val="0"/>
              </a:spcAft>
              <a:buClr>
                <a:srgbClr val="F0AB00"/>
              </a:buClr>
              <a:buSzPct val="80000"/>
              <a:buFont typeface="Wingdings" panose="05000000000000000000" pitchFamily="2" charset="2"/>
              <a:buChar char="§"/>
            </a:pPr>
            <a:r>
              <a:rPr lang="de-DE" sz="1400" kern="0" dirty="0">
                <a:ea typeface="Arial Unicode MS" pitchFamily="34" charset="-128"/>
                <a:cs typeface="Arial Unicode MS" pitchFamily="34" charset="-128"/>
              </a:rPr>
              <a:t>Quality </a:t>
            </a:r>
            <a:r>
              <a:rPr lang="de-DE" sz="1400" kern="0" dirty="0" err="1">
                <a:ea typeface="Arial Unicode MS" pitchFamily="34" charset="-128"/>
                <a:cs typeface="Arial Unicode MS" pitchFamily="34" charset="-128"/>
              </a:rPr>
              <a:t>inspection</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process</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with</a:t>
            </a:r>
            <a:r>
              <a:rPr lang="de-DE" sz="1400" kern="0" dirty="0">
                <a:ea typeface="Arial Unicode MS" pitchFamily="34" charset="-128"/>
                <a:cs typeface="Arial Unicode MS" pitchFamily="34" charset="-128"/>
              </a:rPr>
              <a:t> material-</a:t>
            </a:r>
            <a:r>
              <a:rPr lang="de-DE" sz="1400" kern="0" dirty="0" err="1">
                <a:ea typeface="Arial Unicode MS" pitchFamily="34" charset="-128"/>
                <a:cs typeface="Arial Unicode MS" pitchFamily="34" charset="-128"/>
              </a:rPr>
              <a:t>supplier</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release</a:t>
            </a:r>
            <a:endParaRPr lang="de-DE" sz="1400" kern="0" dirty="0">
              <a:ea typeface="Arial Unicode MS" pitchFamily="34" charset="-128"/>
              <a:cs typeface="Arial Unicode MS" pitchFamily="34" charset="-128"/>
            </a:endParaRPr>
          </a:p>
          <a:p>
            <a:pPr marL="285807" indent="-285807" fontAlgn="base">
              <a:spcBef>
                <a:spcPts val="600"/>
              </a:spcBef>
              <a:spcAft>
                <a:spcPct val="0"/>
              </a:spcAft>
              <a:buClr>
                <a:srgbClr val="F0AB00"/>
              </a:buClr>
              <a:buSzPct val="80000"/>
              <a:buFont typeface="Wingdings" panose="05000000000000000000" pitchFamily="2" charset="2"/>
              <a:buChar char="§"/>
            </a:pPr>
            <a:endParaRPr lang="de-DE" sz="1400" kern="0" dirty="0">
              <a:ea typeface="Arial Unicode MS" pitchFamily="34" charset="-128"/>
              <a:cs typeface="Arial Unicode MS" pitchFamily="34" charset="-128"/>
            </a:endParaRPr>
          </a:p>
          <a:p>
            <a:pPr marL="285807" indent="-285807" fontAlgn="base">
              <a:spcBef>
                <a:spcPts val="600"/>
              </a:spcBef>
              <a:spcAft>
                <a:spcPct val="0"/>
              </a:spcAft>
              <a:buClr>
                <a:srgbClr val="F0AB00"/>
              </a:buClr>
              <a:buSzPct val="80000"/>
              <a:buFont typeface="Wingdings" panose="05000000000000000000" pitchFamily="2" charset="2"/>
              <a:buChar char="§"/>
            </a:pPr>
            <a:r>
              <a:rPr lang="de-DE" sz="1400" b="1" kern="0" dirty="0">
                <a:ea typeface="Arial Unicode MS" pitchFamily="34" charset="-128"/>
                <a:cs typeface="Arial Unicode MS" pitchFamily="34" charset="-128"/>
              </a:rPr>
              <a:t>Quality </a:t>
            </a:r>
            <a:r>
              <a:rPr lang="de-DE" sz="1400" b="1" kern="0" dirty="0" err="1">
                <a:ea typeface="Arial Unicode MS" pitchFamily="34" charset="-128"/>
                <a:cs typeface="Arial Unicode MS" pitchFamily="34" charset="-128"/>
              </a:rPr>
              <a:t>management</a:t>
            </a:r>
            <a:r>
              <a:rPr lang="de-DE" sz="1400" b="1" kern="0" dirty="0">
                <a:ea typeface="Arial Unicode MS" pitchFamily="34" charset="-128"/>
                <a:cs typeface="Arial Unicode MS" pitchFamily="34" charset="-128"/>
              </a:rPr>
              <a:t> in stock </a:t>
            </a:r>
            <a:r>
              <a:rPr lang="de-DE" sz="1400" b="1" kern="0" dirty="0" err="1">
                <a:ea typeface="Arial Unicode MS" pitchFamily="34" charset="-128"/>
                <a:cs typeface="Arial Unicode MS" pitchFamily="34" charset="-128"/>
              </a:rPr>
              <a:t>handling</a:t>
            </a:r>
            <a:endParaRPr lang="de-DE" sz="1400" b="1" kern="0" dirty="0">
              <a:ea typeface="Arial Unicode MS" pitchFamily="34" charset="-128"/>
              <a:cs typeface="Arial Unicode MS" pitchFamily="34" charset="-128"/>
            </a:endParaRPr>
          </a:p>
          <a:p>
            <a:pPr marL="743099" lvl="1" indent="-285807" fontAlgn="base">
              <a:spcBef>
                <a:spcPts val="600"/>
              </a:spcBef>
              <a:spcAft>
                <a:spcPct val="0"/>
              </a:spcAft>
              <a:buClr>
                <a:srgbClr val="F0AB00"/>
              </a:buClr>
              <a:buSzPct val="80000"/>
              <a:buFont typeface="Wingdings" panose="05000000000000000000" pitchFamily="2" charset="2"/>
              <a:buChar char="§"/>
            </a:pPr>
            <a:r>
              <a:rPr lang="de-DE" sz="1400" kern="0" dirty="0">
                <a:ea typeface="Arial Unicode MS" pitchFamily="34" charset="-128"/>
                <a:cs typeface="Arial Unicode MS" pitchFamily="34" charset="-128"/>
              </a:rPr>
              <a:t>Post </a:t>
            </a:r>
            <a:r>
              <a:rPr lang="de-DE" sz="1400" kern="0" dirty="0" err="1">
                <a:ea typeface="Arial Unicode MS" pitchFamily="34" charset="-128"/>
                <a:cs typeface="Arial Unicode MS" pitchFamily="34" charset="-128"/>
              </a:rPr>
              <a:t>unrestricted</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or</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blocked</a:t>
            </a:r>
            <a:r>
              <a:rPr lang="de-DE" sz="1400" kern="0" dirty="0">
                <a:ea typeface="Arial Unicode MS" pitchFamily="34" charset="-128"/>
                <a:cs typeface="Arial Unicode MS" pitchFamily="34" charset="-128"/>
              </a:rPr>
              <a:t> stock </a:t>
            </a:r>
            <a:r>
              <a:rPr lang="de-DE" sz="1400" kern="0" dirty="0" err="1">
                <a:ea typeface="Arial Unicode MS" pitchFamily="34" charset="-128"/>
                <a:cs typeface="Arial Unicode MS" pitchFamily="34" charset="-128"/>
              </a:rPr>
              <a:t>to</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quality</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inspection</a:t>
            </a:r>
            <a:r>
              <a:rPr lang="de-DE" sz="1400" kern="0" dirty="0">
                <a:ea typeface="Arial Unicode MS" pitchFamily="34" charset="-128"/>
                <a:cs typeface="Arial Unicode MS" pitchFamily="34" charset="-128"/>
              </a:rPr>
              <a:t> stock</a:t>
            </a:r>
          </a:p>
          <a:p>
            <a:pPr marL="743099" lvl="1" indent="-285807" fontAlgn="base">
              <a:spcBef>
                <a:spcPts val="600"/>
              </a:spcBef>
              <a:spcAft>
                <a:spcPct val="0"/>
              </a:spcAft>
              <a:buClr>
                <a:srgbClr val="F0AB00"/>
              </a:buClr>
              <a:buSzPct val="80000"/>
              <a:buFont typeface="Wingdings" panose="05000000000000000000" pitchFamily="2" charset="2"/>
              <a:buChar char="§"/>
            </a:pPr>
            <a:r>
              <a:rPr lang="de-DE" sz="1400" kern="0" dirty="0">
                <a:ea typeface="Arial Unicode MS" pitchFamily="34" charset="-128"/>
                <a:cs typeface="Arial Unicode MS" pitchFamily="34" charset="-128"/>
              </a:rPr>
              <a:t>Post </a:t>
            </a:r>
            <a:r>
              <a:rPr lang="de-DE" sz="1400" kern="0" dirty="0" err="1">
                <a:ea typeface="Arial Unicode MS" pitchFamily="34" charset="-128"/>
                <a:cs typeface="Arial Unicode MS" pitchFamily="34" charset="-128"/>
              </a:rPr>
              <a:t>quality</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inspection</a:t>
            </a:r>
            <a:r>
              <a:rPr lang="de-DE" sz="1400" kern="0" dirty="0">
                <a:ea typeface="Arial Unicode MS" pitchFamily="34" charset="-128"/>
                <a:cs typeface="Arial Unicode MS" pitchFamily="34" charset="-128"/>
              </a:rPr>
              <a:t> stock </a:t>
            </a:r>
            <a:r>
              <a:rPr lang="de-DE" sz="1400" kern="0" dirty="0" err="1">
                <a:ea typeface="Arial Unicode MS" pitchFamily="34" charset="-128"/>
                <a:cs typeface="Arial Unicode MS" pitchFamily="34" charset="-128"/>
              </a:rPr>
              <a:t>to</a:t>
            </a:r>
            <a:r>
              <a:rPr lang="de-DE" sz="1400" kern="0" dirty="0">
                <a:ea typeface="Arial Unicode MS" pitchFamily="34" charset="-128"/>
                <a:cs typeface="Arial Unicode MS" pitchFamily="34" charset="-128"/>
              </a:rPr>
              <a:t> different </a:t>
            </a:r>
            <a:r>
              <a:rPr lang="de-DE" sz="1400" kern="0" dirty="0" err="1">
                <a:ea typeface="Arial Unicode MS" pitchFamily="34" charset="-128"/>
                <a:cs typeface="Arial Unicode MS" pitchFamily="34" charset="-128"/>
              </a:rPr>
              <a:t>storage</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location</a:t>
            </a:r>
            <a:endParaRPr lang="de-DE" sz="1400" kern="0" dirty="0">
              <a:ea typeface="Arial Unicode MS" pitchFamily="34" charset="-128"/>
              <a:cs typeface="Arial Unicode MS" pitchFamily="34" charset="-128"/>
            </a:endParaRPr>
          </a:p>
          <a:p>
            <a:pPr marL="285807" indent="-285807" fontAlgn="base">
              <a:spcBef>
                <a:spcPts val="600"/>
              </a:spcBef>
              <a:spcAft>
                <a:spcPct val="0"/>
              </a:spcAft>
              <a:buClr>
                <a:srgbClr val="F0AB00"/>
              </a:buClr>
              <a:buSzPct val="80000"/>
              <a:buFont typeface="Wingdings" panose="05000000000000000000" pitchFamily="2" charset="2"/>
              <a:buChar char="§"/>
            </a:pPr>
            <a:endParaRPr lang="de-DE" sz="1400" kern="0" dirty="0">
              <a:ea typeface="Arial Unicode MS" pitchFamily="34" charset="-128"/>
              <a:cs typeface="Arial Unicode MS" pitchFamily="34" charset="-128"/>
            </a:endParaRPr>
          </a:p>
          <a:p>
            <a:pPr marL="285807" indent="-285807" fontAlgn="base">
              <a:spcBef>
                <a:spcPts val="600"/>
              </a:spcBef>
              <a:spcAft>
                <a:spcPct val="0"/>
              </a:spcAft>
              <a:buClr>
                <a:srgbClr val="F0AB00"/>
              </a:buClr>
              <a:buSzPct val="80000"/>
              <a:buFont typeface="Wingdings" panose="05000000000000000000" pitchFamily="2" charset="2"/>
              <a:buChar char="§"/>
            </a:pPr>
            <a:r>
              <a:rPr lang="de-DE" sz="1400" b="1" kern="0" dirty="0">
                <a:ea typeface="Arial Unicode MS" pitchFamily="34" charset="-128"/>
                <a:cs typeface="Arial Unicode MS" pitchFamily="34" charset="-128"/>
              </a:rPr>
              <a:t>Quality </a:t>
            </a:r>
            <a:r>
              <a:rPr lang="de-DE" sz="1400" b="1" kern="0" dirty="0" err="1">
                <a:ea typeface="Arial Unicode MS" pitchFamily="34" charset="-128"/>
                <a:cs typeface="Arial Unicode MS" pitchFamily="34" charset="-128"/>
              </a:rPr>
              <a:t>management</a:t>
            </a:r>
            <a:r>
              <a:rPr lang="de-DE" sz="1400" b="1" kern="0" dirty="0">
                <a:ea typeface="Arial Unicode MS" pitchFamily="34" charset="-128"/>
                <a:cs typeface="Arial Unicode MS" pitchFamily="34" charset="-128"/>
              </a:rPr>
              <a:t> in </a:t>
            </a:r>
            <a:r>
              <a:rPr lang="de-DE" sz="1400" b="1" kern="0" dirty="0" err="1">
                <a:ea typeface="Arial Unicode MS" pitchFamily="34" charset="-128"/>
                <a:cs typeface="Arial Unicode MS" pitchFamily="34" charset="-128"/>
              </a:rPr>
              <a:t>discrete</a:t>
            </a:r>
            <a:r>
              <a:rPr lang="de-DE" sz="1400" b="1" kern="0" dirty="0">
                <a:ea typeface="Arial Unicode MS" pitchFamily="34" charset="-128"/>
                <a:cs typeface="Arial Unicode MS" pitchFamily="34" charset="-128"/>
              </a:rPr>
              <a:t> </a:t>
            </a:r>
            <a:r>
              <a:rPr lang="de-DE" sz="1400" b="1" kern="0" dirty="0" err="1">
                <a:ea typeface="Arial Unicode MS" pitchFamily="34" charset="-128"/>
                <a:cs typeface="Arial Unicode MS" pitchFamily="34" charset="-128"/>
              </a:rPr>
              <a:t>manufacturing</a:t>
            </a:r>
            <a:endParaRPr lang="de-DE" sz="1400" b="1" kern="0" dirty="0">
              <a:ea typeface="Arial Unicode MS" pitchFamily="34" charset="-128"/>
              <a:cs typeface="Arial Unicode MS" pitchFamily="34" charset="-128"/>
            </a:endParaRPr>
          </a:p>
          <a:p>
            <a:pPr marL="743099" lvl="1" indent="-285807" fontAlgn="base">
              <a:spcBef>
                <a:spcPts val="600"/>
              </a:spcBef>
              <a:spcAft>
                <a:spcPct val="0"/>
              </a:spcAft>
              <a:buClr>
                <a:srgbClr val="F0AB00"/>
              </a:buClr>
              <a:buSzPct val="80000"/>
              <a:buFont typeface="Wingdings" panose="05000000000000000000" pitchFamily="2" charset="2"/>
              <a:buChar char="§"/>
            </a:pPr>
            <a:r>
              <a:rPr lang="de-DE" sz="1400" kern="0" dirty="0" err="1">
                <a:ea typeface="Arial Unicode MS" pitchFamily="34" charset="-128"/>
                <a:cs typeface="Arial Unicode MS" pitchFamily="34" charset="-128"/>
              </a:rPr>
              <a:t>Goods</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receipt</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from</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production</a:t>
            </a:r>
            <a:endParaRPr lang="de-DE" sz="1400" kern="0" dirty="0">
              <a:ea typeface="Arial Unicode MS" pitchFamily="34" charset="-128"/>
              <a:cs typeface="Arial Unicode MS" pitchFamily="34" charset="-128"/>
            </a:endParaRPr>
          </a:p>
          <a:p>
            <a:pPr marL="743099" lvl="1" indent="-285807" fontAlgn="base">
              <a:spcBef>
                <a:spcPts val="600"/>
              </a:spcBef>
              <a:spcAft>
                <a:spcPct val="0"/>
              </a:spcAft>
              <a:buClr>
                <a:srgbClr val="F0AB00"/>
              </a:buClr>
              <a:buSzPct val="80000"/>
              <a:buFont typeface="Wingdings" panose="05000000000000000000" pitchFamily="2" charset="2"/>
              <a:buChar char="§"/>
            </a:pPr>
            <a:r>
              <a:rPr lang="de-DE" sz="1400" kern="0" dirty="0" err="1">
                <a:ea typeface="Arial Unicode MS" pitchFamily="34" charset="-128"/>
                <a:cs typeface="Arial Unicode MS" pitchFamily="34" charset="-128"/>
              </a:rPr>
              <a:t>Within</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production</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process</a:t>
            </a:r>
            <a:endParaRPr lang="de-DE" sz="1400" kern="0" dirty="0">
              <a:ea typeface="Arial Unicode MS" pitchFamily="34" charset="-128"/>
              <a:cs typeface="Arial Unicode MS" pitchFamily="34" charset="-128"/>
            </a:endParaRPr>
          </a:p>
          <a:p>
            <a:pPr marL="743099" lvl="1" indent="-285807" fontAlgn="base">
              <a:spcBef>
                <a:spcPts val="600"/>
              </a:spcBef>
              <a:spcAft>
                <a:spcPct val="0"/>
              </a:spcAft>
              <a:buClr>
                <a:srgbClr val="F0AB00"/>
              </a:buClr>
              <a:buSzPct val="80000"/>
              <a:buFont typeface="Wingdings" panose="05000000000000000000" pitchFamily="2" charset="2"/>
              <a:buChar char="§"/>
            </a:pPr>
            <a:endParaRPr lang="de-DE" sz="1400" kern="0" dirty="0">
              <a:ea typeface="Arial Unicode MS" pitchFamily="34" charset="-128"/>
              <a:cs typeface="Arial Unicode MS" pitchFamily="34" charset="-128"/>
            </a:endParaRPr>
          </a:p>
          <a:p>
            <a:pPr marL="285807" indent="-285807" fontAlgn="base">
              <a:spcBef>
                <a:spcPts val="600"/>
              </a:spcBef>
              <a:spcAft>
                <a:spcPct val="0"/>
              </a:spcAft>
              <a:buClr>
                <a:srgbClr val="F0AB00"/>
              </a:buClr>
              <a:buSzPct val="80000"/>
              <a:buFont typeface="Wingdings" panose="05000000000000000000" pitchFamily="2" charset="2"/>
              <a:buChar char="§"/>
            </a:pPr>
            <a:r>
              <a:rPr lang="de-DE" sz="1400" b="1" kern="0" dirty="0">
                <a:ea typeface="Arial Unicode MS" pitchFamily="34" charset="-128"/>
                <a:cs typeface="Arial Unicode MS" pitchFamily="34" charset="-128"/>
              </a:rPr>
              <a:t>Quality </a:t>
            </a:r>
            <a:r>
              <a:rPr lang="de-DE" sz="1400" b="1" kern="0" dirty="0" err="1">
                <a:ea typeface="Arial Unicode MS" pitchFamily="34" charset="-128"/>
                <a:cs typeface="Arial Unicode MS" pitchFamily="34" charset="-128"/>
              </a:rPr>
              <a:t>management</a:t>
            </a:r>
            <a:r>
              <a:rPr lang="de-DE" sz="1400" b="1" kern="0" dirty="0">
                <a:ea typeface="Arial Unicode MS" pitchFamily="34" charset="-128"/>
                <a:cs typeface="Arial Unicode MS" pitchFamily="34" charset="-128"/>
              </a:rPr>
              <a:t> in </a:t>
            </a:r>
            <a:r>
              <a:rPr lang="de-DE" sz="1400" b="1" kern="0" dirty="0" err="1">
                <a:ea typeface="Arial Unicode MS" pitchFamily="34" charset="-128"/>
                <a:cs typeface="Arial Unicode MS" pitchFamily="34" charset="-128"/>
              </a:rPr>
              <a:t>sales</a:t>
            </a:r>
            <a:endParaRPr lang="de-DE" sz="1400" b="1" kern="0" dirty="0">
              <a:ea typeface="Arial Unicode MS" pitchFamily="34" charset="-128"/>
              <a:cs typeface="Arial Unicode MS" pitchFamily="34" charset="-128"/>
            </a:endParaRPr>
          </a:p>
          <a:p>
            <a:pPr marL="743099" lvl="1" indent="-285807" fontAlgn="base">
              <a:spcBef>
                <a:spcPts val="600"/>
              </a:spcBef>
              <a:spcAft>
                <a:spcPct val="0"/>
              </a:spcAft>
              <a:buClr>
                <a:srgbClr val="F0AB00"/>
              </a:buClr>
              <a:buSzPct val="80000"/>
              <a:buFont typeface="Wingdings" panose="05000000000000000000" pitchFamily="2" charset="2"/>
              <a:buChar char="§"/>
            </a:pPr>
            <a:r>
              <a:rPr lang="de-DE" sz="1400" kern="0" dirty="0" err="1">
                <a:ea typeface="Arial Unicode MS" pitchFamily="34" charset="-128"/>
                <a:cs typeface="Arial Unicode MS" pitchFamily="34" charset="-128"/>
              </a:rPr>
              <a:t>Goods</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issue</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only</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with</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accepted</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quality</a:t>
            </a:r>
            <a:endParaRPr lang="de-DE" sz="1400" kern="0" dirty="0">
              <a:ea typeface="Arial Unicode MS" pitchFamily="34" charset="-128"/>
              <a:cs typeface="Arial Unicode MS" pitchFamily="34" charset="-128"/>
            </a:endParaRPr>
          </a:p>
          <a:p>
            <a:pPr marL="743099" lvl="1" indent="-285807" fontAlgn="base">
              <a:spcBef>
                <a:spcPts val="600"/>
              </a:spcBef>
              <a:spcAft>
                <a:spcPct val="0"/>
              </a:spcAft>
              <a:buClr>
                <a:srgbClr val="F0AB00"/>
              </a:buClr>
              <a:buSzPct val="80000"/>
              <a:buFont typeface="Wingdings" panose="05000000000000000000" pitchFamily="2" charset="2"/>
              <a:buChar char="§"/>
            </a:pPr>
            <a:endParaRPr lang="de-DE" sz="1400" kern="0" dirty="0">
              <a:ea typeface="Arial Unicode MS" pitchFamily="34" charset="-128"/>
              <a:cs typeface="Arial Unicode MS" pitchFamily="34" charset="-128"/>
            </a:endParaRPr>
          </a:p>
        </p:txBody>
      </p:sp>
    </p:spTree>
    <p:extLst>
      <p:ext uri="{BB962C8B-B14F-4D97-AF65-F5344CB8AC3E}">
        <p14:creationId xmlns:p14="http://schemas.microsoft.com/office/powerpoint/2010/main" val="13226501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324167" y="1436027"/>
            <a:ext cx="11544866" cy="5034637"/>
          </a:xfrm>
        </p:spPr>
        <p:txBody>
          <a:bodyPr/>
          <a:lstStyle/>
          <a:p>
            <a:r>
              <a:rPr lang="de-DE" dirty="0"/>
              <a:t>Core QM </a:t>
            </a:r>
            <a:r>
              <a:rPr lang="de-DE" dirty="0" err="1"/>
              <a:t>processes</a:t>
            </a:r>
            <a:r>
              <a:rPr lang="de-DE" dirty="0"/>
              <a:t> </a:t>
            </a:r>
            <a:r>
              <a:rPr lang="de-DE" dirty="0" err="1"/>
              <a:t>supported</a:t>
            </a:r>
            <a:r>
              <a:rPr lang="de-DE" dirty="0"/>
              <a:t> </a:t>
            </a:r>
            <a:r>
              <a:rPr lang="de-DE" dirty="0" err="1"/>
              <a:t>by</a:t>
            </a:r>
            <a:r>
              <a:rPr lang="de-DE" dirty="0"/>
              <a:t> </a:t>
            </a:r>
            <a:r>
              <a:rPr lang="de-DE" dirty="0" err="1"/>
              <a:t>new</a:t>
            </a:r>
            <a:r>
              <a:rPr lang="de-DE" dirty="0"/>
              <a:t> </a:t>
            </a:r>
            <a:r>
              <a:rPr lang="de-DE" dirty="0" err="1"/>
              <a:t>roles</a:t>
            </a:r>
            <a:endParaRPr lang="de-DE" dirty="0"/>
          </a:p>
          <a:p>
            <a:r>
              <a:rPr lang="de-DE" dirty="0"/>
              <a:t>New </a:t>
            </a:r>
            <a:r>
              <a:rPr lang="de-DE" dirty="0" err="1"/>
              <a:t>personalized</a:t>
            </a:r>
            <a:r>
              <a:rPr lang="de-DE" dirty="0"/>
              <a:t> </a:t>
            </a:r>
            <a:r>
              <a:rPr lang="de-DE" dirty="0" err="1"/>
              <a:t>Fiori</a:t>
            </a:r>
            <a:r>
              <a:rPr lang="de-DE" dirty="0"/>
              <a:t> </a:t>
            </a:r>
            <a:r>
              <a:rPr lang="de-DE" dirty="0" err="1"/>
              <a:t>launchpads</a:t>
            </a:r>
            <a:r>
              <a:rPr lang="de-DE" dirty="0"/>
              <a:t> </a:t>
            </a:r>
            <a:r>
              <a:rPr lang="de-DE" dirty="0" err="1"/>
              <a:t>for</a:t>
            </a:r>
            <a:r>
              <a:rPr lang="de-DE" dirty="0"/>
              <a:t> </a:t>
            </a:r>
            <a:r>
              <a:rPr lang="de-DE" dirty="0" err="1"/>
              <a:t>the</a:t>
            </a:r>
            <a:r>
              <a:rPr lang="de-DE" dirty="0"/>
              <a:t> </a:t>
            </a:r>
            <a:r>
              <a:rPr lang="de-DE" dirty="0" err="1"/>
              <a:t>following</a:t>
            </a:r>
            <a:r>
              <a:rPr lang="de-DE" dirty="0"/>
              <a:t> </a:t>
            </a:r>
            <a:r>
              <a:rPr lang="de-DE" dirty="0" err="1"/>
              <a:t>roles</a:t>
            </a:r>
            <a:r>
              <a:rPr lang="de-DE" dirty="0"/>
              <a:t>:</a:t>
            </a:r>
          </a:p>
          <a:p>
            <a:pPr marL="0" indent="0">
              <a:buNone/>
            </a:pPr>
            <a:endParaRPr lang="de-DE" dirty="0"/>
          </a:p>
          <a:p>
            <a:pPr marL="0" indent="0">
              <a:buNone/>
            </a:pPr>
            <a:endParaRPr lang="de-DE" dirty="0"/>
          </a:p>
          <a:p>
            <a:pPr marL="0" indent="0">
              <a:buNone/>
            </a:pPr>
            <a:endParaRPr lang="de-DE" dirty="0"/>
          </a:p>
          <a:p>
            <a:pPr marL="0" indent="0">
              <a:buNone/>
            </a:pPr>
            <a:endParaRPr lang="de-DE" dirty="0"/>
          </a:p>
          <a:p>
            <a:pPr marL="0" indent="0">
              <a:buNone/>
            </a:pPr>
            <a:endParaRPr lang="de-DE" dirty="0"/>
          </a:p>
          <a:p>
            <a:pPr marL="0" indent="0">
              <a:buNone/>
            </a:pPr>
            <a:endParaRPr lang="de-DE" dirty="0"/>
          </a:p>
          <a:p>
            <a:pPr marL="0" indent="0">
              <a:buNone/>
            </a:pPr>
            <a:endParaRPr lang="de-DE" dirty="0"/>
          </a:p>
          <a:p>
            <a:pPr marL="0" indent="0">
              <a:buNone/>
            </a:pPr>
            <a:endParaRPr lang="de-DE" dirty="0"/>
          </a:p>
          <a:p>
            <a:pPr marL="0" indent="0">
              <a:buNone/>
            </a:pPr>
            <a:endParaRPr lang="de-DE" dirty="0"/>
          </a:p>
          <a:p>
            <a:pPr>
              <a:buFont typeface="Wingdings" panose="05000000000000000000" pitchFamily="2" charset="2"/>
              <a:buChar char="Ø"/>
            </a:pPr>
            <a:endParaRPr lang="de-DE" dirty="0"/>
          </a:p>
          <a:p>
            <a:pPr>
              <a:buFont typeface="Wingdings" panose="05000000000000000000" pitchFamily="2" charset="2"/>
              <a:buChar char="Ø"/>
            </a:pPr>
            <a:endParaRPr lang="de-DE" dirty="0"/>
          </a:p>
          <a:p>
            <a:pPr>
              <a:buFont typeface="Wingdings" panose="05000000000000000000" pitchFamily="2" charset="2"/>
              <a:buChar char="Ø"/>
            </a:pPr>
            <a:endParaRPr lang="de-DE" dirty="0"/>
          </a:p>
          <a:p>
            <a:pPr>
              <a:buFont typeface="Wingdings" panose="05000000000000000000" pitchFamily="2" charset="2"/>
              <a:buChar char="Ø"/>
            </a:pPr>
            <a:endParaRPr lang="de-DE" dirty="0"/>
          </a:p>
          <a:p>
            <a:pPr>
              <a:buFont typeface="Wingdings" panose="05000000000000000000" pitchFamily="2" charset="2"/>
              <a:buChar char="Ø"/>
            </a:pPr>
            <a:endParaRPr lang="de-DE" dirty="0"/>
          </a:p>
          <a:p>
            <a:pPr>
              <a:buFont typeface="Wingdings" panose="05000000000000000000" pitchFamily="2" charset="2"/>
              <a:buChar char="Ø"/>
            </a:pPr>
            <a:r>
              <a:rPr lang="de-DE" dirty="0" err="1"/>
              <a:t>Typical</a:t>
            </a:r>
            <a:r>
              <a:rPr lang="de-DE" dirty="0"/>
              <a:t> </a:t>
            </a:r>
            <a:r>
              <a:rPr lang="de-DE" dirty="0" err="1"/>
              <a:t>transactions</a:t>
            </a:r>
            <a:r>
              <a:rPr lang="de-DE" dirty="0"/>
              <a:t>/ </a:t>
            </a:r>
            <a:r>
              <a:rPr lang="de-DE" dirty="0" err="1"/>
              <a:t>apps</a:t>
            </a:r>
            <a:r>
              <a:rPr lang="de-DE" dirty="0"/>
              <a:t> </a:t>
            </a:r>
            <a:r>
              <a:rPr lang="de-DE" dirty="0" err="1"/>
              <a:t>are</a:t>
            </a:r>
            <a:r>
              <a:rPr lang="de-DE" dirty="0"/>
              <a:t> </a:t>
            </a:r>
            <a:r>
              <a:rPr lang="de-DE" dirty="0" err="1"/>
              <a:t>combined</a:t>
            </a:r>
            <a:r>
              <a:rPr lang="de-DE" dirty="0"/>
              <a:t> in </a:t>
            </a:r>
            <a:r>
              <a:rPr lang="de-DE" dirty="0" err="1"/>
              <a:t>business</a:t>
            </a:r>
            <a:r>
              <a:rPr lang="de-DE" dirty="0"/>
              <a:t> </a:t>
            </a:r>
            <a:r>
              <a:rPr lang="de-DE" dirty="0" err="1"/>
              <a:t>catalogs</a:t>
            </a:r>
            <a:r>
              <a:rPr lang="de-DE" dirty="0"/>
              <a:t> </a:t>
            </a:r>
            <a:r>
              <a:rPr lang="de-DE" dirty="0" err="1"/>
              <a:t>and</a:t>
            </a:r>
            <a:r>
              <a:rPr lang="de-DE" dirty="0"/>
              <a:t> </a:t>
            </a:r>
            <a:r>
              <a:rPr lang="de-DE" dirty="0" err="1"/>
              <a:t>assigned</a:t>
            </a:r>
            <a:r>
              <a:rPr lang="de-DE" dirty="0"/>
              <a:t> </a:t>
            </a:r>
            <a:r>
              <a:rPr lang="de-DE" dirty="0" err="1"/>
              <a:t>to</a:t>
            </a:r>
            <a:r>
              <a:rPr lang="de-DE" dirty="0"/>
              <a:t> </a:t>
            </a:r>
            <a:r>
              <a:rPr lang="de-DE" dirty="0" err="1"/>
              <a:t>the</a:t>
            </a:r>
            <a:r>
              <a:rPr lang="de-DE" dirty="0"/>
              <a:t> different </a:t>
            </a:r>
            <a:r>
              <a:rPr lang="de-DE" dirty="0" err="1"/>
              <a:t>roles</a:t>
            </a:r>
            <a:endParaRPr lang="de-DE" dirty="0"/>
          </a:p>
          <a:p>
            <a:endParaRPr lang="de-DE" dirty="0"/>
          </a:p>
          <a:p>
            <a:pPr marL="0" indent="0">
              <a:buNone/>
            </a:pPr>
            <a:endParaRPr lang="de-DE" dirty="0"/>
          </a:p>
          <a:p>
            <a:pPr marL="0" indent="0">
              <a:buNone/>
            </a:pPr>
            <a:endParaRPr lang="en-US" dirty="0"/>
          </a:p>
          <a:p>
            <a:pPr marL="0" indent="0">
              <a:buNone/>
            </a:pPr>
            <a:endParaRPr lang="de-DE" dirty="0"/>
          </a:p>
          <a:p>
            <a:pPr marL="0" indent="0">
              <a:buNone/>
            </a:pPr>
            <a:endParaRPr lang="de-DE" dirty="0"/>
          </a:p>
        </p:txBody>
      </p:sp>
      <p:sp>
        <p:nvSpPr>
          <p:cNvPr id="3" name="Titel 2"/>
          <p:cNvSpPr>
            <a:spLocks noGrp="1"/>
          </p:cNvSpPr>
          <p:nvPr>
            <p:ph type="title"/>
          </p:nvPr>
        </p:nvSpPr>
        <p:spPr/>
        <p:txBody>
          <a:bodyPr/>
          <a:lstStyle/>
          <a:p>
            <a:r>
              <a:rPr lang="de-DE" dirty="0" err="1"/>
              <a:t>Innovations</a:t>
            </a:r>
            <a:r>
              <a:rPr lang="de-DE" dirty="0"/>
              <a:t> in S/4HANA in QM</a:t>
            </a:r>
            <a:br>
              <a:rPr lang="de-DE" dirty="0"/>
            </a:br>
            <a:r>
              <a:rPr lang="de-DE" dirty="0" err="1"/>
              <a:t>Role-specific</a:t>
            </a:r>
            <a:r>
              <a:rPr lang="de-DE" dirty="0"/>
              <a:t> </a:t>
            </a:r>
            <a:r>
              <a:rPr lang="de-DE" dirty="0" err="1"/>
              <a:t>Fiori</a:t>
            </a:r>
            <a:r>
              <a:rPr lang="de-DE" dirty="0"/>
              <a:t> </a:t>
            </a:r>
            <a:r>
              <a:rPr lang="de-DE" dirty="0" err="1"/>
              <a:t>launchpads</a:t>
            </a:r>
            <a:endParaRPr lang="de-DE" dirty="0"/>
          </a:p>
        </p:txBody>
      </p:sp>
      <p:sp>
        <p:nvSpPr>
          <p:cNvPr id="4" name="Abgerundetes Rechteck 3"/>
          <p:cNvSpPr/>
          <p:nvPr/>
        </p:nvSpPr>
        <p:spPr bwMode="gray">
          <a:xfrm>
            <a:off x="2089882" y="2237962"/>
            <a:ext cx="1948892" cy="564153"/>
          </a:xfrm>
          <a:prstGeom prst="roundRect">
            <a:avLst/>
          </a:prstGeom>
          <a:solidFill>
            <a:schemeClr val="accent1"/>
          </a:solidFill>
          <a:ln w="6350" algn="ctr">
            <a:noFill/>
            <a:miter lim="800000"/>
            <a:headEnd/>
            <a:tailEnd/>
          </a:ln>
        </p:spPr>
        <p:txBody>
          <a:bodyPr lIns="90021" tIns="72017" rIns="90021" bIns="72017" rtlCol="0" anchor="ctr"/>
          <a:lstStyle/>
          <a:p>
            <a:pPr algn="ctr" defTabSz="914583" fontAlgn="base">
              <a:spcBef>
                <a:spcPct val="50000"/>
              </a:spcBef>
              <a:spcAft>
                <a:spcPct val="0"/>
              </a:spcAft>
              <a:buClr>
                <a:srgbClr val="F0AB00"/>
              </a:buClr>
              <a:buSzPct val="80000"/>
            </a:pPr>
            <a:r>
              <a:rPr lang="de-DE" sz="1600" kern="0" dirty="0">
                <a:ea typeface="Arial Unicode MS" pitchFamily="34" charset="-128"/>
                <a:cs typeface="Arial Unicode MS" pitchFamily="34" charset="-128"/>
              </a:rPr>
              <a:t>Quality </a:t>
            </a:r>
            <a:r>
              <a:rPr lang="de-DE" sz="1600" kern="0" dirty="0" err="1">
                <a:ea typeface="Arial Unicode MS" pitchFamily="34" charset="-128"/>
                <a:cs typeface="Arial Unicode MS" pitchFamily="34" charset="-128"/>
              </a:rPr>
              <a:t>planner</a:t>
            </a:r>
            <a:endParaRPr lang="de-DE" sz="1600" kern="0" dirty="0">
              <a:ea typeface="Arial Unicode MS" pitchFamily="34" charset="-128"/>
              <a:cs typeface="Arial Unicode MS" pitchFamily="34" charset="-128"/>
            </a:endParaRPr>
          </a:p>
        </p:txBody>
      </p:sp>
      <p:sp>
        <p:nvSpPr>
          <p:cNvPr id="5" name="Abgerundetes Rechteck 4"/>
          <p:cNvSpPr/>
          <p:nvPr/>
        </p:nvSpPr>
        <p:spPr bwMode="gray">
          <a:xfrm>
            <a:off x="5122154" y="2237962"/>
            <a:ext cx="1948892" cy="564153"/>
          </a:xfrm>
          <a:prstGeom prst="roundRect">
            <a:avLst/>
          </a:prstGeom>
          <a:solidFill>
            <a:schemeClr val="accent1"/>
          </a:solidFill>
          <a:ln w="6350" algn="ctr">
            <a:noFill/>
            <a:miter lim="800000"/>
            <a:headEnd/>
            <a:tailEnd/>
          </a:ln>
        </p:spPr>
        <p:txBody>
          <a:bodyPr lIns="90021" tIns="72017" rIns="90021" bIns="72017" rtlCol="0" anchor="ctr"/>
          <a:lstStyle/>
          <a:p>
            <a:pPr algn="ctr" defTabSz="914583" fontAlgn="base">
              <a:spcBef>
                <a:spcPct val="50000"/>
              </a:spcBef>
              <a:spcAft>
                <a:spcPct val="0"/>
              </a:spcAft>
              <a:buClr>
                <a:srgbClr val="F0AB00"/>
              </a:buClr>
              <a:buSzPct val="80000"/>
            </a:pPr>
            <a:r>
              <a:rPr lang="de-DE" sz="1600" kern="0" dirty="0">
                <a:ea typeface="Arial Unicode MS" pitchFamily="34" charset="-128"/>
                <a:cs typeface="Arial Unicode MS" pitchFamily="34" charset="-128"/>
              </a:rPr>
              <a:t>Quality </a:t>
            </a:r>
            <a:r>
              <a:rPr lang="de-DE" sz="1600" kern="0" dirty="0" err="1">
                <a:ea typeface="Arial Unicode MS" pitchFamily="34" charset="-128"/>
                <a:cs typeface="Arial Unicode MS" pitchFamily="34" charset="-128"/>
              </a:rPr>
              <a:t>technician</a:t>
            </a:r>
            <a:endParaRPr lang="de-DE" sz="1600" kern="0" dirty="0">
              <a:ea typeface="Arial Unicode MS" pitchFamily="34" charset="-128"/>
              <a:cs typeface="Arial Unicode MS" pitchFamily="34" charset="-128"/>
            </a:endParaRPr>
          </a:p>
        </p:txBody>
      </p:sp>
      <p:sp>
        <p:nvSpPr>
          <p:cNvPr id="6" name="Abgerundetes Rechteck 5"/>
          <p:cNvSpPr/>
          <p:nvPr/>
        </p:nvSpPr>
        <p:spPr bwMode="gray">
          <a:xfrm>
            <a:off x="8154424" y="2237962"/>
            <a:ext cx="1948892" cy="564153"/>
          </a:xfrm>
          <a:prstGeom prst="roundRect">
            <a:avLst/>
          </a:prstGeom>
          <a:solidFill>
            <a:schemeClr val="accent1"/>
          </a:solidFill>
          <a:ln w="6350" algn="ctr">
            <a:noFill/>
            <a:miter lim="800000"/>
            <a:headEnd/>
            <a:tailEnd/>
          </a:ln>
        </p:spPr>
        <p:txBody>
          <a:bodyPr lIns="90021" tIns="72017" rIns="90021" bIns="72017" rtlCol="0" anchor="ctr"/>
          <a:lstStyle/>
          <a:p>
            <a:pPr algn="ctr" defTabSz="914583" fontAlgn="base">
              <a:spcBef>
                <a:spcPct val="50000"/>
              </a:spcBef>
              <a:spcAft>
                <a:spcPct val="0"/>
              </a:spcAft>
              <a:buClr>
                <a:srgbClr val="F0AB00"/>
              </a:buClr>
              <a:buSzPct val="80000"/>
            </a:pPr>
            <a:r>
              <a:rPr lang="de-DE" sz="1600" kern="0" dirty="0">
                <a:ea typeface="Arial Unicode MS" pitchFamily="34" charset="-128"/>
                <a:cs typeface="Arial Unicode MS" pitchFamily="34" charset="-128"/>
              </a:rPr>
              <a:t>Quality </a:t>
            </a:r>
            <a:r>
              <a:rPr lang="de-DE" sz="1600" kern="0" dirty="0" err="1">
                <a:ea typeface="Arial Unicode MS" pitchFamily="34" charset="-128"/>
                <a:cs typeface="Arial Unicode MS" pitchFamily="34" charset="-128"/>
              </a:rPr>
              <a:t>engineer</a:t>
            </a:r>
            <a:endParaRPr lang="de-DE" sz="1600" kern="0" dirty="0">
              <a:ea typeface="Arial Unicode MS" pitchFamily="34" charset="-128"/>
              <a:cs typeface="Arial Unicode MS" pitchFamily="34" charset="-128"/>
            </a:endParaRPr>
          </a:p>
        </p:txBody>
      </p:sp>
      <p:sp>
        <p:nvSpPr>
          <p:cNvPr id="7" name="Abgerundetes Rechteck 6"/>
          <p:cNvSpPr/>
          <p:nvPr/>
        </p:nvSpPr>
        <p:spPr bwMode="gray">
          <a:xfrm>
            <a:off x="2089881" y="3886126"/>
            <a:ext cx="1948892" cy="564153"/>
          </a:xfrm>
          <a:prstGeom prst="roundRect">
            <a:avLst/>
          </a:prstGeom>
          <a:solidFill>
            <a:schemeClr val="accent1"/>
          </a:solidFill>
          <a:ln w="6350" algn="ctr">
            <a:noFill/>
            <a:miter lim="800000"/>
            <a:headEnd/>
            <a:tailEnd/>
          </a:ln>
        </p:spPr>
        <p:txBody>
          <a:bodyPr lIns="90021" tIns="72017" rIns="90021" bIns="72017" rtlCol="0" anchor="ctr"/>
          <a:lstStyle/>
          <a:p>
            <a:pPr algn="ctr" defTabSz="914583" fontAlgn="base">
              <a:spcBef>
                <a:spcPct val="50000"/>
              </a:spcBef>
              <a:spcAft>
                <a:spcPct val="0"/>
              </a:spcAft>
              <a:buClr>
                <a:srgbClr val="F0AB00"/>
              </a:buClr>
              <a:buSzPct val="80000"/>
            </a:pPr>
            <a:r>
              <a:rPr lang="de-DE" sz="1600" kern="0" dirty="0">
                <a:ea typeface="Arial Unicode MS" pitchFamily="34" charset="-128"/>
                <a:cs typeface="Arial Unicode MS" pitchFamily="34" charset="-128"/>
              </a:rPr>
              <a:t>Quality </a:t>
            </a:r>
            <a:r>
              <a:rPr lang="de-DE" sz="1600" kern="0" dirty="0" err="1">
                <a:ea typeface="Arial Unicode MS" pitchFamily="34" charset="-128"/>
                <a:cs typeface="Arial Unicode MS" pitchFamily="34" charset="-128"/>
              </a:rPr>
              <a:t>manager</a:t>
            </a:r>
            <a:endParaRPr lang="de-DE" sz="1600" kern="0" dirty="0">
              <a:ea typeface="Arial Unicode MS" pitchFamily="34" charset="-128"/>
              <a:cs typeface="Arial Unicode MS" pitchFamily="34" charset="-128"/>
            </a:endParaRPr>
          </a:p>
        </p:txBody>
      </p:sp>
      <p:sp>
        <p:nvSpPr>
          <p:cNvPr id="8" name="Abgerundetes Rechteck 7"/>
          <p:cNvSpPr/>
          <p:nvPr/>
        </p:nvSpPr>
        <p:spPr bwMode="gray">
          <a:xfrm>
            <a:off x="5122154" y="3886126"/>
            <a:ext cx="1948892" cy="564153"/>
          </a:xfrm>
          <a:prstGeom prst="roundRect">
            <a:avLst/>
          </a:prstGeom>
          <a:solidFill>
            <a:schemeClr val="accent1"/>
          </a:solidFill>
          <a:ln w="6350" algn="ctr">
            <a:noFill/>
            <a:miter lim="800000"/>
            <a:headEnd/>
            <a:tailEnd/>
          </a:ln>
        </p:spPr>
        <p:txBody>
          <a:bodyPr lIns="90021" tIns="72017" rIns="90021" bIns="72017" rtlCol="0" anchor="ctr"/>
          <a:lstStyle/>
          <a:p>
            <a:pPr algn="ctr" defTabSz="914583" fontAlgn="base">
              <a:spcBef>
                <a:spcPct val="50000"/>
              </a:spcBef>
              <a:spcAft>
                <a:spcPct val="0"/>
              </a:spcAft>
              <a:buClr>
                <a:srgbClr val="F0AB00"/>
              </a:buClr>
              <a:buSzPct val="80000"/>
            </a:pPr>
            <a:r>
              <a:rPr lang="de-DE" sz="1600" kern="0" dirty="0">
                <a:ea typeface="Arial Unicode MS" pitchFamily="34" charset="-128"/>
                <a:cs typeface="Arial Unicode MS" pitchFamily="34" charset="-128"/>
              </a:rPr>
              <a:t>Quality </a:t>
            </a:r>
            <a:r>
              <a:rPr lang="de-DE" sz="1600" kern="0" dirty="0" err="1">
                <a:ea typeface="Arial Unicode MS" pitchFamily="34" charset="-128"/>
                <a:cs typeface="Arial Unicode MS" pitchFamily="34" charset="-128"/>
              </a:rPr>
              <a:t>auditor</a:t>
            </a:r>
            <a:endParaRPr lang="de-DE" sz="1600" kern="0" dirty="0">
              <a:ea typeface="Arial Unicode MS" pitchFamily="34" charset="-128"/>
              <a:cs typeface="Arial Unicode MS" pitchFamily="34" charset="-128"/>
            </a:endParaRPr>
          </a:p>
        </p:txBody>
      </p:sp>
      <p:sp>
        <p:nvSpPr>
          <p:cNvPr id="9" name="Abgerundetes Rechteck 8"/>
          <p:cNvSpPr/>
          <p:nvPr/>
        </p:nvSpPr>
        <p:spPr bwMode="gray">
          <a:xfrm>
            <a:off x="8154424" y="3886126"/>
            <a:ext cx="1948892" cy="564153"/>
          </a:xfrm>
          <a:prstGeom prst="roundRect">
            <a:avLst/>
          </a:prstGeom>
          <a:solidFill>
            <a:schemeClr val="accent1"/>
          </a:solidFill>
          <a:ln w="6350" algn="ctr">
            <a:noFill/>
            <a:miter lim="800000"/>
            <a:headEnd/>
            <a:tailEnd/>
          </a:ln>
        </p:spPr>
        <p:txBody>
          <a:bodyPr lIns="90021" tIns="72017" rIns="90021" bIns="72017" rtlCol="0" anchor="ctr"/>
          <a:lstStyle/>
          <a:p>
            <a:pPr algn="ctr" defTabSz="914583" fontAlgn="base">
              <a:spcBef>
                <a:spcPct val="50000"/>
              </a:spcBef>
              <a:spcAft>
                <a:spcPct val="0"/>
              </a:spcAft>
              <a:buClr>
                <a:srgbClr val="F0AB00"/>
              </a:buClr>
              <a:buSzPct val="80000"/>
            </a:pPr>
            <a:r>
              <a:rPr lang="de-DE" sz="1600" kern="0" dirty="0" err="1">
                <a:ea typeface="Arial Unicode MS" pitchFamily="34" charset="-128"/>
                <a:cs typeface="Arial Unicode MS" pitchFamily="34" charset="-128"/>
              </a:rPr>
              <a:t>Calibration</a:t>
            </a:r>
            <a:r>
              <a:rPr lang="de-DE" sz="1600" kern="0" dirty="0">
                <a:ea typeface="Arial Unicode MS" pitchFamily="34" charset="-128"/>
                <a:cs typeface="Arial Unicode MS" pitchFamily="34" charset="-128"/>
              </a:rPr>
              <a:t> </a:t>
            </a:r>
            <a:r>
              <a:rPr lang="de-DE" sz="1600" kern="0" dirty="0" err="1">
                <a:ea typeface="Arial Unicode MS" pitchFamily="34" charset="-128"/>
                <a:cs typeface="Arial Unicode MS" pitchFamily="34" charset="-128"/>
              </a:rPr>
              <a:t>technician</a:t>
            </a:r>
            <a:endParaRPr lang="de-DE" sz="1600" kern="0" dirty="0">
              <a:ea typeface="Arial Unicode MS" pitchFamily="34" charset="-128"/>
              <a:cs typeface="Arial Unicode MS" pitchFamily="34" charset="-128"/>
            </a:endParaRPr>
          </a:p>
        </p:txBody>
      </p:sp>
      <p:sp>
        <p:nvSpPr>
          <p:cNvPr id="10" name="Textfeld 9"/>
          <p:cNvSpPr txBox="1"/>
          <p:nvPr/>
        </p:nvSpPr>
        <p:spPr>
          <a:xfrm>
            <a:off x="4976977" y="3060110"/>
            <a:ext cx="3032270" cy="507949"/>
          </a:xfrm>
          <a:prstGeom prst="rect">
            <a:avLst/>
          </a:prstGeom>
          <a:noFill/>
        </p:spPr>
        <p:txBody>
          <a:bodyPr wrap="square" lIns="0" tIns="0" rIns="0" bIns="0" rtlCol="0">
            <a:spAutoFit/>
          </a:bodyPr>
          <a:lstStyle/>
          <a:p>
            <a:pPr marL="285807" indent="-285807" fontAlgn="base">
              <a:spcBef>
                <a:spcPts val="600"/>
              </a:spcBef>
              <a:spcAft>
                <a:spcPct val="0"/>
              </a:spcAft>
              <a:buClr>
                <a:srgbClr val="F0AB00"/>
              </a:buClr>
              <a:buSzPct val="80000"/>
              <a:buFont typeface="Arial" panose="020B0604020202020204" pitchFamily="34" charset="0"/>
              <a:buChar char="•"/>
            </a:pPr>
            <a:r>
              <a:rPr lang="de-DE" sz="1400" kern="0" dirty="0">
                <a:ea typeface="Arial Unicode MS" pitchFamily="34" charset="-128"/>
                <a:cs typeface="Arial Unicode MS" pitchFamily="34" charset="-128"/>
              </a:rPr>
              <a:t>Execute </a:t>
            </a:r>
            <a:r>
              <a:rPr lang="de-DE" sz="1400" kern="0" dirty="0" err="1">
                <a:ea typeface="Arial Unicode MS" pitchFamily="34" charset="-128"/>
                <a:cs typeface="Arial Unicode MS" pitchFamily="34" charset="-128"/>
              </a:rPr>
              <a:t>quality</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inspections</a:t>
            </a:r>
            <a:endParaRPr lang="de-DE" sz="1400" kern="0" dirty="0">
              <a:ea typeface="Arial Unicode MS" pitchFamily="34" charset="-128"/>
              <a:cs typeface="Arial Unicode MS" pitchFamily="34" charset="-128"/>
            </a:endParaRPr>
          </a:p>
          <a:p>
            <a:pPr marL="285807" indent="-285807" fontAlgn="base">
              <a:spcBef>
                <a:spcPts val="600"/>
              </a:spcBef>
              <a:spcAft>
                <a:spcPct val="0"/>
              </a:spcAft>
              <a:buClr>
                <a:srgbClr val="F0AB00"/>
              </a:buClr>
              <a:buSzPct val="80000"/>
              <a:buFont typeface="Arial" panose="020B0604020202020204" pitchFamily="34" charset="0"/>
              <a:buChar char="•"/>
            </a:pPr>
            <a:r>
              <a:rPr lang="de-DE" sz="1400" kern="0" dirty="0" err="1">
                <a:ea typeface="Arial Unicode MS" pitchFamily="34" charset="-128"/>
                <a:cs typeface="Arial Unicode MS" pitchFamily="34" charset="-128"/>
              </a:rPr>
              <a:t>Record</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the</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results</a:t>
            </a:r>
            <a:endParaRPr lang="de-DE" sz="1400" kern="0" dirty="0">
              <a:ea typeface="Arial Unicode MS" pitchFamily="34" charset="-128"/>
              <a:cs typeface="Arial Unicode MS" pitchFamily="34" charset="-128"/>
            </a:endParaRPr>
          </a:p>
        </p:txBody>
      </p:sp>
      <p:sp>
        <p:nvSpPr>
          <p:cNvPr id="11" name="Textfeld 10"/>
          <p:cNvSpPr txBox="1"/>
          <p:nvPr/>
        </p:nvSpPr>
        <p:spPr>
          <a:xfrm>
            <a:off x="8033612" y="3060110"/>
            <a:ext cx="2617846" cy="507949"/>
          </a:xfrm>
          <a:prstGeom prst="rect">
            <a:avLst/>
          </a:prstGeom>
          <a:noFill/>
        </p:spPr>
        <p:txBody>
          <a:bodyPr wrap="square" lIns="0" tIns="0" rIns="0" bIns="0" rtlCol="0">
            <a:spAutoFit/>
          </a:bodyPr>
          <a:lstStyle/>
          <a:p>
            <a:pPr marL="285807" indent="-285807" fontAlgn="base">
              <a:spcBef>
                <a:spcPts val="600"/>
              </a:spcBef>
              <a:spcAft>
                <a:spcPct val="0"/>
              </a:spcAft>
              <a:buClr>
                <a:srgbClr val="F0AB00"/>
              </a:buClr>
              <a:buSzPct val="80000"/>
              <a:buFont typeface="Arial" panose="020B0604020202020204" pitchFamily="34" charset="0"/>
              <a:buChar char="•"/>
            </a:pPr>
            <a:r>
              <a:rPr lang="de-DE" sz="1400" kern="0" dirty="0">
                <a:ea typeface="Arial Unicode MS" pitchFamily="34" charset="-128"/>
                <a:cs typeface="Arial Unicode MS" pitchFamily="34" charset="-128"/>
              </a:rPr>
              <a:t>Monitoring </a:t>
            </a:r>
            <a:r>
              <a:rPr lang="de-DE" sz="1400" kern="0" dirty="0" err="1">
                <a:ea typeface="Arial Unicode MS" pitchFamily="34" charset="-128"/>
                <a:cs typeface="Arial Unicode MS" pitchFamily="34" charset="-128"/>
              </a:rPr>
              <a:t>quality</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inspections</a:t>
            </a:r>
            <a:endParaRPr lang="de-DE" sz="1400" kern="0" dirty="0">
              <a:ea typeface="Arial Unicode MS" pitchFamily="34" charset="-128"/>
              <a:cs typeface="Arial Unicode MS" pitchFamily="34" charset="-128"/>
            </a:endParaRPr>
          </a:p>
          <a:p>
            <a:pPr marL="285807" indent="-285807" fontAlgn="base">
              <a:spcBef>
                <a:spcPts val="600"/>
              </a:spcBef>
              <a:spcAft>
                <a:spcPct val="0"/>
              </a:spcAft>
              <a:buClr>
                <a:srgbClr val="F0AB00"/>
              </a:buClr>
              <a:buSzPct val="80000"/>
              <a:buFont typeface="Arial" panose="020B0604020202020204" pitchFamily="34" charset="0"/>
              <a:buChar char="•"/>
            </a:pPr>
            <a:r>
              <a:rPr lang="de-DE" sz="1400" kern="0" dirty="0">
                <a:ea typeface="Arial Unicode MS" pitchFamily="34" charset="-128"/>
                <a:cs typeface="Arial Unicode MS" pitchFamily="34" charset="-128"/>
              </a:rPr>
              <a:t>Analysis </a:t>
            </a:r>
            <a:r>
              <a:rPr lang="de-DE" sz="1400" kern="0" dirty="0" err="1">
                <a:ea typeface="Arial Unicode MS" pitchFamily="34" charset="-128"/>
                <a:cs typeface="Arial Unicode MS" pitchFamily="34" charset="-128"/>
              </a:rPr>
              <a:t>of</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test</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results</a:t>
            </a:r>
            <a:endParaRPr lang="de-DE" sz="1400" kern="0" dirty="0">
              <a:ea typeface="Arial Unicode MS" pitchFamily="34" charset="-128"/>
              <a:cs typeface="Arial Unicode MS" pitchFamily="34" charset="-128"/>
            </a:endParaRPr>
          </a:p>
        </p:txBody>
      </p:sp>
      <p:sp>
        <p:nvSpPr>
          <p:cNvPr id="13" name="Textfeld 12"/>
          <p:cNvSpPr txBox="1"/>
          <p:nvPr/>
        </p:nvSpPr>
        <p:spPr>
          <a:xfrm>
            <a:off x="1834411" y="2907835"/>
            <a:ext cx="2459831" cy="800404"/>
          </a:xfrm>
          <a:prstGeom prst="rect">
            <a:avLst/>
          </a:prstGeom>
          <a:noFill/>
        </p:spPr>
        <p:txBody>
          <a:bodyPr wrap="square" lIns="0" tIns="0" rIns="0" bIns="0" rtlCol="0">
            <a:spAutoFit/>
          </a:bodyPr>
          <a:lstStyle/>
          <a:p>
            <a:pPr marL="285807" indent="-285807" fontAlgn="base">
              <a:spcBef>
                <a:spcPts val="600"/>
              </a:spcBef>
              <a:spcAft>
                <a:spcPct val="0"/>
              </a:spcAft>
              <a:buClr>
                <a:srgbClr val="F0AB00"/>
              </a:buClr>
              <a:buSzPct val="80000"/>
              <a:buFont typeface="Arial" panose="020B0604020202020204" pitchFamily="34" charset="0"/>
              <a:buChar char="•"/>
            </a:pPr>
            <a:r>
              <a:rPr lang="de-DE" sz="1400" kern="0" dirty="0" err="1">
                <a:ea typeface="Arial Unicode MS" pitchFamily="34" charset="-128"/>
                <a:cs typeface="Arial Unicode MS" pitchFamily="34" charset="-128"/>
              </a:rPr>
              <a:t>Creating</a:t>
            </a:r>
            <a:r>
              <a:rPr lang="de-DE" sz="1400" kern="0" dirty="0">
                <a:ea typeface="Arial Unicode MS" pitchFamily="34" charset="-128"/>
                <a:cs typeface="Arial Unicode MS" pitchFamily="34" charset="-128"/>
              </a:rPr>
              <a:t> QM </a:t>
            </a:r>
            <a:r>
              <a:rPr lang="de-DE" sz="1400" kern="0" dirty="0" err="1">
                <a:ea typeface="Arial Unicode MS" pitchFamily="34" charset="-128"/>
                <a:cs typeface="Arial Unicode MS" pitchFamily="34" charset="-128"/>
              </a:rPr>
              <a:t>data</a:t>
            </a:r>
            <a:endParaRPr lang="de-DE" sz="1400" kern="0" dirty="0">
              <a:ea typeface="Arial Unicode MS" pitchFamily="34" charset="-128"/>
              <a:cs typeface="Arial Unicode MS" pitchFamily="34" charset="-128"/>
            </a:endParaRPr>
          </a:p>
          <a:p>
            <a:pPr marL="285807" indent="-285807" fontAlgn="base">
              <a:spcBef>
                <a:spcPts val="600"/>
              </a:spcBef>
              <a:spcAft>
                <a:spcPct val="0"/>
              </a:spcAft>
              <a:buClr>
                <a:srgbClr val="F0AB00"/>
              </a:buClr>
              <a:buSzPct val="80000"/>
              <a:buFont typeface="Arial" panose="020B0604020202020204" pitchFamily="34" charset="0"/>
              <a:buChar char="•"/>
            </a:pPr>
            <a:r>
              <a:rPr lang="de-DE" sz="1400" kern="0" dirty="0">
                <a:ea typeface="Arial Unicode MS" pitchFamily="34" charset="-128"/>
                <a:cs typeface="Arial Unicode MS" pitchFamily="34" charset="-128"/>
              </a:rPr>
              <a:t>Manage </a:t>
            </a:r>
            <a:r>
              <a:rPr lang="de-DE" sz="1400" kern="0" dirty="0" err="1">
                <a:ea typeface="Arial Unicode MS" pitchFamily="34" charset="-128"/>
                <a:cs typeface="Arial Unicode MS" pitchFamily="34" charset="-128"/>
              </a:rPr>
              <a:t>plans</a:t>
            </a:r>
            <a:endParaRPr lang="de-DE" sz="1400" kern="0" dirty="0">
              <a:ea typeface="Arial Unicode MS" pitchFamily="34" charset="-128"/>
              <a:cs typeface="Arial Unicode MS" pitchFamily="34" charset="-128"/>
            </a:endParaRPr>
          </a:p>
          <a:p>
            <a:pPr marL="285807" indent="-285807" fontAlgn="base">
              <a:spcBef>
                <a:spcPts val="600"/>
              </a:spcBef>
              <a:spcAft>
                <a:spcPct val="0"/>
              </a:spcAft>
              <a:buClr>
                <a:srgbClr val="F0AB00"/>
              </a:buClr>
              <a:buSzPct val="80000"/>
              <a:buFont typeface="Arial" panose="020B0604020202020204" pitchFamily="34" charset="0"/>
              <a:buChar char="•"/>
            </a:pPr>
            <a:r>
              <a:rPr lang="de-DE" sz="1400" kern="0" dirty="0" err="1">
                <a:ea typeface="Arial Unicode MS" pitchFamily="34" charset="-128"/>
                <a:cs typeface="Arial Unicode MS" pitchFamily="34" charset="-128"/>
              </a:rPr>
              <a:t>Provide</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basis</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for</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inspection</a:t>
            </a:r>
            <a:endParaRPr lang="de-DE" sz="1400" kern="0" dirty="0">
              <a:ea typeface="Arial Unicode MS" pitchFamily="34" charset="-128"/>
              <a:cs typeface="Arial Unicode MS" pitchFamily="34" charset="-128"/>
            </a:endParaRPr>
          </a:p>
        </p:txBody>
      </p:sp>
      <p:sp>
        <p:nvSpPr>
          <p:cNvPr id="15" name="Textfeld 14"/>
          <p:cNvSpPr txBox="1"/>
          <p:nvPr/>
        </p:nvSpPr>
        <p:spPr>
          <a:xfrm>
            <a:off x="1834411" y="4628168"/>
            <a:ext cx="2078714" cy="723442"/>
          </a:xfrm>
          <a:prstGeom prst="rect">
            <a:avLst/>
          </a:prstGeom>
          <a:noFill/>
        </p:spPr>
        <p:txBody>
          <a:bodyPr wrap="square" lIns="0" tIns="0" rIns="0" bIns="0" rtlCol="0">
            <a:spAutoFit/>
          </a:bodyPr>
          <a:lstStyle/>
          <a:p>
            <a:pPr marL="285807" indent="-285807" fontAlgn="base">
              <a:spcBef>
                <a:spcPts val="600"/>
              </a:spcBef>
              <a:spcAft>
                <a:spcPct val="0"/>
              </a:spcAft>
              <a:buClr>
                <a:srgbClr val="F0AB00"/>
              </a:buClr>
              <a:buSzPct val="80000"/>
              <a:buFont typeface="Arial" panose="020B0604020202020204" pitchFamily="34" charset="0"/>
              <a:buChar char="•"/>
            </a:pPr>
            <a:r>
              <a:rPr lang="de-DE" sz="1400" kern="0" dirty="0" err="1">
                <a:ea typeface="Arial Unicode MS" pitchFamily="34" charset="-128"/>
                <a:cs typeface="Arial Unicode MS" pitchFamily="34" charset="-128"/>
              </a:rPr>
              <a:t>Establishing</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quality</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standards</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procedures</a:t>
            </a:r>
            <a:endParaRPr lang="de-DE" sz="1400" kern="0" dirty="0">
              <a:ea typeface="Arial Unicode MS" pitchFamily="34" charset="-128"/>
              <a:cs typeface="Arial Unicode MS" pitchFamily="34" charset="-128"/>
            </a:endParaRPr>
          </a:p>
          <a:p>
            <a:pPr marL="285807" indent="-285807" fontAlgn="base">
              <a:spcBef>
                <a:spcPts val="600"/>
              </a:spcBef>
              <a:spcAft>
                <a:spcPct val="0"/>
              </a:spcAft>
              <a:buClr>
                <a:srgbClr val="F0AB00"/>
              </a:buClr>
              <a:buSzPct val="80000"/>
              <a:buFont typeface="Arial" panose="020B0604020202020204" pitchFamily="34" charset="0"/>
              <a:buChar char="•"/>
            </a:pPr>
            <a:r>
              <a:rPr lang="de-DE" sz="1400" kern="0" dirty="0">
                <a:ea typeface="Arial Unicode MS" pitchFamily="34" charset="-128"/>
                <a:cs typeface="Arial Unicode MS" pitchFamily="34" charset="-128"/>
              </a:rPr>
              <a:t>Set </a:t>
            </a:r>
            <a:r>
              <a:rPr lang="de-DE" sz="1400" kern="0" dirty="0" err="1">
                <a:ea typeface="Arial Unicode MS" pitchFamily="34" charset="-128"/>
                <a:cs typeface="Arial Unicode MS" pitchFamily="34" charset="-128"/>
              </a:rPr>
              <a:t>up</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of</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controls</a:t>
            </a:r>
            <a:endParaRPr lang="de-DE" sz="1400" kern="0" dirty="0">
              <a:ea typeface="Arial Unicode MS" pitchFamily="34" charset="-128"/>
              <a:cs typeface="Arial Unicode MS" pitchFamily="34" charset="-128"/>
            </a:endParaRPr>
          </a:p>
        </p:txBody>
      </p:sp>
      <p:sp>
        <p:nvSpPr>
          <p:cNvPr id="14" name="Textfeld 13"/>
          <p:cNvSpPr txBox="1"/>
          <p:nvPr/>
        </p:nvSpPr>
        <p:spPr>
          <a:xfrm>
            <a:off x="5057242" y="4657639"/>
            <a:ext cx="2078714" cy="646481"/>
          </a:xfrm>
          <a:prstGeom prst="rect">
            <a:avLst/>
          </a:prstGeom>
          <a:noFill/>
        </p:spPr>
        <p:txBody>
          <a:bodyPr wrap="square" lIns="0" tIns="0" rIns="0" bIns="0" rtlCol="0">
            <a:spAutoFit/>
          </a:bodyPr>
          <a:lstStyle/>
          <a:p>
            <a:pPr marL="285807" indent="-285807" fontAlgn="base">
              <a:spcBef>
                <a:spcPts val="600"/>
              </a:spcBef>
              <a:spcAft>
                <a:spcPct val="0"/>
              </a:spcAft>
              <a:buClr>
                <a:srgbClr val="F0AB00"/>
              </a:buClr>
              <a:buSzPct val="80000"/>
              <a:buFont typeface="Arial" panose="020B0604020202020204" pitchFamily="34" charset="0"/>
              <a:buChar char="•"/>
            </a:pPr>
            <a:r>
              <a:rPr lang="de-DE" sz="1400" kern="0" dirty="0">
                <a:ea typeface="Arial Unicode MS" pitchFamily="34" charset="-128"/>
                <a:cs typeface="Arial Unicode MS" pitchFamily="34" charset="-128"/>
              </a:rPr>
              <a:t>Check </a:t>
            </a:r>
            <a:r>
              <a:rPr lang="de-DE" sz="1400" kern="0" dirty="0" err="1">
                <a:ea typeface="Arial Unicode MS" pitchFamily="34" charset="-128"/>
                <a:cs typeface="Arial Unicode MS" pitchFamily="34" charset="-128"/>
              </a:rPr>
              <a:t>products</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based</a:t>
            </a:r>
            <a:r>
              <a:rPr lang="de-DE" sz="1400" kern="0" dirty="0">
                <a:ea typeface="Arial Unicode MS" pitchFamily="34" charset="-128"/>
                <a:cs typeface="Arial Unicode MS" pitchFamily="34" charset="-128"/>
              </a:rPr>
              <a:t> on </a:t>
            </a:r>
            <a:r>
              <a:rPr lang="de-DE" sz="1400" kern="0" dirty="0" err="1">
                <a:ea typeface="Arial Unicode MS" pitchFamily="34" charset="-128"/>
                <a:cs typeface="Arial Unicode MS" pitchFamily="34" charset="-128"/>
              </a:rPr>
              <a:t>specific</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inspection</a:t>
            </a:r>
            <a:r>
              <a:rPr lang="de-DE" sz="1400" kern="0" dirty="0">
                <a:ea typeface="Arial Unicode MS" pitchFamily="34" charset="-128"/>
                <a:cs typeface="Arial Unicode MS" pitchFamily="34" charset="-128"/>
              </a:rPr>
              <a:t> </a:t>
            </a:r>
            <a:r>
              <a:rPr lang="de-DE" sz="1400" kern="0" dirty="0" err="1">
                <a:ea typeface="Arial Unicode MS" pitchFamily="34" charset="-128"/>
                <a:cs typeface="Arial Unicode MS" pitchFamily="34" charset="-128"/>
              </a:rPr>
              <a:t>plans</a:t>
            </a:r>
            <a:endParaRPr lang="de-DE" sz="1400" kern="0" dirty="0">
              <a:ea typeface="Arial Unicode MS" pitchFamily="34" charset="-128"/>
              <a:cs typeface="Arial Unicode MS" pitchFamily="34" charset="-128"/>
            </a:endParaRPr>
          </a:p>
        </p:txBody>
      </p:sp>
      <p:sp>
        <p:nvSpPr>
          <p:cNvPr id="16" name="Textfeld 15"/>
          <p:cNvSpPr txBox="1"/>
          <p:nvPr/>
        </p:nvSpPr>
        <p:spPr>
          <a:xfrm>
            <a:off x="8089511" y="4628168"/>
            <a:ext cx="2561947" cy="646481"/>
          </a:xfrm>
          <a:prstGeom prst="rect">
            <a:avLst/>
          </a:prstGeom>
          <a:noFill/>
        </p:spPr>
        <p:txBody>
          <a:bodyPr wrap="square" lIns="0" tIns="0" rIns="0" bIns="0" rtlCol="0">
            <a:spAutoFit/>
          </a:bodyPr>
          <a:lstStyle/>
          <a:p>
            <a:pPr marL="285807" indent="-285807" fontAlgn="base">
              <a:spcBef>
                <a:spcPts val="600"/>
              </a:spcBef>
              <a:spcAft>
                <a:spcPct val="0"/>
              </a:spcAft>
              <a:buClr>
                <a:srgbClr val="F0AB00"/>
              </a:buClr>
              <a:buSzPct val="80000"/>
              <a:buFont typeface="Arial" panose="020B0604020202020204" pitchFamily="34" charset="0"/>
              <a:buChar char="•"/>
            </a:pPr>
            <a:r>
              <a:rPr lang="en-US" sz="1400" dirty="0"/>
              <a:t>make sure that testing devices are calibrated correctly</a:t>
            </a:r>
            <a:endParaRPr lang="de-DE" sz="1400" kern="0" dirty="0">
              <a:ea typeface="Arial Unicode MS" pitchFamily="34" charset="-128"/>
              <a:cs typeface="Arial Unicode MS" pitchFamily="34" charset="-128"/>
            </a:endParaRPr>
          </a:p>
        </p:txBody>
      </p:sp>
    </p:spTree>
    <p:extLst>
      <p:ext uri="{BB962C8B-B14F-4D97-AF65-F5344CB8AC3E}">
        <p14:creationId xmlns:p14="http://schemas.microsoft.com/office/powerpoint/2010/main" val="299739415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324167" y="1495861"/>
            <a:ext cx="11544866" cy="4587261"/>
          </a:xfrm>
        </p:spPr>
        <p:txBody>
          <a:bodyPr/>
          <a:lstStyle/>
          <a:p>
            <a:r>
              <a:rPr lang="de-DE" dirty="0"/>
              <a:t>New </a:t>
            </a:r>
            <a:r>
              <a:rPr lang="de-DE" dirty="0" err="1"/>
              <a:t>Fiori</a:t>
            </a:r>
            <a:r>
              <a:rPr lang="de-DE" dirty="0"/>
              <a:t> </a:t>
            </a:r>
            <a:r>
              <a:rPr lang="de-DE" dirty="0" err="1"/>
              <a:t>apps</a:t>
            </a:r>
            <a:r>
              <a:rPr lang="de-DE" dirty="0"/>
              <a:t> </a:t>
            </a:r>
            <a:r>
              <a:rPr lang="de-DE" dirty="0" err="1"/>
              <a:t>with</a:t>
            </a:r>
            <a:r>
              <a:rPr lang="de-DE" dirty="0"/>
              <a:t> </a:t>
            </a:r>
            <a:r>
              <a:rPr lang="de-DE" dirty="0" err="1"/>
              <a:t>exceptional</a:t>
            </a:r>
            <a:r>
              <a:rPr lang="de-DE" dirty="0"/>
              <a:t> end </a:t>
            </a:r>
            <a:r>
              <a:rPr lang="de-DE" dirty="0" err="1"/>
              <a:t>user</a:t>
            </a:r>
            <a:r>
              <a:rPr lang="de-DE" dirty="0"/>
              <a:t> </a:t>
            </a:r>
            <a:r>
              <a:rPr lang="de-DE" dirty="0" err="1"/>
              <a:t>experience</a:t>
            </a:r>
            <a:r>
              <a:rPr lang="de-DE" dirty="0"/>
              <a:t> </a:t>
            </a:r>
            <a:r>
              <a:rPr lang="de-DE" dirty="0" err="1"/>
              <a:t>together</a:t>
            </a:r>
            <a:r>
              <a:rPr lang="de-DE" dirty="0"/>
              <a:t> </a:t>
            </a:r>
            <a:r>
              <a:rPr lang="de-DE" dirty="0" err="1"/>
              <a:t>with</a:t>
            </a:r>
            <a:r>
              <a:rPr lang="de-DE" dirty="0"/>
              <a:t> </a:t>
            </a:r>
            <a:r>
              <a:rPr lang="de-DE" dirty="0" err="1"/>
              <a:t>new</a:t>
            </a:r>
            <a:r>
              <a:rPr lang="de-DE" dirty="0"/>
              <a:t> </a:t>
            </a:r>
            <a:r>
              <a:rPr lang="de-DE" dirty="0" err="1"/>
              <a:t>functionalities</a:t>
            </a:r>
            <a:endParaRPr lang="de-DE" dirty="0"/>
          </a:p>
          <a:p>
            <a:pPr lvl="1">
              <a:buFont typeface="Wingdings" panose="05000000000000000000" pitchFamily="2" charset="2"/>
              <a:buChar char="Ø"/>
            </a:pPr>
            <a:r>
              <a:rPr lang="de-DE" dirty="0" err="1"/>
              <a:t>For</a:t>
            </a:r>
            <a:r>
              <a:rPr lang="de-DE" dirty="0"/>
              <a:t> </a:t>
            </a:r>
            <a:r>
              <a:rPr lang="de-DE" dirty="0" err="1"/>
              <a:t>example</a:t>
            </a:r>
            <a:r>
              <a:rPr lang="de-DE" dirty="0"/>
              <a:t>: App </a:t>
            </a:r>
            <a:r>
              <a:rPr lang="de-DE" dirty="0" err="1"/>
              <a:t>for</a:t>
            </a:r>
            <a:r>
              <a:rPr lang="de-DE" dirty="0"/>
              <a:t> </a:t>
            </a:r>
            <a:r>
              <a:rPr lang="de-DE" dirty="0" err="1"/>
              <a:t>recording</a:t>
            </a:r>
            <a:r>
              <a:rPr lang="de-DE" dirty="0"/>
              <a:t> </a:t>
            </a:r>
            <a:r>
              <a:rPr lang="de-DE" dirty="0" err="1"/>
              <a:t>results</a:t>
            </a:r>
            <a:r>
              <a:rPr lang="de-DE" dirty="0"/>
              <a:t> </a:t>
            </a:r>
            <a:r>
              <a:rPr lang="de-DE" dirty="0" err="1"/>
              <a:t>of</a:t>
            </a:r>
            <a:r>
              <a:rPr lang="de-DE" dirty="0"/>
              <a:t> </a:t>
            </a:r>
            <a:r>
              <a:rPr lang="de-DE" dirty="0" err="1"/>
              <a:t>quality</a:t>
            </a:r>
            <a:r>
              <a:rPr lang="de-DE" dirty="0"/>
              <a:t> </a:t>
            </a:r>
            <a:r>
              <a:rPr lang="de-DE" dirty="0" err="1"/>
              <a:t>inspections</a:t>
            </a:r>
            <a:endParaRPr lang="de-DE" dirty="0"/>
          </a:p>
          <a:p>
            <a:pPr lvl="1">
              <a:buFont typeface="Wingdings" panose="05000000000000000000" pitchFamily="2" charset="2"/>
              <a:buChar char="Ø"/>
            </a:pPr>
            <a:r>
              <a:rPr lang="en-US" dirty="0"/>
              <a:t>Quality technicians can record the results of their quality inspection easily and efficiently</a:t>
            </a:r>
          </a:p>
          <a:p>
            <a:r>
              <a:rPr lang="en-US" dirty="0"/>
              <a:t>In order to achieve this the app provides flexible and state-of-the-art worklists</a:t>
            </a:r>
            <a:endParaRPr lang="de-DE" dirty="0"/>
          </a:p>
        </p:txBody>
      </p:sp>
      <p:sp>
        <p:nvSpPr>
          <p:cNvPr id="3" name="Titel 2"/>
          <p:cNvSpPr>
            <a:spLocks noGrp="1"/>
          </p:cNvSpPr>
          <p:nvPr>
            <p:ph type="title"/>
          </p:nvPr>
        </p:nvSpPr>
        <p:spPr/>
        <p:txBody>
          <a:bodyPr/>
          <a:lstStyle/>
          <a:p>
            <a:r>
              <a:rPr lang="de-DE" dirty="0" err="1"/>
              <a:t>Innovations</a:t>
            </a:r>
            <a:r>
              <a:rPr lang="de-DE" dirty="0"/>
              <a:t> in S/4HANA in QM</a:t>
            </a:r>
            <a:br>
              <a:rPr lang="de-DE" dirty="0"/>
            </a:br>
            <a:r>
              <a:rPr lang="de-DE" dirty="0"/>
              <a:t>New </a:t>
            </a:r>
            <a:r>
              <a:rPr lang="de-DE" dirty="0" err="1"/>
              <a:t>Fiori</a:t>
            </a:r>
            <a:r>
              <a:rPr lang="de-DE" dirty="0"/>
              <a:t> </a:t>
            </a:r>
            <a:r>
              <a:rPr lang="de-DE" dirty="0" err="1"/>
              <a:t>apps</a:t>
            </a:r>
            <a:endParaRPr lang="de-DE" dirty="0"/>
          </a:p>
        </p:txBody>
      </p:sp>
      <p:pic>
        <p:nvPicPr>
          <p:cNvPr id="4" name="Grafik 3"/>
          <p:cNvPicPr>
            <a:picLocks noChangeAspect="1"/>
          </p:cNvPicPr>
          <p:nvPr/>
        </p:nvPicPr>
        <p:blipFill>
          <a:blip r:embed="rId2"/>
          <a:stretch>
            <a:fillRect/>
          </a:stretch>
        </p:blipFill>
        <p:spPr>
          <a:xfrm>
            <a:off x="3481324" y="2718192"/>
            <a:ext cx="5425629" cy="3611434"/>
          </a:xfrm>
          <a:prstGeom prst="rect">
            <a:avLst/>
          </a:prstGeom>
        </p:spPr>
      </p:pic>
    </p:spTree>
    <p:extLst>
      <p:ext uri="{BB962C8B-B14F-4D97-AF65-F5344CB8AC3E}">
        <p14:creationId xmlns:p14="http://schemas.microsoft.com/office/powerpoint/2010/main" val="865209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tLang="de-DE" dirty="0">
                <a:latin typeface="Arial" panose="020B0604020202020204" pitchFamily="34" charset="0"/>
              </a:rPr>
              <a:t>Innovations in S/4HANA</a:t>
            </a:r>
            <a:r>
              <a:rPr lang="de-DE" dirty="0"/>
              <a:t/>
            </a:r>
            <a:br>
              <a:rPr lang="de-DE" dirty="0"/>
            </a:br>
            <a:r>
              <a:rPr lang="de-DE" dirty="0"/>
              <a:t>Extended Warehouse Management (EWM)</a:t>
            </a:r>
          </a:p>
        </p:txBody>
      </p:sp>
      <p:sp>
        <p:nvSpPr>
          <p:cNvPr id="3" name="Inhaltsplatzhalter 2"/>
          <p:cNvSpPr>
            <a:spLocks noGrp="1"/>
          </p:cNvSpPr>
          <p:nvPr>
            <p:ph idx="1"/>
          </p:nvPr>
        </p:nvSpPr>
        <p:spPr/>
        <p:txBody>
          <a:bodyPr/>
          <a:lstStyle/>
          <a:p>
            <a:r>
              <a:rPr lang="en-US" dirty="0"/>
              <a:t>Long-term the central warehouse management system from SAP</a:t>
            </a:r>
          </a:p>
          <a:p>
            <a:endParaRPr lang="en-US" dirty="0"/>
          </a:p>
          <a:p>
            <a:r>
              <a:rPr lang="en-US" dirty="0"/>
              <a:t>Part of the Supply Chain Execution (SCE) from SAP in contrast to the WM standard</a:t>
            </a:r>
          </a:p>
          <a:p>
            <a:endParaRPr lang="en-US" dirty="0"/>
          </a:p>
          <a:p>
            <a:r>
              <a:rPr lang="en-US" dirty="0"/>
              <a:t>Significant difference: WM system concentrates on internal functions</a:t>
            </a:r>
          </a:p>
          <a:p>
            <a:pPr lvl="1">
              <a:buFont typeface="Wingdings" panose="05000000000000000000" pitchFamily="2" charset="2"/>
              <a:buChar char="Ø"/>
            </a:pPr>
            <a:r>
              <a:rPr lang="en-US" dirty="0"/>
              <a:t>Little functionality that provides link to external processes (i.e. contract packaging or transportation)</a:t>
            </a:r>
          </a:p>
          <a:p>
            <a:endParaRPr lang="en-US" dirty="0"/>
          </a:p>
          <a:p>
            <a:r>
              <a:rPr lang="en-US" dirty="0"/>
              <a:t>In addition to the classical properties for structuring and warehouse control </a:t>
            </a:r>
            <a:r>
              <a:rPr lang="en-US" dirty="0">
                <a:sym typeface="Wingdings" panose="05000000000000000000" pitchFamily="2" charset="2"/>
              </a:rPr>
              <a:t> </a:t>
            </a:r>
            <a:r>
              <a:rPr lang="en-US" dirty="0"/>
              <a:t>EWM contains Instruments for strategic placement of the warehouse within the supply chain </a:t>
            </a:r>
          </a:p>
          <a:p>
            <a:endParaRPr lang="en-US" dirty="0"/>
          </a:p>
          <a:p>
            <a:r>
              <a:rPr lang="en-US" dirty="0"/>
              <a:t>Detailed picture of the complete warehouse complex </a:t>
            </a:r>
            <a:r>
              <a:rPr lang="en-US" dirty="0">
                <a:sym typeface="Wingdings" panose="05000000000000000000" pitchFamily="2" charset="2"/>
              </a:rPr>
              <a:t> improves the overview of the total quantity of the product in the warehouse</a:t>
            </a:r>
            <a:endParaRPr lang="en-US" dirty="0"/>
          </a:p>
          <a:p>
            <a:endParaRPr lang="en-US" dirty="0"/>
          </a:p>
          <a:p>
            <a:r>
              <a:rPr lang="en-US" dirty="0"/>
              <a:t>Holdings from several plants can be stored together</a:t>
            </a:r>
          </a:p>
        </p:txBody>
      </p:sp>
    </p:spTree>
    <p:extLst>
      <p:ext uri="{BB962C8B-B14F-4D97-AF65-F5344CB8AC3E}">
        <p14:creationId xmlns:p14="http://schemas.microsoft.com/office/powerpoint/2010/main" val="24074042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p:cNvPicPr>
            <a:picLocks noGrp="1" noChangeAspect="1"/>
          </p:cNvPicPr>
          <p:nvPr>
            <p:ph idx="1"/>
          </p:nvPr>
        </p:nvPicPr>
        <p:blipFill>
          <a:blip r:embed="rId2"/>
          <a:stretch>
            <a:fillRect/>
          </a:stretch>
        </p:blipFill>
        <p:spPr>
          <a:xfrm>
            <a:off x="2844378" y="1563939"/>
            <a:ext cx="6504444" cy="4392612"/>
          </a:xfrm>
          <a:prstGeom prst="rect">
            <a:avLst/>
          </a:prstGeom>
        </p:spPr>
      </p:pic>
      <p:sp>
        <p:nvSpPr>
          <p:cNvPr id="3" name="Titel 2"/>
          <p:cNvSpPr>
            <a:spLocks noGrp="1"/>
          </p:cNvSpPr>
          <p:nvPr>
            <p:ph type="title"/>
          </p:nvPr>
        </p:nvSpPr>
        <p:spPr/>
        <p:txBody>
          <a:bodyPr/>
          <a:lstStyle/>
          <a:p>
            <a:r>
              <a:rPr lang="en-US" altLang="de-DE" dirty="0">
                <a:latin typeface="Arial" panose="020B0604020202020204" pitchFamily="34" charset="0"/>
              </a:rPr>
              <a:t>Innovations in S/4HANA</a:t>
            </a:r>
            <a:r>
              <a:rPr lang="de-DE" dirty="0"/>
              <a:t/>
            </a:r>
            <a:br>
              <a:rPr lang="de-DE" dirty="0"/>
            </a:br>
            <a:r>
              <a:rPr lang="de-DE" dirty="0"/>
              <a:t>Extended Warehouse Management (EWM)</a:t>
            </a:r>
          </a:p>
        </p:txBody>
      </p:sp>
    </p:spTree>
    <p:extLst>
      <p:ext uri="{BB962C8B-B14F-4D97-AF65-F5344CB8AC3E}">
        <p14:creationId xmlns:p14="http://schemas.microsoft.com/office/powerpoint/2010/main" val="1651803229"/>
      </p:ext>
    </p:extLst>
  </p:cSld>
  <p:clrMapOvr>
    <a:masterClrMapping/>
  </p:clrMapOvr>
</p:sld>
</file>

<file path=ppt/theme/theme1.xml><?xml version="1.0" encoding="utf-8"?>
<a:theme xmlns:a="http://schemas.openxmlformats.org/drawingml/2006/main" name="SAP_2016_16x9_white">
  <a:themeElements>
    <a:clrScheme name="SAP_colors_white_template">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1"/>
        </a:solidFill>
        <a:ln w="6350" algn="ctr">
          <a:no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20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63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ts val="6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äsentation1" id="{32696891-6260-4D8D-AB31-F1C204081A38}" vid="{B72584D7-7D1F-4BD9-9F01-A4F5E0412201}"/>
    </a:ext>
  </a:extLst>
</a:theme>
</file>

<file path=ppt/theme/theme2.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SAP_Template_169_en</Template>
  <TotalTime>0</TotalTime>
  <Words>5813</Words>
  <Application>Microsoft Office PowerPoint</Application>
  <PresentationFormat>Benutzerdefiniert</PresentationFormat>
  <Paragraphs>805</Paragraphs>
  <Slides>72</Slides>
  <Notes>5</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72</vt:i4>
      </vt:variant>
    </vt:vector>
  </HeadingPairs>
  <TitlesOfParts>
    <vt:vector size="80" baseType="lpstr">
      <vt:lpstr>Angsana New</vt:lpstr>
      <vt:lpstr>Arial</vt:lpstr>
      <vt:lpstr>Arial Unicode MS</vt:lpstr>
      <vt:lpstr>Courier New</vt:lpstr>
      <vt:lpstr>Symbol</vt:lpstr>
      <vt:lpstr>Wingdings</vt:lpstr>
      <vt:lpstr>Wingdings</vt:lpstr>
      <vt:lpstr>SAP_2016_16x9_white</vt:lpstr>
      <vt:lpstr>Sales and Distribution (SD)</vt:lpstr>
      <vt:lpstr>Innovations in SAP S/4HANA Focus Sales and Distribution in GBI</vt:lpstr>
      <vt:lpstr>Innovations in SAP S/4HANA Business Partner</vt:lpstr>
      <vt:lpstr>Innovations in SAP S/4HANA Business Partner</vt:lpstr>
      <vt:lpstr>Innovations in SAP S/4HANA Credit Management</vt:lpstr>
      <vt:lpstr>Innovations in SAP S/4HANA Simplification in SD Analytics</vt:lpstr>
      <vt:lpstr>Warehouse Management (WM)</vt:lpstr>
      <vt:lpstr>Innovations in S/4HANA Extended Warehouse Management (EWM)</vt:lpstr>
      <vt:lpstr>Innovations in S/4HANA Extended Warehouse Management (EWM)</vt:lpstr>
      <vt:lpstr>Innovations in S/4HANA Extended Warehouse Management (EWM)</vt:lpstr>
      <vt:lpstr>Innovations in S/4HANA Extended Warehouse Management (EWM)</vt:lpstr>
      <vt:lpstr>Innovations in S/4HANA Extended Warehouse Management - Scope of functions</vt:lpstr>
      <vt:lpstr>Innovations in S/4HANA Extended Warehouse Management - Scope of functions</vt:lpstr>
      <vt:lpstr>Innovations in S/4HANA Extended Warehouse Management - Scope of functions</vt:lpstr>
      <vt:lpstr>Innovations in S/4HANA Extended Warehouse Management - Scope of functions</vt:lpstr>
      <vt:lpstr>Innovations in S/4HANA Reasons to Switch to EWM</vt:lpstr>
      <vt:lpstr>Production Planning and Execution (PP)</vt:lpstr>
      <vt:lpstr>Innovations in S/4HANA</vt:lpstr>
      <vt:lpstr>Innovations in S/4HANA</vt:lpstr>
      <vt:lpstr>Innovations in S/4HANA</vt:lpstr>
      <vt:lpstr>Innovations in S/4HANA</vt:lpstr>
      <vt:lpstr>Innovations in S/4HANA</vt:lpstr>
      <vt:lpstr>Financial Accounting (FI)</vt:lpstr>
      <vt:lpstr>Innovations in S/4HANA</vt:lpstr>
      <vt:lpstr>Innovations in S/4HANA General Ledger</vt:lpstr>
      <vt:lpstr>Innovations in S/4HANA General Ledger</vt:lpstr>
      <vt:lpstr>Innovations in S/4HANA Data Model is made very simple</vt:lpstr>
      <vt:lpstr>Innovations in S/4HANA Financial Reporting and Analytics Simplified</vt:lpstr>
      <vt:lpstr>Innovations in S/4HANA Currencies in Universal Journal</vt:lpstr>
      <vt:lpstr>Controlling (CO)</vt:lpstr>
      <vt:lpstr>Innovations in S/4HANA</vt:lpstr>
      <vt:lpstr>Innovations in S/4HANA  1) Cost element master data maintenance</vt:lpstr>
      <vt:lpstr>Innovations in S/4HANA 1) Cost element master data maintenance</vt:lpstr>
      <vt:lpstr>Innovations in S/4HANA  2) Universal Journal</vt:lpstr>
      <vt:lpstr>Innovations in S/4HANA 2) General Ledger</vt:lpstr>
      <vt:lpstr>Innovations in S/4HANA  2) Universal Journal</vt:lpstr>
      <vt:lpstr>Innovations in S/4HANA 3) Technical Changes in Material Ledger</vt:lpstr>
      <vt:lpstr>Innovations in S/4HANA 3) Technical Changes in Material Ledger</vt:lpstr>
      <vt:lpstr>Human Capital Management (HCM)</vt:lpstr>
      <vt:lpstr>Innovations in S/4HANA</vt:lpstr>
      <vt:lpstr>Innovations in S/4HANA</vt:lpstr>
      <vt:lpstr>Innovations in S/4HANA Productized Integrations between SuccessFactors and S/4HANA</vt:lpstr>
      <vt:lpstr>Innovations in S/4HANA</vt:lpstr>
      <vt:lpstr>Innovations in S/4HANA</vt:lpstr>
      <vt:lpstr>Innovations in S/4HANA</vt:lpstr>
      <vt:lpstr>Warehouse Management (WM)</vt:lpstr>
      <vt:lpstr>Innovations in S/4HANA Extended Warehouse Management (EWM)</vt:lpstr>
      <vt:lpstr>Innovations in S/4HANA Extended Warehouse Management (EWM)</vt:lpstr>
      <vt:lpstr>Innovations in S/4HANA Extended Warehouse Management (EWM)</vt:lpstr>
      <vt:lpstr>Innovations in S/4HANA Extended Warehouse Management (EWM)</vt:lpstr>
      <vt:lpstr>Innovations in S/4HANA Extended Warehouse Management - Scope of functions</vt:lpstr>
      <vt:lpstr>Innovations in S/4HANA Extended Warehouse Management - Scope of functions</vt:lpstr>
      <vt:lpstr>Innovations in S/4HANA Extended Warehouse Management - Scope of functions</vt:lpstr>
      <vt:lpstr>Innovations in S/4HANA Extended Warehouse Management - Scope of functions</vt:lpstr>
      <vt:lpstr>Innovations in S/4HANA Reasons to Switch to EWM</vt:lpstr>
      <vt:lpstr>Project Management (PS) </vt:lpstr>
      <vt:lpstr>Innovations in SAP S/4HANA</vt:lpstr>
      <vt:lpstr>Innovations in S/4HANA  Date Planning Transactions</vt:lpstr>
      <vt:lpstr>Innovations in S/4HANA Project Builder</vt:lpstr>
      <vt:lpstr>Innovations in S/4HANA Graphics</vt:lpstr>
      <vt:lpstr>Enterprise Asset Management (EAM)</vt:lpstr>
      <vt:lpstr>Innovations in S/4HANA in EAM</vt:lpstr>
      <vt:lpstr>Innovations in S/4HANA in EAM</vt:lpstr>
      <vt:lpstr>Innovations in S/4HANA in EAM Predictive Maintenance and Service</vt:lpstr>
      <vt:lpstr>Innovations in S/4HANA in EAM EAM – Traditional system</vt:lpstr>
      <vt:lpstr>Innovations in S/4HANA in EAM With SAP S/4HANA</vt:lpstr>
      <vt:lpstr>Quality Management (QM)</vt:lpstr>
      <vt:lpstr>Innovations in S/4HANA in QM Integrated QM capabilties</vt:lpstr>
      <vt:lpstr>Innovations in S/4HANA in QM Integrated QM capabilties</vt:lpstr>
      <vt:lpstr>Innovations in S/4HANA in QM Preconfigured core processes</vt:lpstr>
      <vt:lpstr>Innovations in S/4HANA in QM Role-specific Fiori launchpads</vt:lpstr>
      <vt:lpstr>Innovations in S/4HANA in QM New Fiori apps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SAP UCC Magdeburg</dc:creator>
  <cp:keywords>2016/16:9/white</cp:keywords>
  <cp:lastModifiedBy>Robert Häusler</cp:lastModifiedBy>
  <cp:revision>72</cp:revision>
  <dcterms:created xsi:type="dcterms:W3CDTF">2017-05-28T06:37:04Z</dcterms:created>
  <dcterms:modified xsi:type="dcterms:W3CDTF">2025-08-14T14:31:50Z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-1173631419</vt:i4>
  </property>
  <property fmtid="{D5CDD505-2E9C-101B-9397-08002B2CF9AE}" pid="3" name="_NewReviewCycle">
    <vt:lpwstr/>
  </property>
  <property fmtid="{D5CDD505-2E9C-101B-9397-08002B2CF9AE}" pid="4" name="_EmailSubject">
    <vt:lpwstr> UA Master Slides Diskussion</vt:lpwstr>
  </property>
  <property fmtid="{D5CDD505-2E9C-101B-9397-08002B2CF9AE}" pid="5" name="_AuthorEmail">
    <vt:lpwstr>kristof.schneider@sap.com</vt:lpwstr>
  </property>
  <property fmtid="{D5CDD505-2E9C-101B-9397-08002B2CF9AE}" pid="6" name="_AuthorEmailDisplayName">
    <vt:lpwstr>Schneider, Kristof</vt:lpwstr>
  </property>
  <property fmtid="{D5CDD505-2E9C-101B-9397-08002B2CF9AE}" pid="7" name="_PreviousAdHocReviewCycleID">
    <vt:i4>1357826825</vt:i4>
  </property>
</Properties>
</file>